
<file path=[Content_Types].xml><?xml version="1.0" encoding="utf-8"?>
<Types xmlns="http://schemas.openxmlformats.org/package/2006/content-types">
  <Default Extension="jpeg" ContentType="image/jpeg"/>
  <Default Extension="mov" ContentType="video/quicktime"/>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15" r:id="rId1"/>
  </p:sldMasterIdLst>
  <p:notesMasterIdLst>
    <p:notesMasterId r:id="rId108"/>
  </p:notesMasterIdLst>
  <p:sldIdLst>
    <p:sldId id="256" r:id="rId2"/>
    <p:sldId id="343" r:id="rId3"/>
    <p:sldId id="314" r:id="rId4"/>
    <p:sldId id="257" r:id="rId5"/>
    <p:sldId id="344" r:id="rId6"/>
    <p:sldId id="349" r:id="rId7"/>
    <p:sldId id="345" r:id="rId8"/>
    <p:sldId id="346" r:id="rId9"/>
    <p:sldId id="350" r:id="rId10"/>
    <p:sldId id="347" r:id="rId11"/>
    <p:sldId id="348" r:id="rId12"/>
    <p:sldId id="351" r:id="rId13"/>
    <p:sldId id="352" r:id="rId14"/>
    <p:sldId id="353" r:id="rId15"/>
    <p:sldId id="354" r:id="rId16"/>
    <p:sldId id="355" r:id="rId17"/>
    <p:sldId id="356" r:id="rId18"/>
    <p:sldId id="357" r:id="rId19"/>
    <p:sldId id="358" r:id="rId20"/>
    <p:sldId id="359" r:id="rId21"/>
    <p:sldId id="360" r:id="rId22"/>
    <p:sldId id="361" r:id="rId23"/>
    <p:sldId id="362" r:id="rId24"/>
    <p:sldId id="363" r:id="rId25"/>
    <p:sldId id="367" r:id="rId26"/>
    <p:sldId id="364" r:id="rId27"/>
    <p:sldId id="365" r:id="rId28"/>
    <p:sldId id="366" r:id="rId29"/>
    <p:sldId id="368" r:id="rId30"/>
    <p:sldId id="369" r:id="rId31"/>
    <p:sldId id="370" r:id="rId32"/>
    <p:sldId id="371" r:id="rId33"/>
    <p:sldId id="372" r:id="rId34"/>
    <p:sldId id="373" r:id="rId35"/>
    <p:sldId id="374" r:id="rId36"/>
    <p:sldId id="375" r:id="rId37"/>
    <p:sldId id="376" r:id="rId38"/>
    <p:sldId id="377" r:id="rId39"/>
    <p:sldId id="378" r:id="rId40"/>
    <p:sldId id="379" r:id="rId41"/>
    <p:sldId id="380" r:id="rId42"/>
    <p:sldId id="384" r:id="rId43"/>
    <p:sldId id="381" r:id="rId44"/>
    <p:sldId id="382" r:id="rId45"/>
    <p:sldId id="383" r:id="rId46"/>
    <p:sldId id="385" r:id="rId47"/>
    <p:sldId id="386" r:id="rId48"/>
    <p:sldId id="387" r:id="rId49"/>
    <p:sldId id="388" r:id="rId50"/>
    <p:sldId id="389" r:id="rId51"/>
    <p:sldId id="390" r:id="rId52"/>
    <p:sldId id="392" r:id="rId53"/>
    <p:sldId id="391" r:id="rId54"/>
    <p:sldId id="393" r:id="rId55"/>
    <p:sldId id="394" r:id="rId56"/>
    <p:sldId id="395" r:id="rId57"/>
    <p:sldId id="396" r:id="rId58"/>
    <p:sldId id="397" r:id="rId59"/>
    <p:sldId id="398" r:id="rId60"/>
    <p:sldId id="399" r:id="rId61"/>
    <p:sldId id="400" r:id="rId62"/>
    <p:sldId id="401" r:id="rId63"/>
    <p:sldId id="402" r:id="rId64"/>
    <p:sldId id="403" r:id="rId65"/>
    <p:sldId id="405" r:id="rId66"/>
    <p:sldId id="406" r:id="rId67"/>
    <p:sldId id="407" r:id="rId68"/>
    <p:sldId id="408" r:id="rId69"/>
    <p:sldId id="409" r:id="rId70"/>
    <p:sldId id="415" r:id="rId71"/>
    <p:sldId id="440" r:id="rId72"/>
    <p:sldId id="411" r:id="rId73"/>
    <p:sldId id="421" r:id="rId74"/>
    <p:sldId id="422" r:id="rId75"/>
    <p:sldId id="441" r:id="rId76"/>
    <p:sldId id="442" r:id="rId77"/>
    <p:sldId id="443" r:id="rId78"/>
    <p:sldId id="412" r:id="rId79"/>
    <p:sldId id="416" r:id="rId80"/>
    <p:sldId id="413" r:id="rId81"/>
    <p:sldId id="445" r:id="rId82"/>
    <p:sldId id="446" r:id="rId83"/>
    <p:sldId id="447" r:id="rId84"/>
    <p:sldId id="448" r:id="rId85"/>
    <p:sldId id="449" r:id="rId86"/>
    <p:sldId id="451" r:id="rId87"/>
    <p:sldId id="450" r:id="rId88"/>
    <p:sldId id="425" r:id="rId89"/>
    <p:sldId id="426" r:id="rId90"/>
    <p:sldId id="427" r:id="rId91"/>
    <p:sldId id="428" r:id="rId92"/>
    <p:sldId id="429" r:id="rId93"/>
    <p:sldId id="430" r:id="rId94"/>
    <p:sldId id="431" r:id="rId95"/>
    <p:sldId id="444" r:id="rId96"/>
    <p:sldId id="417" r:id="rId97"/>
    <p:sldId id="432" r:id="rId98"/>
    <p:sldId id="433" r:id="rId99"/>
    <p:sldId id="434" r:id="rId100"/>
    <p:sldId id="437" r:id="rId101"/>
    <p:sldId id="438" r:id="rId102"/>
    <p:sldId id="439" r:id="rId103"/>
    <p:sldId id="418" r:id="rId104"/>
    <p:sldId id="420" r:id="rId105"/>
    <p:sldId id="419" r:id="rId106"/>
    <p:sldId id="435" r:id="rId10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223"/>
    <p:restoredTop sz="78488"/>
  </p:normalViewPr>
  <p:slideViewPr>
    <p:cSldViewPr snapToGrid="0" snapToObjects="1">
      <p:cViewPr varScale="1">
        <p:scale>
          <a:sx n="117" d="100"/>
          <a:sy n="117" d="100"/>
        </p:scale>
        <p:origin x="528" y="176"/>
      </p:cViewPr>
      <p:guideLst/>
    </p:cSldViewPr>
  </p:slideViewPr>
  <p:outlineViewPr>
    <p:cViewPr>
      <p:scale>
        <a:sx n="33" d="100"/>
        <a:sy n="33" d="100"/>
      </p:scale>
      <p:origin x="0" y="-20160"/>
    </p:cViewPr>
  </p:outlin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notesMaster" Target="notesMasters/notesMaster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presProps" Target="pres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8902E2-EFD1-4747-B7AF-DC6A9DCDC6F6}"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D991E1F1-3A35-4A03-BF8E-F572A81C734B}">
      <dgm:prSet/>
      <dgm:spPr/>
      <dgm:t>
        <a:bodyPr/>
        <a:lstStyle/>
        <a:p>
          <a:r>
            <a:rPr lang="fr-FR"/>
            <a:t>Introduction</a:t>
          </a:r>
          <a:endParaRPr lang="en-US"/>
        </a:p>
      </dgm:t>
    </dgm:pt>
    <dgm:pt modelId="{914D48DD-4D5F-4A1D-A53E-325CE6BA4F33}" type="parTrans" cxnId="{B071E70B-04C3-460F-836B-AF431561624E}">
      <dgm:prSet/>
      <dgm:spPr/>
      <dgm:t>
        <a:bodyPr/>
        <a:lstStyle/>
        <a:p>
          <a:endParaRPr lang="en-US"/>
        </a:p>
      </dgm:t>
    </dgm:pt>
    <dgm:pt modelId="{16553F45-2032-42A3-9D5F-B8C0BD47A96C}" type="sibTrans" cxnId="{B071E70B-04C3-460F-836B-AF431561624E}">
      <dgm:prSet/>
      <dgm:spPr/>
      <dgm:t>
        <a:bodyPr/>
        <a:lstStyle/>
        <a:p>
          <a:endParaRPr lang="en-US"/>
        </a:p>
      </dgm:t>
    </dgm:pt>
    <dgm:pt modelId="{8F1518C7-29E9-4232-82D4-34FC1B16AC5D}">
      <dgm:prSet/>
      <dgm:spPr/>
      <dgm:t>
        <a:bodyPr/>
        <a:lstStyle/>
        <a:p>
          <a:r>
            <a:rPr lang="fr-FR" dirty="0"/>
            <a:t>Maquettage</a:t>
          </a:r>
          <a:endParaRPr lang="en-US" dirty="0"/>
        </a:p>
      </dgm:t>
    </dgm:pt>
    <dgm:pt modelId="{9CE0BA3F-B036-4D04-90E1-3F4BC9CA53FA}" type="parTrans" cxnId="{EDFF0416-11CE-4678-81D0-11B6BB7C9FBD}">
      <dgm:prSet/>
      <dgm:spPr/>
      <dgm:t>
        <a:bodyPr/>
        <a:lstStyle/>
        <a:p>
          <a:endParaRPr lang="en-US"/>
        </a:p>
      </dgm:t>
    </dgm:pt>
    <dgm:pt modelId="{33E6E295-79F7-402E-BF66-D8BB023FCC74}" type="sibTrans" cxnId="{EDFF0416-11CE-4678-81D0-11B6BB7C9FBD}">
      <dgm:prSet/>
      <dgm:spPr/>
      <dgm:t>
        <a:bodyPr/>
        <a:lstStyle/>
        <a:p>
          <a:endParaRPr lang="en-US"/>
        </a:p>
      </dgm:t>
    </dgm:pt>
    <dgm:pt modelId="{4CB83903-24B1-4042-8C97-07241B593D80}">
      <dgm:prSet/>
      <dgm:spPr/>
      <dgm:t>
        <a:bodyPr/>
        <a:lstStyle/>
        <a:p>
          <a:r>
            <a:rPr lang="fr-FR" dirty="0"/>
            <a:t>Gamification</a:t>
          </a:r>
          <a:endParaRPr lang="en-US" dirty="0"/>
        </a:p>
      </dgm:t>
    </dgm:pt>
    <dgm:pt modelId="{73836A12-5F28-45C8-A014-FF086A4D4EE1}" type="parTrans" cxnId="{A5304B4D-A5A3-46C7-8124-F4D72D3B3315}">
      <dgm:prSet/>
      <dgm:spPr/>
      <dgm:t>
        <a:bodyPr/>
        <a:lstStyle/>
        <a:p>
          <a:endParaRPr lang="en-US"/>
        </a:p>
      </dgm:t>
    </dgm:pt>
    <dgm:pt modelId="{58408F71-6F67-4BC2-9ADF-CB27126DE6DB}" type="sibTrans" cxnId="{A5304B4D-A5A3-46C7-8124-F4D72D3B3315}">
      <dgm:prSet/>
      <dgm:spPr/>
      <dgm:t>
        <a:bodyPr/>
        <a:lstStyle/>
        <a:p>
          <a:endParaRPr lang="en-US"/>
        </a:p>
      </dgm:t>
    </dgm:pt>
    <dgm:pt modelId="{EFE277FA-C48A-43EC-A469-0D35665299E6}">
      <dgm:prSet/>
      <dgm:spPr/>
      <dgm:t>
        <a:bodyPr/>
        <a:lstStyle/>
        <a:p>
          <a:r>
            <a:rPr lang="fr-FR" dirty="0"/>
            <a:t>Mise en place du maquettage</a:t>
          </a:r>
          <a:endParaRPr lang="en-US" dirty="0"/>
        </a:p>
      </dgm:t>
    </dgm:pt>
    <dgm:pt modelId="{BC4A83D9-F3B5-40E3-AFCB-92646CFA106B}" type="parTrans" cxnId="{CF2A7ACC-807D-4906-8A44-D42B93EE5A1B}">
      <dgm:prSet/>
      <dgm:spPr/>
      <dgm:t>
        <a:bodyPr/>
        <a:lstStyle/>
        <a:p>
          <a:endParaRPr lang="en-US"/>
        </a:p>
      </dgm:t>
    </dgm:pt>
    <dgm:pt modelId="{AC39AA9C-DB0A-472F-BDD0-248BD0030226}" type="sibTrans" cxnId="{CF2A7ACC-807D-4906-8A44-D42B93EE5A1B}">
      <dgm:prSet/>
      <dgm:spPr/>
      <dgm:t>
        <a:bodyPr/>
        <a:lstStyle/>
        <a:p>
          <a:endParaRPr lang="en-US"/>
        </a:p>
      </dgm:t>
    </dgm:pt>
    <dgm:pt modelId="{27222F4A-6C2C-45CB-BF24-44CC04F15ECF}">
      <dgm:prSet/>
      <dgm:spPr/>
      <dgm:t>
        <a:bodyPr/>
        <a:lstStyle/>
        <a:p>
          <a:r>
            <a:rPr lang="en-US" dirty="0" err="1"/>
            <a:t>Méthodologie</a:t>
          </a:r>
          <a:r>
            <a:rPr lang="en-US" dirty="0"/>
            <a:t> de construction </a:t>
          </a:r>
          <a:r>
            <a:rPr lang="en-US" dirty="0" err="1"/>
            <a:t>d’une</a:t>
          </a:r>
          <a:r>
            <a:rPr lang="en-US" dirty="0"/>
            <a:t> maquette</a:t>
          </a:r>
        </a:p>
      </dgm:t>
    </dgm:pt>
    <dgm:pt modelId="{5A49982E-95EF-47B5-AB96-4D098F9DE4BF}" type="parTrans" cxnId="{474ADE5D-AA57-4285-AF3B-86D8E8AE6238}">
      <dgm:prSet/>
      <dgm:spPr/>
      <dgm:t>
        <a:bodyPr/>
        <a:lstStyle/>
        <a:p>
          <a:endParaRPr lang="en-US"/>
        </a:p>
      </dgm:t>
    </dgm:pt>
    <dgm:pt modelId="{F12A786B-1DBF-4A01-BFEB-5E448EE54D62}" type="sibTrans" cxnId="{474ADE5D-AA57-4285-AF3B-86D8E8AE6238}">
      <dgm:prSet/>
      <dgm:spPr/>
      <dgm:t>
        <a:bodyPr/>
        <a:lstStyle/>
        <a:p>
          <a:endParaRPr lang="en-US"/>
        </a:p>
      </dgm:t>
    </dgm:pt>
    <dgm:pt modelId="{CAB5C752-95E9-41C1-950C-F6D27C6F30F8}">
      <dgm:prSet/>
      <dgm:spPr/>
      <dgm:t>
        <a:bodyPr/>
        <a:lstStyle/>
        <a:p>
          <a:r>
            <a:rPr lang="en-US" dirty="0"/>
            <a:t>Les </a:t>
          </a:r>
          <a:r>
            <a:rPr lang="en-US" dirty="0" err="1"/>
            <a:t>outiils</a:t>
          </a:r>
          <a:r>
            <a:rPr lang="en-US" dirty="0"/>
            <a:t> de </a:t>
          </a:r>
          <a:r>
            <a:rPr lang="en-US" dirty="0" err="1"/>
            <a:t>maquettage</a:t>
          </a:r>
          <a:r>
            <a:rPr lang="en-US" dirty="0"/>
            <a:t>: </a:t>
          </a:r>
          <a:r>
            <a:rPr lang="en-US" dirty="0" err="1"/>
            <a:t>figma</a:t>
          </a:r>
          <a:endParaRPr lang="en-US" dirty="0"/>
        </a:p>
      </dgm:t>
    </dgm:pt>
    <dgm:pt modelId="{1FDEC56D-292C-4642-9BB3-7026A4B67321}" type="parTrans" cxnId="{C00F21EC-30C4-4F30-BFDE-7C21701ACD07}">
      <dgm:prSet/>
      <dgm:spPr/>
      <dgm:t>
        <a:bodyPr/>
        <a:lstStyle/>
        <a:p>
          <a:endParaRPr lang="en-US"/>
        </a:p>
      </dgm:t>
    </dgm:pt>
    <dgm:pt modelId="{EBCACF62-AB88-4D38-8D28-12F04C5630B8}" type="sibTrans" cxnId="{C00F21EC-30C4-4F30-BFDE-7C21701ACD07}">
      <dgm:prSet/>
      <dgm:spPr/>
      <dgm:t>
        <a:bodyPr/>
        <a:lstStyle/>
        <a:p>
          <a:endParaRPr lang="en-US"/>
        </a:p>
      </dgm:t>
    </dgm:pt>
    <dgm:pt modelId="{31B4CEEE-47F4-D64A-9CCC-8B58C1C33B34}">
      <dgm:prSet/>
      <dgm:spPr/>
      <dgm:t>
        <a:bodyPr/>
        <a:lstStyle/>
        <a:p>
          <a:r>
            <a:rPr lang="fr-FR" dirty="0"/>
            <a:t>Maquettage et accessibilité</a:t>
          </a:r>
        </a:p>
      </dgm:t>
    </dgm:pt>
    <dgm:pt modelId="{531A9CE7-C107-6246-AE1D-E2AA38AEE3DD}" type="parTrans" cxnId="{2E9E97BD-F7A4-D64B-A472-BA09E798E8A0}">
      <dgm:prSet/>
      <dgm:spPr/>
      <dgm:t>
        <a:bodyPr/>
        <a:lstStyle/>
        <a:p>
          <a:endParaRPr lang="fr-FR"/>
        </a:p>
      </dgm:t>
    </dgm:pt>
    <dgm:pt modelId="{AA4160A1-B0A9-CE42-9D65-4A192FB8327C}" type="sibTrans" cxnId="{2E9E97BD-F7A4-D64B-A472-BA09E798E8A0}">
      <dgm:prSet/>
      <dgm:spPr/>
      <dgm:t>
        <a:bodyPr/>
        <a:lstStyle/>
        <a:p>
          <a:endParaRPr lang="fr-FR"/>
        </a:p>
      </dgm:t>
    </dgm:pt>
    <dgm:pt modelId="{BC7D9849-179F-C344-93CA-613BE134D142}">
      <dgm:prSet/>
      <dgm:spPr/>
      <dgm:t>
        <a:bodyPr/>
        <a:lstStyle/>
        <a:p>
          <a:r>
            <a:rPr lang="fr-FR" dirty="0"/>
            <a:t>TP ?</a:t>
          </a:r>
        </a:p>
      </dgm:t>
    </dgm:pt>
    <dgm:pt modelId="{EC7B6CC5-44AE-1143-BC1C-F6730159370D}" type="parTrans" cxnId="{8F3CD594-35DB-C148-B25E-7AE37FFA2168}">
      <dgm:prSet/>
      <dgm:spPr/>
      <dgm:t>
        <a:bodyPr/>
        <a:lstStyle/>
        <a:p>
          <a:endParaRPr lang="fr-FR"/>
        </a:p>
      </dgm:t>
    </dgm:pt>
    <dgm:pt modelId="{3D1E52FB-8FA6-334F-981C-A15896BCF193}" type="sibTrans" cxnId="{8F3CD594-35DB-C148-B25E-7AE37FFA2168}">
      <dgm:prSet/>
      <dgm:spPr/>
      <dgm:t>
        <a:bodyPr/>
        <a:lstStyle/>
        <a:p>
          <a:endParaRPr lang="fr-FR"/>
        </a:p>
      </dgm:t>
    </dgm:pt>
    <dgm:pt modelId="{8E8BC6BB-E074-4240-AF40-FABC7F191CC0}" type="pres">
      <dgm:prSet presAssocID="{FF8902E2-EFD1-4747-B7AF-DC6A9DCDC6F6}" presName="diagram" presStyleCnt="0">
        <dgm:presLayoutVars>
          <dgm:dir/>
          <dgm:resizeHandles val="exact"/>
        </dgm:presLayoutVars>
      </dgm:prSet>
      <dgm:spPr/>
    </dgm:pt>
    <dgm:pt modelId="{01492404-32BB-2143-812C-8A3892C8ED80}" type="pres">
      <dgm:prSet presAssocID="{D991E1F1-3A35-4A03-BF8E-F572A81C734B}" presName="node" presStyleLbl="node1" presStyleIdx="0" presStyleCnt="8">
        <dgm:presLayoutVars>
          <dgm:bulletEnabled val="1"/>
        </dgm:presLayoutVars>
      </dgm:prSet>
      <dgm:spPr/>
    </dgm:pt>
    <dgm:pt modelId="{0296DBA1-E7EE-BF46-94D5-FED4F989AAAF}" type="pres">
      <dgm:prSet presAssocID="{16553F45-2032-42A3-9D5F-B8C0BD47A96C}" presName="sibTrans" presStyleCnt="0"/>
      <dgm:spPr/>
    </dgm:pt>
    <dgm:pt modelId="{48FC637D-0075-6146-B0BC-F70C2458C199}" type="pres">
      <dgm:prSet presAssocID="{8F1518C7-29E9-4232-82D4-34FC1B16AC5D}" presName="node" presStyleLbl="node1" presStyleIdx="1" presStyleCnt="8">
        <dgm:presLayoutVars>
          <dgm:bulletEnabled val="1"/>
        </dgm:presLayoutVars>
      </dgm:prSet>
      <dgm:spPr/>
    </dgm:pt>
    <dgm:pt modelId="{A9959F44-3277-7D45-A66E-0956E57F9171}" type="pres">
      <dgm:prSet presAssocID="{33E6E295-79F7-402E-BF66-D8BB023FCC74}" presName="sibTrans" presStyleCnt="0"/>
      <dgm:spPr/>
    </dgm:pt>
    <dgm:pt modelId="{E87906C0-F2E9-DC45-AE98-2A07558640E1}" type="pres">
      <dgm:prSet presAssocID="{4CB83903-24B1-4042-8C97-07241B593D80}" presName="node" presStyleLbl="node1" presStyleIdx="2" presStyleCnt="8">
        <dgm:presLayoutVars>
          <dgm:bulletEnabled val="1"/>
        </dgm:presLayoutVars>
      </dgm:prSet>
      <dgm:spPr/>
    </dgm:pt>
    <dgm:pt modelId="{0263BD6C-DC83-FD4D-AB31-7F1C048A93B9}" type="pres">
      <dgm:prSet presAssocID="{58408F71-6F67-4BC2-9ADF-CB27126DE6DB}" presName="sibTrans" presStyleCnt="0"/>
      <dgm:spPr/>
    </dgm:pt>
    <dgm:pt modelId="{59538B7E-44D2-7F4B-BA6E-D0793ED38BC7}" type="pres">
      <dgm:prSet presAssocID="{EFE277FA-C48A-43EC-A469-0D35665299E6}" presName="node" presStyleLbl="node1" presStyleIdx="3" presStyleCnt="8">
        <dgm:presLayoutVars>
          <dgm:bulletEnabled val="1"/>
        </dgm:presLayoutVars>
      </dgm:prSet>
      <dgm:spPr/>
    </dgm:pt>
    <dgm:pt modelId="{20ECACF2-B6B6-C64D-8CA6-4985FA05C2EF}" type="pres">
      <dgm:prSet presAssocID="{AC39AA9C-DB0A-472F-BDD0-248BD0030226}" presName="sibTrans" presStyleCnt="0"/>
      <dgm:spPr/>
    </dgm:pt>
    <dgm:pt modelId="{D109E6E7-4AB6-1440-94BD-F056F9CDA673}" type="pres">
      <dgm:prSet presAssocID="{27222F4A-6C2C-45CB-BF24-44CC04F15ECF}" presName="node" presStyleLbl="node1" presStyleIdx="4" presStyleCnt="8" custLinFactX="10487" custLinFactNeighborX="100000" custLinFactNeighborY="910">
        <dgm:presLayoutVars>
          <dgm:bulletEnabled val="1"/>
        </dgm:presLayoutVars>
      </dgm:prSet>
      <dgm:spPr/>
    </dgm:pt>
    <dgm:pt modelId="{B960FABF-8D89-D044-AE1B-07B311F6F671}" type="pres">
      <dgm:prSet presAssocID="{F12A786B-1DBF-4A01-BFEB-5E448EE54D62}" presName="sibTrans" presStyleCnt="0"/>
      <dgm:spPr/>
    </dgm:pt>
    <dgm:pt modelId="{E97433FB-14D9-094D-AF83-846E27450A32}" type="pres">
      <dgm:prSet presAssocID="{CAB5C752-95E9-41C1-950C-F6D27C6F30F8}" presName="node" presStyleLbl="node1" presStyleIdx="5" presStyleCnt="8" custLinFactX="7864" custLinFactNeighborX="100000" custLinFactNeighborY="-1045">
        <dgm:presLayoutVars>
          <dgm:bulletEnabled val="1"/>
        </dgm:presLayoutVars>
      </dgm:prSet>
      <dgm:spPr/>
    </dgm:pt>
    <dgm:pt modelId="{6C8DDAE2-D62A-784A-BEEC-D42236E857BF}" type="pres">
      <dgm:prSet presAssocID="{EBCACF62-AB88-4D38-8D28-12F04C5630B8}" presName="sibTrans" presStyleCnt="0"/>
      <dgm:spPr/>
    </dgm:pt>
    <dgm:pt modelId="{31E0E136-5968-8945-9A59-5E31B4B1EFEC}" type="pres">
      <dgm:prSet presAssocID="{31B4CEEE-47F4-D64A-9CCC-8B58C1C33B34}" presName="node" presStyleLbl="node1" presStyleIdx="6" presStyleCnt="8" custLinFactX="-100000" custLinFactNeighborX="-119245">
        <dgm:presLayoutVars>
          <dgm:bulletEnabled val="1"/>
        </dgm:presLayoutVars>
      </dgm:prSet>
      <dgm:spPr/>
    </dgm:pt>
    <dgm:pt modelId="{4DA20609-1ADB-7B4D-A5CE-DAF6C695F0D0}" type="pres">
      <dgm:prSet presAssocID="{AA4160A1-B0A9-CE42-9D65-4A192FB8327C}" presName="sibTrans" presStyleCnt="0"/>
      <dgm:spPr/>
    </dgm:pt>
    <dgm:pt modelId="{58AE9B9D-C7F7-EF4B-BE1F-E84252FA9E4A}" type="pres">
      <dgm:prSet presAssocID="{BC7D9849-179F-C344-93CA-613BE134D142}" presName="node" presStyleLbl="node1" presStyleIdx="7" presStyleCnt="8">
        <dgm:presLayoutVars>
          <dgm:bulletEnabled val="1"/>
        </dgm:presLayoutVars>
      </dgm:prSet>
      <dgm:spPr/>
    </dgm:pt>
  </dgm:ptLst>
  <dgm:cxnLst>
    <dgm:cxn modelId="{B071E70B-04C3-460F-836B-AF431561624E}" srcId="{FF8902E2-EFD1-4747-B7AF-DC6A9DCDC6F6}" destId="{D991E1F1-3A35-4A03-BF8E-F572A81C734B}" srcOrd="0" destOrd="0" parTransId="{914D48DD-4D5F-4A1D-A53E-325CE6BA4F33}" sibTransId="{16553F45-2032-42A3-9D5F-B8C0BD47A96C}"/>
    <dgm:cxn modelId="{EDFF0416-11CE-4678-81D0-11B6BB7C9FBD}" srcId="{FF8902E2-EFD1-4747-B7AF-DC6A9DCDC6F6}" destId="{8F1518C7-29E9-4232-82D4-34FC1B16AC5D}" srcOrd="1" destOrd="0" parTransId="{9CE0BA3F-B036-4D04-90E1-3F4BC9CA53FA}" sibTransId="{33E6E295-79F7-402E-BF66-D8BB023FCC74}"/>
    <dgm:cxn modelId="{43661D33-229F-8542-AD6A-7FC5480A642A}" type="presOf" srcId="{EFE277FA-C48A-43EC-A469-0D35665299E6}" destId="{59538B7E-44D2-7F4B-BA6E-D0793ED38BC7}" srcOrd="0" destOrd="0" presId="urn:microsoft.com/office/officeart/2005/8/layout/default"/>
    <dgm:cxn modelId="{A5304B4D-A5A3-46C7-8124-F4D72D3B3315}" srcId="{FF8902E2-EFD1-4747-B7AF-DC6A9DCDC6F6}" destId="{4CB83903-24B1-4042-8C97-07241B593D80}" srcOrd="2" destOrd="0" parTransId="{73836A12-5F28-45C8-A014-FF086A4D4EE1}" sibTransId="{58408F71-6F67-4BC2-9ADF-CB27126DE6DB}"/>
    <dgm:cxn modelId="{099F064E-5DEE-B546-B069-BAB9B6DE0730}" type="presOf" srcId="{D991E1F1-3A35-4A03-BF8E-F572A81C734B}" destId="{01492404-32BB-2143-812C-8A3892C8ED80}" srcOrd="0" destOrd="0" presId="urn:microsoft.com/office/officeart/2005/8/layout/default"/>
    <dgm:cxn modelId="{DA056D4E-1799-D548-85F1-60B4A39F7AAB}" type="presOf" srcId="{FF8902E2-EFD1-4747-B7AF-DC6A9DCDC6F6}" destId="{8E8BC6BB-E074-4240-AF40-FABC7F191CC0}" srcOrd="0" destOrd="0" presId="urn:microsoft.com/office/officeart/2005/8/layout/default"/>
    <dgm:cxn modelId="{1924CD54-2E63-634C-A615-05410CEEE11F}" type="presOf" srcId="{CAB5C752-95E9-41C1-950C-F6D27C6F30F8}" destId="{E97433FB-14D9-094D-AF83-846E27450A32}" srcOrd="0" destOrd="0" presId="urn:microsoft.com/office/officeart/2005/8/layout/default"/>
    <dgm:cxn modelId="{474ADE5D-AA57-4285-AF3B-86D8E8AE6238}" srcId="{FF8902E2-EFD1-4747-B7AF-DC6A9DCDC6F6}" destId="{27222F4A-6C2C-45CB-BF24-44CC04F15ECF}" srcOrd="4" destOrd="0" parTransId="{5A49982E-95EF-47B5-AB96-4D098F9DE4BF}" sibTransId="{F12A786B-1DBF-4A01-BFEB-5E448EE54D62}"/>
    <dgm:cxn modelId="{A9B20D7A-872C-9147-8D15-9E6A318AE5EA}" type="presOf" srcId="{4CB83903-24B1-4042-8C97-07241B593D80}" destId="{E87906C0-F2E9-DC45-AE98-2A07558640E1}" srcOrd="0" destOrd="0" presId="urn:microsoft.com/office/officeart/2005/8/layout/default"/>
    <dgm:cxn modelId="{8F3CD594-35DB-C148-B25E-7AE37FFA2168}" srcId="{FF8902E2-EFD1-4747-B7AF-DC6A9DCDC6F6}" destId="{BC7D9849-179F-C344-93CA-613BE134D142}" srcOrd="7" destOrd="0" parTransId="{EC7B6CC5-44AE-1143-BC1C-F6730159370D}" sibTransId="{3D1E52FB-8FA6-334F-981C-A15896BCF193}"/>
    <dgm:cxn modelId="{B914D0A3-7A68-0D4C-A5F0-850D786D3952}" type="presOf" srcId="{8F1518C7-29E9-4232-82D4-34FC1B16AC5D}" destId="{48FC637D-0075-6146-B0BC-F70C2458C199}" srcOrd="0" destOrd="0" presId="urn:microsoft.com/office/officeart/2005/8/layout/default"/>
    <dgm:cxn modelId="{2E9E97BD-F7A4-D64B-A472-BA09E798E8A0}" srcId="{FF8902E2-EFD1-4747-B7AF-DC6A9DCDC6F6}" destId="{31B4CEEE-47F4-D64A-9CCC-8B58C1C33B34}" srcOrd="6" destOrd="0" parTransId="{531A9CE7-C107-6246-AE1D-E2AA38AEE3DD}" sibTransId="{AA4160A1-B0A9-CE42-9D65-4A192FB8327C}"/>
    <dgm:cxn modelId="{3DD9D1C8-E67C-9749-8E27-5E6375486871}" type="presOf" srcId="{31B4CEEE-47F4-D64A-9CCC-8B58C1C33B34}" destId="{31E0E136-5968-8945-9A59-5E31B4B1EFEC}" srcOrd="0" destOrd="0" presId="urn:microsoft.com/office/officeart/2005/8/layout/default"/>
    <dgm:cxn modelId="{CF2A7ACC-807D-4906-8A44-D42B93EE5A1B}" srcId="{FF8902E2-EFD1-4747-B7AF-DC6A9DCDC6F6}" destId="{EFE277FA-C48A-43EC-A469-0D35665299E6}" srcOrd="3" destOrd="0" parTransId="{BC4A83D9-F3B5-40E3-AFCB-92646CFA106B}" sibTransId="{AC39AA9C-DB0A-472F-BDD0-248BD0030226}"/>
    <dgm:cxn modelId="{DB6B47E1-A777-5D45-A1E0-498BA7FF6326}" type="presOf" srcId="{BC7D9849-179F-C344-93CA-613BE134D142}" destId="{58AE9B9D-C7F7-EF4B-BE1F-E84252FA9E4A}" srcOrd="0" destOrd="0" presId="urn:microsoft.com/office/officeart/2005/8/layout/default"/>
    <dgm:cxn modelId="{C00F21EC-30C4-4F30-BFDE-7C21701ACD07}" srcId="{FF8902E2-EFD1-4747-B7AF-DC6A9DCDC6F6}" destId="{CAB5C752-95E9-41C1-950C-F6D27C6F30F8}" srcOrd="5" destOrd="0" parTransId="{1FDEC56D-292C-4642-9BB3-7026A4B67321}" sibTransId="{EBCACF62-AB88-4D38-8D28-12F04C5630B8}"/>
    <dgm:cxn modelId="{19FA0EF5-2184-F040-8AAC-97BD5CE0DBCF}" type="presOf" srcId="{27222F4A-6C2C-45CB-BF24-44CC04F15ECF}" destId="{D109E6E7-4AB6-1440-94BD-F056F9CDA673}" srcOrd="0" destOrd="0" presId="urn:microsoft.com/office/officeart/2005/8/layout/default"/>
    <dgm:cxn modelId="{9CFEFD55-88B8-A048-A468-CD9E3894E877}" type="presParOf" srcId="{8E8BC6BB-E074-4240-AF40-FABC7F191CC0}" destId="{01492404-32BB-2143-812C-8A3892C8ED80}" srcOrd="0" destOrd="0" presId="urn:microsoft.com/office/officeart/2005/8/layout/default"/>
    <dgm:cxn modelId="{AB557FE2-DADD-B640-9277-EFA4D44BA4CE}" type="presParOf" srcId="{8E8BC6BB-E074-4240-AF40-FABC7F191CC0}" destId="{0296DBA1-E7EE-BF46-94D5-FED4F989AAAF}" srcOrd="1" destOrd="0" presId="urn:microsoft.com/office/officeart/2005/8/layout/default"/>
    <dgm:cxn modelId="{8D4F1167-263C-CD4F-B41D-EC2C6197C2D8}" type="presParOf" srcId="{8E8BC6BB-E074-4240-AF40-FABC7F191CC0}" destId="{48FC637D-0075-6146-B0BC-F70C2458C199}" srcOrd="2" destOrd="0" presId="urn:microsoft.com/office/officeart/2005/8/layout/default"/>
    <dgm:cxn modelId="{E2790E39-B795-7344-9B8B-4CE167DB1EF0}" type="presParOf" srcId="{8E8BC6BB-E074-4240-AF40-FABC7F191CC0}" destId="{A9959F44-3277-7D45-A66E-0956E57F9171}" srcOrd="3" destOrd="0" presId="urn:microsoft.com/office/officeart/2005/8/layout/default"/>
    <dgm:cxn modelId="{4DADE43C-B6E9-2E42-B657-422C4FA1A00F}" type="presParOf" srcId="{8E8BC6BB-E074-4240-AF40-FABC7F191CC0}" destId="{E87906C0-F2E9-DC45-AE98-2A07558640E1}" srcOrd="4" destOrd="0" presId="urn:microsoft.com/office/officeart/2005/8/layout/default"/>
    <dgm:cxn modelId="{64932E8E-3A6C-8D4C-8F3B-5BAB9B583160}" type="presParOf" srcId="{8E8BC6BB-E074-4240-AF40-FABC7F191CC0}" destId="{0263BD6C-DC83-FD4D-AB31-7F1C048A93B9}" srcOrd="5" destOrd="0" presId="urn:microsoft.com/office/officeart/2005/8/layout/default"/>
    <dgm:cxn modelId="{6B39F62E-65E4-4641-B24B-BF57CE785EF1}" type="presParOf" srcId="{8E8BC6BB-E074-4240-AF40-FABC7F191CC0}" destId="{59538B7E-44D2-7F4B-BA6E-D0793ED38BC7}" srcOrd="6" destOrd="0" presId="urn:microsoft.com/office/officeart/2005/8/layout/default"/>
    <dgm:cxn modelId="{E84E2F90-002F-4C48-A142-4074BAFF6203}" type="presParOf" srcId="{8E8BC6BB-E074-4240-AF40-FABC7F191CC0}" destId="{20ECACF2-B6B6-C64D-8CA6-4985FA05C2EF}" srcOrd="7" destOrd="0" presId="urn:microsoft.com/office/officeart/2005/8/layout/default"/>
    <dgm:cxn modelId="{8227875E-A929-7B4C-8C6E-68B7BC1A2D68}" type="presParOf" srcId="{8E8BC6BB-E074-4240-AF40-FABC7F191CC0}" destId="{D109E6E7-4AB6-1440-94BD-F056F9CDA673}" srcOrd="8" destOrd="0" presId="urn:microsoft.com/office/officeart/2005/8/layout/default"/>
    <dgm:cxn modelId="{EA4DE505-CEAD-684B-BB98-1F190C9DD934}" type="presParOf" srcId="{8E8BC6BB-E074-4240-AF40-FABC7F191CC0}" destId="{B960FABF-8D89-D044-AE1B-07B311F6F671}" srcOrd="9" destOrd="0" presId="urn:microsoft.com/office/officeart/2005/8/layout/default"/>
    <dgm:cxn modelId="{971FAD25-28BF-8A41-BA3B-C891A54F68F2}" type="presParOf" srcId="{8E8BC6BB-E074-4240-AF40-FABC7F191CC0}" destId="{E97433FB-14D9-094D-AF83-846E27450A32}" srcOrd="10" destOrd="0" presId="urn:microsoft.com/office/officeart/2005/8/layout/default"/>
    <dgm:cxn modelId="{2CF28AFC-63A9-524F-99CF-86EB2C7ED1BC}" type="presParOf" srcId="{8E8BC6BB-E074-4240-AF40-FABC7F191CC0}" destId="{6C8DDAE2-D62A-784A-BEEC-D42236E857BF}" srcOrd="11" destOrd="0" presId="urn:microsoft.com/office/officeart/2005/8/layout/default"/>
    <dgm:cxn modelId="{935D7D7E-2CCF-1A4B-A732-75A7A07A9800}" type="presParOf" srcId="{8E8BC6BB-E074-4240-AF40-FABC7F191CC0}" destId="{31E0E136-5968-8945-9A59-5E31B4B1EFEC}" srcOrd="12" destOrd="0" presId="urn:microsoft.com/office/officeart/2005/8/layout/default"/>
    <dgm:cxn modelId="{574AC003-596C-5040-8345-7178007635D0}" type="presParOf" srcId="{8E8BC6BB-E074-4240-AF40-FABC7F191CC0}" destId="{4DA20609-1ADB-7B4D-A5CE-DAF6C695F0D0}" srcOrd="13" destOrd="0" presId="urn:microsoft.com/office/officeart/2005/8/layout/default"/>
    <dgm:cxn modelId="{A310B59C-9071-F049-9782-93DB269E7EF2}" type="presParOf" srcId="{8E8BC6BB-E074-4240-AF40-FABC7F191CC0}" destId="{58AE9B9D-C7F7-EF4B-BE1F-E84252FA9E4A}" srcOrd="14"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492404-32BB-2143-812C-8A3892C8ED80}">
      <dsp:nvSpPr>
        <dsp:cNvPr id="0" name=""/>
        <dsp:cNvSpPr/>
      </dsp:nvSpPr>
      <dsp:spPr>
        <a:xfrm>
          <a:off x="542440" y="199"/>
          <a:ext cx="2211141" cy="1326684"/>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fr-FR" sz="2600" kern="1200"/>
            <a:t>Introduction</a:t>
          </a:r>
          <a:endParaRPr lang="en-US" sz="2600" kern="1200"/>
        </a:p>
      </dsp:txBody>
      <dsp:txXfrm>
        <a:off x="542440" y="199"/>
        <a:ext cx="2211141" cy="1326684"/>
      </dsp:txXfrm>
    </dsp:sp>
    <dsp:sp modelId="{48FC637D-0075-6146-B0BC-F70C2458C199}">
      <dsp:nvSpPr>
        <dsp:cNvPr id="0" name=""/>
        <dsp:cNvSpPr/>
      </dsp:nvSpPr>
      <dsp:spPr>
        <a:xfrm>
          <a:off x="2974696" y="199"/>
          <a:ext cx="2211141" cy="1326684"/>
        </a:xfrm>
        <a:prstGeom prst="rect">
          <a:avLst/>
        </a:prstGeom>
        <a:solidFill>
          <a:schemeClr val="accent5">
            <a:hueOff val="141881"/>
            <a:satOff val="82"/>
            <a:lumOff val="81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fr-FR" sz="2600" kern="1200" dirty="0"/>
            <a:t>Maquettage</a:t>
          </a:r>
          <a:endParaRPr lang="en-US" sz="2600" kern="1200" dirty="0"/>
        </a:p>
      </dsp:txBody>
      <dsp:txXfrm>
        <a:off x="2974696" y="199"/>
        <a:ext cx="2211141" cy="1326684"/>
      </dsp:txXfrm>
    </dsp:sp>
    <dsp:sp modelId="{E87906C0-F2E9-DC45-AE98-2A07558640E1}">
      <dsp:nvSpPr>
        <dsp:cNvPr id="0" name=""/>
        <dsp:cNvSpPr/>
      </dsp:nvSpPr>
      <dsp:spPr>
        <a:xfrm>
          <a:off x="5406952" y="199"/>
          <a:ext cx="2211141" cy="1326684"/>
        </a:xfrm>
        <a:prstGeom prst="rect">
          <a:avLst/>
        </a:prstGeom>
        <a:solidFill>
          <a:schemeClr val="accent5">
            <a:hueOff val="283761"/>
            <a:satOff val="165"/>
            <a:lumOff val="162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fr-FR" sz="2600" kern="1200" dirty="0"/>
            <a:t>Gamification</a:t>
          </a:r>
          <a:endParaRPr lang="en-US" sz="2600" kern="1200" dirty="0"/>
        </a:p>
      </dsp:txBody>
      <dsp:txXfrm>
        <a:off x="5406952" y="199"/>
        <a:ext cx="2211141" cy="1326684"/>
      </dsp:txXfrm>
    </dsp:sp>
    <dsp:sp modelId="{59538B7E-44D2-7F4B-BA6E-D0793ED38BC7}">
      <dsp:nvSpPr>
        <dsp:cNvPr id="0" name=""/>
        <dsp:cNvSpPr/>
      </dsp:nvSpPr>
      <dsp:spPr>
        <a:xfrm>
          <a:off x="7839207" y="199"/>
          <a:ext cx="2211141" cy="1326684"/>
        </a:xfrm>
        <a:prstGeom prst="rect">
          <a:avLst/>
        </a:prstGeom>
        <a:solidFill>
          <a:schemeClr val="accent5">
            <a:hueOff val="425642"/>
            <a:satOff val="247"/>
            <a:lumOff val="243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fr-FR" sz="2600" kern="1200" dirty="0"/>
            <a:t>Mise en place du maquettage</a:t>
          </a:r>
          <a:endParaRPr lang="en-US" sz="2600" kern="1200" dirty="0"/>
        </a:p>
      </dsp:txBody>
      <dsp:txXfrm>
        <a:off x="7839207" y="199"/>
        <a:ext cx="2211141" cy="1326684"/>
      </dsp:txXfrm>
    </dsp:sp>
    <dsp:sp modelId="{D109E6E7-4AB6-1440-94BD-F056F9CDA673}">
      <dsp:nvSpPr>
        <dsp:cNvPr id="0" name=""/>
        <dsp:cNvSpPr/>
      </dsp:nvSpPr>
      <dsp:spPr>
        <a:xfrm>
          <a:off x="2985464" y="1548198"/>
          <a:ext cx="2211141" cy="1326684"/>
        </a:xfrm>
        <a:prstGeom prst="rect">
          <a:avLst/>
        </a:prstGeom>
        <a:solidFill>
          <a:schemeClr val="accent5">
            <a:hueOff val="567523"/>
            <a:satOff val="329"/>
            <a:lumOff val="324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err="1"/>
            <a:t>Méthodologie</a:t>
          </a:r>
          <a:r>
            <a:rPr lang="en-US" sz="2600" kern="1200" dirty="0"/>
            <a:t> de construction </a:t>
          </a:r>
          <a:r>
            <a:rPr lang="en-US" sz="2600" kern="1200" dirty="0" err="1"/>
            <a:t>d’une</a:t>
          </a:r>
          <a:r>
            <a:rPr lang="en-US" sz="2600" kern="1200" dirty="0"/>
            <a:t> maquette</a:t>
          </a:r>
        </a:p>
      </dsp:txBody>
      <dsp:txXfrm>
        <a:off x="2985464" y="1548198"/>
        <a:ext cx="2211141" cy="1326684"/>
      </dsp:txXfrm>
    </dsp:sp>
    <dsp:sp modelId="{E97433FB-14D9-094D-AF83-846E27450A32}">
      <dsp:nvSpPr>
        <dsp:cNvPr id="0" name=""/>
        <dsp:cNvSpPr/>
      </dsp:nvSpPr>
      <dsp:spPr>
        <a:xfrm>
          <a:off x="5359722" y="1534134"/>
          <a:ext cx="2211141" cy="1326684"/>
        </a:xfrm>
        <a:prstGeom prst="rect">
          <a:avLst/>
        </a:prstGeom>
        <a:solidFill>
          <a:schemeClr val="accent5">
            <a:hueOff val="709404"/>
            <a:satOff val="411"/>
            <a:lumOff val="406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Les </a:t>
          </a:r>
          <a:r>
            <a:rPr lang="en-US" sz="2600" kern="1200" dirty="0" err="1"/>
            <a:t>outiils</a:t>
          </a:r>
          <a:r>
            <a:rPr lang="en-US" sz="2600" kern="1200" dirty="0"/>
            <a:t> de </a:t>
          </a:r>
          <a:r>
            <a:rPr lang="en-US" sz="2600" kern="1200" dirty="0" err="1"/>
            <a:t>maquettage</a:t>
          </a:r>
          <a:r>
            <a:rPr lang="en-US" sz="2600" kern="1200" dirty="0"/>
            <a:t>: </a:t>
          </a:r>
          <a:r>
            <a:rPr lang="en-US" sz="2600" kern="1200" dirty="0" err="1"/>
            <a:t>figma</a:t>
          </a:r>
          <a:endParaRPr lang="en-US" sz="2600" kern="1200" dirty="0"/>
        </a:p>
      </dsp:txBody>
      <dsp:txXfrm>
        <a:off x="5359722" y="1534134"/>
        <a:ext cx="2211141" cy="1326684"/>
      </dsp:txXfrm>
    </dsp:sp>
    <dsp:sp modelId="{31E0E136-5968-8945-9A59-5E31B4B1EFEC}">
      <dsp:nvSpPr>
        <dsp:cNvPr id="0" name=""/>
        <dsp:cNvSpPr/>
      </dsp:nvSpPr>
      <dsp:spPr>
        <a:xfrm>
          <a:off x="559134" y="1547998"/>
          <a:ext cx="2211141" cy="1326684"/>
        </a:xfrm>
        <a:prstGeom prst="rect">
          <a:avLst/>
        </a:prstGeom>
        <a:solidFill>
          <a:schemeClr val="accent5">
            <a:hueOff val="851284"/>
            <a:satOff val="494"/>
            <a:lumOff val="487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fr-FR" sz="2600" kern="1200" dirty="0"/>
            <a:t>Maquettage et accessibilité</a:t>
          </a:r>
        </a:p>
      </dsp:txBody>
      <dsp:txXfrm>
        <a:off x="559134" y="1547998"/>
        <a:ext cx="2211141" cy="1326684"/>
      </dsp:txXfrm>
    </dsp:sp>
    <dsp:sp modelId="{58AE9B9D-C7F7-EF4B-BE1F-E84252FA9E4A}">
      <dsp:nvSpPr>
        <dsp:cNvPr id="0" name=""/>
        <dsp:cNvSpPr/>
      </dsp:nvSpPr>
      <dsp:spPr>
        <a:xfrm>
          <a:off x="7839207" y="1547998"/>
          <a:ext cx="2211141" cy="1326684"/>
        </a:xfrm>
        <a:prstGeom prst="rect">
          <a:avLst/>
        </a:prstGeom>
        <a:solidFill>
          <a:schemeClr val="accent5">
            <a:hueOff val="993165"/>
            <a:satOff val="576"/>
            <a:lumOff val="5686"/>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fr-FR" sz="2600" kern="1200" dirty="0"/>
            <a:t>TP ?</a:t>
          </a:r>
        </a:p>
      </dsp:txBody>
      <dsp:txXfrm>
        <a:off x="7839207" y="1547998"/>
        <a:ext cx="2211141" cy="1326684"/>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26247D-BBE1-A34F-A480-12678DBCE035}" type="datetimeFigureOut">
              <a:rPr lang="fr-FR" smtClean="0"/>
              <a:t>19/01/2025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E4C93C-E7BB-1D44-AD82-F4EF10E313C0}" type="slidenum">
              <a:rPr lang="fr-FR" smtClean="0"/>
              <a:t>‹N°›</a:t>
            </a:fld>
            <a:endParaRPr lang="fr-FR"/>
          </a:p>
        </p:txBody>
      </p:sp>
    </p:spTree>
    <p:extLst>
      <p:ext uri="{BB962C8B-B14F-4D97-AF65-F5344CB8AC3E}">
        <p14:creationId xmlns:p14="http://schemas.microsoft.com/office/powerpoint/2010/main" val="15422135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2</a:t>
            </a:fld>
            <a:endParaRPr lang="fr-FR"/>
          </a:p>
        </p:txBody>
      </p:sp>
    </p:spTree>
    <p:extLst>
      <p:ext uri="{BB962C8B-B14F-4D97-AF65-F5344CB8AC3E}">
        <p14:creationId xmlns:p14="http://schemas.microsoft.com/office/powerpoint/2010/main" val="35060616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40639" marR="40639" defTabSz="457200">
              <a:spcBef>
                <a:spcPts val="400"/>
              </a:spcBef>
              <a:buClr>
                <a:srgbClr val="000000"/>
              </a:buClr>
              <a:buFont typeface="Calibri"/>
              <a:defRPr sz="1800">
                <a:uFill>
                  <a:solidFill>
                    <a:srgbClr val="000000"/>
                  </a:solidFill>
                </a:uFill>
                <a:latin typeface="Calibri"/>
                <a:ea typeface="Calibri"/>
                <a:cs typeface="Calibri"/>
                <a:sym typeface="Calibri"/>
              </a:defRPr>
            </a:pPr>
            <a:r>
              <a:rPr lang="fr-FR" dirty="0"/>
              <a:t>.</a:t>
            </a:r>
          </a:p>
          <a:p>
            <a:endParaRPr lang="fr-FR" dirty="0"/>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4</a:t>
            </a:fld>
            <a:endParaRPr lang="fr-FR"/>
          </a:p>
        </p:txBody>
      </p:sp>
    </p:spTree>
    <p:extLst>
      <p:ext uri="{BB962C8B-B14F-4D97-AF65-F5344CB8AC3E}">
        <p14:creationId xmlns:p14="http://schemas.microsoft.com/office/powerpoint/2010/main" val="41387582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dirty="0">
                <a:effectLst/>
                <a:latin typeface="ArialMT"/>
              </a:rPr>
              <a:t>Bjarne </a:t>
            </a:r>
            <a:r>
              <a:rPr lang="fr-FR" sz="1800" dirty="0" err="1">
                <a:effectLst/>
                <a:latin typeface="ArialMT"/>
              </a:rPr>
              <a:t>Stroustrup</a:t>
            </a:r>
            <a:r>
              <a:rPr lang="fr-FR" sz="1800" dirty="0">
                <a:effectLst/>
                <a:latin typeface="ArialMT"/>
              </a:rPr>
              <a:t> : C++</a:t>
            </a:r>
            <a:endParaRPr lang="fr-FR" dirty="0">
              <a:effectLst/>
            </a:endParaRPr>
          </a:p>
          <a:p>
            <a:endParaRPr lang="fr-FR" dirty="0"/>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5</a:t>
            </a:fld>
            <a:endParaRPr lang="fr-FR"/>
          </a:p>
        </p:txBody>
      </p:sp>
    </p:spTree>
    <p:extLst>
      <p:ext uri="{BB962C8B-B14F-4D97-AF65-F5344CB8AC3E}">
        <p14:creationId xmlns:p14="http://schemas.microsoft.com/office/powerpoint/2010/main" val="1426477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i="1" dirty="0">
                <a:effectLst/>
                <a:latin typeface="Arial" panose="020B0604020202020204" pitchFamily="34" charset="0"/>
              </a:rPr>
              <a:t>Jesse James Garrett "</a:t>
            </a:r>
            <a:r>
              <a:rPr lang="fr-FR" sz="1800" i="1" dirty="0" err="1">
                <a:effectLst/>
                <a:latin typeface="Arial" panose="020B0604020202020204" pitchFamily="34" charset="0"/>
              </a:rPr>
              <a:t>Elements</a:t>
            </a:r>
            <a:r>
              <a:rPr lang="fr-FR" sz="1800" i="1" dirty="0">
                <a:effectLst/>
                <a:latin typeface="Arial" panose="020B0604020202020204" pitchFamily="34" charset="0"/>
              </a:rPr>
              <a:t> of User </a:t>
            </a:r>
            <a:r>
              <a:rPr lang="fr-FR" sz="1800" i="1" dirty="0" err="1">
                <a:effectLst/>
                <a:latin typeface="Arial" panose="020B0604020202020204" pitchFamily="34" charset="0"/>
              </a:rPr>
              <a:t>Experience</a:t>
            </a:r>
            <a:r>
              <a:rPr lang="fr-FR" sz="1800" i="1" dirty="0">
                <a:effectLst/>
                <a:latin typeface="Arial" panose="020B0604020202020204" pitchFamily="34" charset="0"/>
              </a:rPr>
              <a:t>" (2002, 2010) </a:t>
            </a:r>
            <a:endParaRPr lang="fr-FR" dirty="0">
              <a:effectLst/>
            </a:endParaRPr>
          </a:p>
          <a:p>
            <a:endParaRPr lang="fr-FR" dirty="0"/>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12</a:t>
            </a:fld>
            <a:endParaRPr lang="fr-FR"/>
          </a:p>
        </p:txBody>
      </p:sp>
    </p:spTree>
    <p:extLst>
      <p:ext uri="{BB962C8B-B14F-4D97-AF65-F5344CB8AC3E}">
        <p14:creationId xmlns:p14="http://schemas.microsoft.com/office/powerpoint/2010/main" val="36166508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https://</a:t>
            </a:r>
            <a:r>
              <a:rPr lang="fr-FR" dirty="0" err="1"/>
              <a:t>fastercapital.com</a:t>
            </a:r>
            <a:r>
              <a:rPr lang="fr-FR" dirty="0"/>
              <a:t>/</a:t>
            </a:r>
            <a:r>
              <a:rPr lang="fr-FR" dirty="0" err="1"/>
              <a:t>fr</a:t>
            </a:r>
            <a:r>
              <a:rPr lang="fr-FR" dirty="0"/>
              <a:t>/contenu/Personnalisation---adaptation-du-materiel-aux-exigences-specifiques-des-applications.html</a:t>
            </a: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19</a:t>
            </a:fld>
            <a:endParaRPr lang="fr-FR"/>
          </a:p>
        </p:txBody>
      </p:sp>
    </p:spTree>
    <p:extLst>
      <p:ext uri="{BB962C8B-B14F-4D97-AF65-F5344CB8AC3E}">
        <p14:creationId xmlns:p14="http://schemas.microsoft.com/office/powerpoint/2010/main" val="33219351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https://</a:t>
            </a:r>
            <a:r>
              <a:rPr lang="fr-FR" dirty="0" err="1"/>
              <a:t>fastercapital.com</a:t>
            </a:r>
            <a:r>
              <a:rPr lang="fr-FR" dirty="0"/>
              <a:t>/</a:t>
            </a:r>
            <a:r>
              <a:rPr lang="fr-FR" dirty="0" err="1"/>
              <a:t>fr</a:t>
            </a:r>
            <a:r>
              <a:rPr lang="fr-FR" dirty="0"/>
              <a:t>/contenu/</a:t>
            </a:r>
            <a:r>
              <a:rPr lang="fr-FR" dirty="0" err="1"/>
              <a:t>Creez</a:t>
            </a:r>
            <a:r>
              <a:rPr lang="fr-FR" dirty="0"/>
              <a:t>-une-maquette-pour-votre-prototype-de-start-</a:t>
            </a:r>
            <a:r>
              <a:rPr lang="fr-FR"/>
              <a:t>up.html</a:t>
            </a: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26</a:t>
            </a:fld>
            <a:endParaRPr lang="fr-FR"/>
          </a:p>
        </p:txBody>
      </p:sp>
    </p:spTree>
    <p:extLst>
      <p:ext uri="{BB962C8B-B14F-4D97-AF65-F5344CB8AC3E}">
        <p14:creationId xmlns:p14="http://schemas.microsoft.com/office/powerpoint/2010/main" val="10865592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27</a:t>
            </a:fld>
            <a:endParaRPr lang="fr-FR"/>
          </a:p>
        </p:txBody>
      </p:sp>
    </p:spTree>
    <p:extLst>
      <p:ext uri="{BB962C8B-B14F-4D97-AF65-F5344CB8AC3E}">
        <p14:creationId xmlns:p14="http://schemas.microsoft.com/office/powerpoint/2010/main" val="10040557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W3C : </a:t>
            </a:r>
            <a:r>
              <a:rPr lang="fr-FR" b="0" i="0" dirty="0">
                <a:solidFill>
                  <a:srgbClr val="4D5156"/>
                </a:solidFill>
                <a:effectLst/>
                <a:latin typeface="arial" panose="020B0604020202020204" pitchFamily="34" charset="0"/>
              </a:rPr>
              <a:t>World Wide Web Consortium</a:t>
            </a:r>
            <a:endParaRPr lang="fr-FR" dirty="0"/>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38</a:t>
            </a:fld>
            <a:endParaRPr lang="fr-FR"/>
          </a:p>
        </p:txBody>
      </p:sp>
    </p:spTree>
    <p:extLst>
      <p:ext uri="{BB962C8B-B14F-4D97-AF65-F5344CB8AC3E}">
        <p14:creationId xmlns:p14="http://schemas.microsoft.com/office/powerpoint/2010/main" val="23142332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RGAA : </a:t>
            </a:r>
            <a:r>
              <a:rPr lang="fr-FR" dirty="0" err="1"/>
              <a:t>Referentiel</a:t>
            </a:r>
            <a:r>
              <a:rPr lang="fr-FR" dirty="0"/>
              <a:t> général d’amélioration de l’accessibilité</a:t>
            </a: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41</a:t>
            </a:fld>
            <a:endParaRPr lang="fr-FR"/>
          </a:p>
        </p:txBody>
      </p:sp>
    </p:spTree>
    <p:extLst>
      <p:ext uri="{BB962C8B-B14F-4D97-AF65-F5344CB8AC3E}">
        <p14:creationId xmlns:p14="http://schemas.microsoft.com/office/powerpoint/2010/main" val="17125679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43</a:t>
            </a:fld>
            <a:endParaRPr lang="fr-FR"/>
          </a:p>
        </p:txBody>
      </p:sp>
    </p:spTree>
    <p:extLst>
      <p:ext uri="{BB962C8B-B14F-4D97-AF65-F5344CB8AC3E}">
        <p14:creationId xmlns:p14="http://schemas.microsoft.com/office/powerpoint/2010/main" val="36482050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Les produits existants, qui peuvent être la concurrence, sont souvent les meilleurs prototypes que nous puissions obtenir pour nos propres produits. </a:t>
            </a: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48</a:t>
            </a:fld>
            <a:endParaRPr lang="fr-FR"/>
          </a:p>
        </p:txBody>
      </p:sp>
    </p:spTree>
    <p:extLst>
      <p:ext uri="{BB962C8B-B14F-4D97-AF65-F5344CB8AC3E}">
        <p14:creationId xmlns:p14="http://schemas.microsoft.com/office/powerpoint/2010/main" val="35082660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Origami studio, proto, </a:t>
            </a:r>
            <a:r>
              <a:rPr lang="fr-FR" dirty="0" err="1"/>
              <a:t>Axure</a:t>
            </a:r>
            <a:endParaRPr lang="fr-FR" dirty="0"/>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54</a:t>
            </a:fld>
            <a:endParaRPr lang="fr-FR"/>
          </a:p>
        </p:txBody>
      </p:sp>
    </p:spTree>
    <p:extLst>
      <p:ext uri="{BB962C8B-B14F-4D97-AF65-F5344CB8AC3E}">
        <p14:creationId xmlns:p14="http://schemas.microsoft.com/office/powerpoint/2010/main" val="42272602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59</a:t>
            </a:fld>
            <a:endParaRPr lang="fr-FR"/>
          </a:p>
        </p:txBody>
      </p:sp>
    </p:spTree>
    <p:extLst>
      <p:ext uri="{BB962C8B-B14F-4D97-AF65-F5344CB8AC3E}">
        <p14:creationId xmlns:p14="http://schemas.microsoft.com/office/powerpoint/2010/main" val="41256702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71</a:t>
            </a:fld>
            <a:endParaRPr lang="fr-FR"/>
          </a:p>
        </p:txBody>
      </p:sp>
    </p:spTree>
    <p:extLst>
      <p:ext uri="{BB962C8B-B14F-4D97-AF65-F5344CB8AC3E}">
        <p14:creationId xmlns:p14="http://schemas.microsoft.com/office/powerpoint/2010/main" val="34895224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https://</a:t>
            </a:r>
            <a:r>
              <a:rPr lang="fr-FR" dirty="0" err="1"/>
              <a:t>www.youtube.com</a:t>
            </a:r>
            <a:r>
              <a:rPr lang="fr-FR" dirty="0"/>
              <a:t>/</a:t>
            </a:r>
            <a:r>
              <a:rPr lang="fr-FR" dirty="0" err="1"/>
              <a:t>watch?v</a:t>
            </a:r>
            <a:r>
              <a:rPr lang="fr-FR" dirty="0"/>
              <a:t>=wIPo7vxxchY</a:t>
            </a: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73</a:t>
            </a:fld>
            <a:endParaRPr lang="fr-FR"/>
          </a:p>
        </p:txBody>
      </p:sp>
    </p:spTree>
    <p:extLst>
      <p:ext uri="{BB962C8B-B14F-4D97-AF65-F5344CB8AC3E}">
        <p14:creationId xmlns:p14="http://schemas.microsoft.com/office/powerpoint/2010/main" val="38877109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Plugins content </a:t>
            </a:r>
            <a:r>
              <a:rPr lang="fr-FR" dirty="0" err="1"/>
              <a:t>reel</a:t>
            </a:r>
            <a:r>
              <a:rPr lang="fr-FR"/>
              <a:t>. </a:t>
            </a: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74</a:t>
            </a:fld>
            <a:endParaRPr lang="fr-FR"/>
          </a:p>
        </p:txBody>
      </p:sp>
    </p:spTree>
    <p:extLst>
      <p:ext uri="{BB962C8B-B14F-4D97-AF65-F5344CB8AC3E}">
        <p14:creationId xmlns:p14="http://schemas.microsoft.com/office/powerpoint/2010/main" val="19778344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Plugins content </a:t>
            </a:r>
            <a:r>
              <a:rPr lang="fr-FR" dirty="0" err="1"/>
              <a:t>reel</a:t>
            </a:r>
            <a:r>
              <a:rPr lang="fr-FR" dirty="0"/>
              <a:t>. </a:t>
            </a: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75</a:t>
            </a:fld>
            <a:endParaRPr lang="fr-FR"/>
          </a:p>
        </p:txBody>
      </p:sp>
    </p:spTree>
    <p:extLst>
      <p:ext uri="{BB962C8B-B14F-4D97-AF65-F5344CB8AC3E}">
        <p14:creationId xmlns:p14="http://schemas.microsoft.com/office/powerpoint/2010/main" val="1842316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Plugins content </a:t>
            </a:r>
            <a:r>
              <a:rPr lang="fr-FR" dirty="0" err="1"/>
              <a:t>reel</a:t>
            </a:r>
            <a:r>
              <a:rPr lang="fr-FR" dirty="0"/>
              <a:t>. </a:t>
            </a: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76</a:t>
            </a:fld>
            <a:endParaRPr lang="fr-FR"/>
          </a:p>
        </p:txBody>
      </p:sp>
    </p:spTree>
    <p:extLst>
      <p:ext uri="{BB962C8B-B14F-4D97-AF65-F5344CB8AC3E}">
        <p14:creationId xmlns:p14="http://schemas.microsoft.com/office/powerpoint/2010/main" val="10029384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Plugins content </a:t>
            </a:r>
            <a:r>
              <a:rPr lang="fr-FR" dirty="0" err="1"/>
              <a:t>reel</a:t>
            </a:r>
            <a:r>
              <a:rPr lang="fr-FR" dirty="0"/>
              <a:t>. </a:t>
            </a: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77</a:t>
            </a:fld>
            <a:endParaRPr lang="fr-FR"/>
          </a:p>
        </p:txBody>
      </p:sp>
    </p:spTree>
    <p:extLst>
      <p:ext uri="{BB962C8B-B14F-4D97-AF65-F5344CB8AC3E}">
        <p14:creationId xmlns:p14="http://schemas.microsoft.com/office/powerpoint/2010/main" val="18020498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84</a:t>
            </a:fld>
            <a:endParaRPr lang="fr-FR"/>
          </a:p>
        </p:txBody>
      </p:sp>
    </p:spTree>
    <p:extLst>
      <p:ext uri="{BB962C8B-B14F-4D97-AF65-F5344CB8AC3E}">
        <p14:creationId xmlns:p14="http://schemas.microsoft.com/office/powerpoint/2010/main" val="20269965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70FACE-AFBE-E370-5769-A81A4969665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0292177-7130-0DDE-8C8B-91493E3D3F5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87D3D80-F43E-CEAC-5917-C23CEC796844}"/>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025341C5-00CF-B4BB-B76D-99FDDC168A3F}"/>
              </a:ext>
            </a:extLst>
          </p:cNvPr>
          <p:cNvSpPr>
            <a:spLocks noGrp="1"/>
          </p:cNvSpPr>
          <p:nvPr>
            <p:ph type="sldNum" sz="quarter" idx="5"/>
          </p:nvPr>
        </p:nvSpPr>
        <p:spPr/>
        <p:txBody>
          <a:bodyPr/>
          <a:lstStyle/>
          <a:p>
            <a:fld id="{B0E4C93C-E7BB-1D44-AD82-F4EF10E313C0}" type="slidenum">
              <a:rPr lang="fr-FR" smtClean="0"/>
              <a:t>85</a:t>
            </a:fld>
            <a:endParaRPr lang="fr-FR"/>
          </a:p>
        </p:txBody>
      </p:sp>
    </p:spTree>
    <p:extLst>
      <p:ext uri="{BB962C8B-B14F-4D97-AF65-F5344CB8AC3E}">
        <p14:creationId xmlns:p14="http://schemas.microsoft.com/office/powerpoint/2010/main" val="25380033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A640F8-0369-8D3D-CACB-E4F1C1AD1EA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86AC83E-F780-6601-082B-C7357037E44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EE5260B-9429-81D1-D032-F9C900C1D089}"/>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41BDD273-2856-8B31-C8BD-AE136BE37ACC}"/>
              </a:ext>
            </a:extLst>
          </p:cNvPr>
          <p:cNvSpPr>
            <a:spLocks noGrp="1"/>
          </p:cNvSpPr>
          <p:nvPr>
            <p:ph type="sldNum" sz="quarter" idx="5"/>
          </p:nvPr>
        </p:nvSpPr>
        <p:spPr/>
        <p:txBody>
          <a:bodyPr/>
          <a:lstStyle/>
          <a:p>
            <a:fld id="{B0E4C93C-E7BB-1D44-AD82-F4EF10E313C0}" type="slidenum">
              <a:rPr lang="fr-FR" smtClean="0"/>
              <a:t>86</a:t>
            </a:fld>
            <a:endParaRPr lang="fr-FR"/>
          </a:p>
        </p:txBody>
      </p:sp>
    </p:spTree>
    <p:extLst>
      <p:ext uri="{BB962C8B-B14F-4D97-AF65-F5344CB8AC3E}">
        <p14:creationId xmlns:p14="http://schemas.microsoft.com/office/powerpoint/2010/main" val="27251219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DCDCAB-32B7-B4F9-C1CE-7026CCB9A3B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C459BA3-E082-F9E8-42B6-1A97D4CDF79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F81D30A-374B-4196-AA62-C41E40A5F425}"/>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6C598F3C-B925-E96D-2CFC-038BAB5F48CD}"/>
              </a:ext>
            </a:extLst>
          </p:cNvPr>
          <p:cNvSpPr>
            <a:spLocks noGrp="1"/>
          </p:cNvSpPr>
          <p:nvPr>
            <p:ph type="sldNum" sz="quarter" idx="5"/>
          </p:nvPr>
        </p:nvSpPr>
        <p:spPr/>
        <p:txBody>
          <a:bodyPr/>
          <a:lstStyle/>
          <a:p>
            <a:fld id="{B0E4C93C-E7BB-1D44-AD82-F4EF10E313C0}" type="slidenum">
              <a:rPr lang="fr-FR" smtClean="0"/>
              <a:t>87</a:t>
            </a:fld>
            <a:endParaRPr lang="fr-FR"/>
          </a:p>
        </p:txBody>
      </p:sp>
    </p:spTree>
    <p:extLst>
      <p:ext uri="{BB962C8B-B14F-4D97-AF65-F5344CB8AC3E}">
        <p14:creationId xmlns:p14="http://schemas.microsoft.com/office/powerpoint/2010/main" val="35975855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102</a:t>
            </a:fld>
            <a:endParaRPr lang="fr-FR"/>
          </a:p>
        </p:txBody>
      </p:sp>
    </p:spTree>
    <p:extLst>
      <p:ext uri="{BB962C8B-B14F-4D97-AF65-F5344CB8AC3E}">
        <p14:creationId xmlns:p14="http://schemas.microsoft.com/office/powerpoint/2010/main" val="15218016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105</a:t>
            </a:fld>
            <a:endParaRPr lang="fr-FR"/>
          </a:p>
        </p:txBody>
      </p:sp>
    </p:spTree>
    <p:extLst>
      <p:ext uri="{BB962C8B-B14F-4D97-AF65-F5344CB8AC3E}">
        <p14:creationId xmlns:p14="http://schemas.microsoft.com/office/powerpoint/2010/main" val="33469409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106</a:t>
            </a:fld>
            <a:endParaRPr lang="fr-FR"/>
          </a:p>
        </p:txBody>
      </p:sp>
    </p:spTree>
    <p:extLst>
      <p:ext uri="{BB962C8B-B14F-4D97-AF65-F5344CB8AC3E}">
        <p14:creationId xmlns:p14="http://schemas.microsoft.com/office/powerpoint/2010/main" val="427696311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fr-FR"/>
              <a:t>Modifiez le style du titre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5B332716-AAF4-534D-8209-E7FC6F54045F}" type="datetimeFigureOut">
              <a:rPr lang="fr-FR" smtClean="0"/>
              <a:t>19/01/2025</a:t>
            </a:fld>
            <a:endParaRPr lang="fr-FR"/>
          </a:p>
        </p:txBody>
      </p:sp>
      <p:sp>
        <p:nvSpPr>
          <p:cNvPr id="5" name="Footer Placeholder 4"/>
          <p:cNvSpPr>
            <a:spLocks noGrp="1"/>
          </p:cNvSpPr>
          <p:nvPr>
            <p:ph type="ftr" sz="quarter" idx="11"/>
          </p:nvPr>
        </p:nvSpPr>
        <p:spPr>
          <a:xfrm>
            <a:off x="2692397" y="5037663"/>
            <a:ext cx="5214635" cy="279400"/>
          </a:xfrm>
        </p:spPr>
        <p:txBody>
          <a:bodyPr/>
          <a:lstStyle/>
          <a:p>
            <a:endParaRPr lang="fr-FR"/>
          </a:p>
        </p:txBody>
      </p:sp>
      <p:sp>
        <p:nvSpPr>
          <p:cNvPr id="6" name="Slide Number Placeholder 5"/>
          <p:cNvSpPr>
            <a:spLocks noGrp="1"/>
          </p:cNvSpPr>
          <p:nvPr>
            <p:ph type="sldNum" sz="quarter" idx="12"/>
          </p:nvPr>
        </p:nvSpPr>
        <p:spPr>
          <a:xfrm>
            <a:off x="8956900" y="5037663"/>
            <a:ext cx="551167" cy="279400"/>
          </a:xfrm>
        </p:spPr>
        <p:txBody>
          <a:bodyPr/>
          <a:lstStyle/>
          <a:p>
            <a:fld id="{C70E74F9-90A0-4F48-8C68-209A77A70A3B}" type="slidenum">
              <a:rPr lang="fr-FR" smtClean="0"/>
              <a:t>‹N°›</a:t>
            </a:fld>
            <a:endParaRPr lang="fr-FR"/>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60074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B332716-AAF4-534D-8209-E7FC6F54045F}" type="datetimeFigureOut">
              <a:rPr lang="fr-FR" smtClean="0"/>
              <a:t>19/01/2025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70E74F9-90A0-4F48-8C68-209A77A70A3B}" type="slidenum">
              <a:rPr lang="fr-FR" smtClean="0"/>
              <a:t>‹N°›</a:t>
            </a:fld>
            <a:endParaRPr lang="fr-FR"/>
          </a:p>
        </p:txBody>
      </p:sp>
    </p:spTree>
    <p:extLst>
      <p:ext uri="{BB962C8B-B14F-4D97-AF65-F5344CB8AC3E}">
        <p14:creationId xmlns:p14="http://schemas.microsoft.com/office/powerpoint/2010/main" val="23742911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fr-FR"/>
              <a:t>Modifiez le style du titre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5B332716-AAF4-534D-8209-E7FC6F54045F}" type="datetimeFigureOut">
              <a:rPr lang="fr-FR" smtClean="0"/>
              <a:t>19/01/2025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70E74F9-90A0-4F48-8C68-209A77A70A3B}" type="slidenum">
              <a:rPr lang="fr-FR" smtClean="0"/>
              <a:t>‹N°›</a:t>
            </a:fld>
            <a:endParaRPr lang="fr-FR"/>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46623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5B332716-AAF4-534D-8209-E7FC6F54045F}" type="datetimeFigureOut">
              <a:rPr lang="fr-FR" smtClean="0"/>
              <a:t>19/01/2025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C70E74F9-90A0-4F48-8C68-209A77A70A3B}" type="slidenum">
              <a:rPr lang="fr-FR" smtClean="0"/>
              <a:t>‹N°›</a:t>
            </a:fld>
            <a:endParaRPr lang="fr-FR"/>
          </a:p>
        </p:txBody>
      </p:sp>
    </p:spTree>
    <p:extLst>
      <p:ext uri="{BB962C8B-B14F-4D97-AF65-F5344CB8AC3E}">
        <p14:creationId xmlns:p14="http://schemas.microsoft.com/office/powerpoint/2010/main" val="3353223845"/>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5B332716-AAF4-534D-8209-E7FC6F54045F}" type="datetimeFigureOut">
              <a:rPr lang="fr-FR" smtClean="0"/>
              <a:t>19/01/2025</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C70E74F9-90A0-4F48-8C68-209A77A70A3B}" type="slidenum">
              <a:rPr lang="fr-FR" smtClean="0"/>
              <a:t>‹N°›</a:t>
            </a:fld>
            <a:endParaRPr lang="fr-FR"/>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405936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5B332716-AAF4-534D-8209-E7FC6F54045F}" type="datetimeFigureOut">
              <a:rPr lang="fr-FR" smtClean="0"/>
              <a:t>19/01/2025</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C70E74F9-90A0-4F48-8C68-209A77A70A3B}" type="slidenum">
              <a:rPr lang="fr-FR" smtClean="0"/>
              <a:t>‹N°›</a:t>
            </a:fld>
            <a:endParaRPr lang="fr-F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18197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332716-AAF4-534D-8209-E7FC6F54045F}" type="datetimeFigureOut">
              <a:rPr lang="fr-FR" smtClean="0"/>
              <a:t>19/01/2025</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C70E74F9-90A0-4F48-8C68-209A77A70A3B}" type="slidenum">
              <a:rPr lang="fr-FR" smtClean="0"/>
              <a:t>‹N°›</a:t>
            </a:fld>
            <a:endParaRPr lang="fr-FR"/>
          </a:p>
        </p:txBody>
      </p:sp>
    </p:spTree>
    <p:extLst>
      <p:ext uri="{BB962C8B-B14F-4D97-AF65-F5344CB8AC3E}">
        <p14:creationId xmlns:p14="http://schemas.microsoft.com/office/powerpoint/2010/main" val="1158488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fr-FR"/>
              <a:t>Modifiez le style du titre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5B332716-AAF4-534D-8209-E7FC6F54045F}" type="datetimeFigureOut">
              <a:rPr lang="fr-FR" smtClean="0"/>
              <a:t>19/01/2025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C70E74F9-90A0-4F48-8C68-209A77A70A3B}" type="slidenum">
              <a:rPr lang="fr-FR" smtClean="0"/>
              <a:t>‹N°›</a:t>
            </a:fld>
            <a:endParaRPr lang="fr-FR"/>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05205841"/>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fr-FR"/>
              <a:t>Modifiez le style du titre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5B332716-AAF4-534D-8209-E7FC6F54045F}" type="datetimeFigureOut">
              <a:rPr lang="fr-FR" smtClean="0"/>
              <a:t>19/01/2025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C70E74F9-90A0-4F48-8C68-209A77A70A3B}" type="slidenum">
              <a:rPr lang="fr-FR" smtClean="0"/>
              <a:t>‹N°›</a:t>
            </a:fld>
            <a:endParaRPr lang="fr-FR"/>
          </a:p>
        </p:txBody>
      </p:sp>
    </p:spTree>
    <p:extLst>
      <p:ext uri="{BB962C8B-B14F-4D97-AF65-F5344CB8AC3E}">
        <p14:creationId xmlns:p14="http://schemas.microsoft.com/office/powerpoint/2010/main" val="19973133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5B332716-AAF4-534D-8209-E7FC6F54045F}" type="datetimeFigureOut">
              <a:rPr lang="fr-FR" smtClean="0"/>
              <a:t>19/01/2025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C70E74F9-90A0-4F48-8C68-209A77A70A3B}" type="slidenum">
              <a:rPr lang="fr-FR" smtClean="0"/>
              <a:t>‹N°›</a:t>
            </a:fld>
            <a:endParaRPr lang="fr-FR"/>
          </a:p>
        </p:txBody>
      </p:sp>
    </p:spTree>
    <p:extLst>
      <p:ext uri="{BB962C8B-B14F-4D97-AF65-F5344CB8AC3E}">
        <p14:creationId xmlns:p14="http://schemas.microsoft.com/office/powerpoint/2010/main" val="17947212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fr-FR"/>
              <a:t>Modifiez le style du titre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5B332716-AAF4-534D-8209-E7FC6F54045F}" type="datetimeFigureOut">
              <a:rPr lang="fr-FR" smtClean="0"/>
              <a:t>19/01/2025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70E74F9-90A0-4F48-8C68-209A77A70A3B}" type="slidenum">
              <a:rPr lang="fr-FR" smtClean="0"/>
              <a:t>‹N°›</a:t>
            </a:fld>
            <a:endParaRPr lang="fr-FR"/>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874740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fr-FR"/>
              <a:t>Modifiez le style du titre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5B332716-AAF4-534D-8209-E7FC6F54045F}" type="datetimeFigureOut">
              <a:rPr lang="fr-FR" smtClean="0"/>
              <a:t>19/01/2025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70E74F9-90A0-4F48-8C68-209A77A70A3B}" type="slidenum">
              <a:rPr lang="fr-FR" smtClean="0"/>
              <a:t>‹N°›</a:t>
            </a:fld>
            <a:endParaRPr lang="fr-F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496456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fr-FR"/>
              <a:t>Modifiez le style du titre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5B332716-AAF4-534D-8209-E7FC6F54045F}" type="datetimeFigureOut">
              <a:rPr lang="fr-FR" smtClean="0"/>
              <a:t>19/01/2025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70E74F9-90A0-4F48-8C68-209A77A70A3B}" type="slidenum">
              <a:rPr lang="fr-FR" smtClean="0"/>
              <a:t>‹N°›</a:t>
            </a:fld>
            <a:endParaRPr lang="fr-FR"/>
          </a:p>
        </p:txBody>
      </p:sp>
    </p:spTree>
    <p:extLst>
      <p:ext uri="{BB962C8B-B14F-4D97-AF65-F5344CB8AC3E}">
        <p14:creationId xmlns:p14="http://schemas.microsoft.com/office/powerpoint/2010/main" val="11079412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fr-FR"/>
              <a:t>Modifiez le style du titre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5B332716-AAF4-534D-8209-E7FC6F54045F}" type="datetimeFigureOut">
              <a:rPr lang="fr-FR" smtClean="0"/>
              <a:t>19/01/2025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70E74F9-90A0-4F48-8C68-209A77A70A3B}" type="slidenum">
              <a:rPr lang="fr-FR" smtClean="0"/>
              <a:t>‹N°›</a:t>
            </a:fld>
            <a:endParaRPr lang="fr-F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230462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fr-FR"/>
              <a:t>Modifiez le style du titre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5B332716-AAF4-534D-8209-E7FC6F54045F}" type="datetimeFigureOut">
              <a:rPr lang="fr-FR" smtClean="0"/>
              <a:t>19/01/2025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70E74F9-90A0-4F48-8C68-209A77A70A3B}" type="slidenum">
              <a:rPr lang="fr-FR" smtClean="0"/>
              <a:t>‹N°›</a:t>
            </a:fld>
            <a:endParaRPr lang="fr-FR"/>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80487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B332716-AAF4-534D-8209-E7FC6F54045F}" type="datetimeFigureOut">
              <a:rPr lang="fr-FR" smtClean="0"/>
              <a:t>19/01/2025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70E74F9-90A0-4F48-8C68-209A77A70A3B}" type="slidenum">
              <a:rPr lang="fr-FR" smtClean="0"/>
              <a:t>‹N°›</a:t>
            </a:fld>
            <a:endParaRPr lang="fr-F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198274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B332716-AAF4-534D-8209-E7FC6F54045F}" type="datetimeFigureOut">
              <a:rPr lang="fr-FR" smtClean="0"/>
              <a:t>19/01/2025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70E74F9-90A0-4F48-8C68-209A77A70A3B}" type="slidenum">
              <a:rPr lang="fr-FR" smtClean="0"/>
              <a:t>‹N°›</a:t>
            </a:fld>
            <a:endParaRPr lang="fr-FR"/>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75349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B332716-AAF4-534D-8209-E7FC6F54045F}" type="datetimeFigureOut">
              <a:rPr lang="fr-FR" smtClean="0"/>
              <a:t>19/01/2025</a:t>
            </a:fld>
            <a:endParaRPr lang="fr-F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fr-F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70E74F9-90A0-4F48-8C68-209A77A70A3B}" type="slidenum">
              <a:rPr lang="fr-FR" smtClean="0"/>
              <a:t>‹N°›</a:t>
            </a:fld>
            <a:endParaRPr lang="fr-FR"/>
          </a:p>
        </p:txBody>
      </p:sp>
    </p:spTree>
    <p:extLst>
      <p:ext uri="{BB962C8B-B14F-4D97-AF65-F5344CB8AC3E}">
        <p14:creationId xmlns:p14="http://schemas.microsoft.com/office/powerpoint/2010/main" val="1366294581"/>
      </p:ext>
    </p:extLst>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 id="2147483827" r:id="rId12"/>
    <p:sldLayoutId id="2147483828" r:id="rId13"/>
    <p:sldLayoutId id="2147483829" r:id="rId14"/>
    <p:sldLayoutId id="2147483830" r:id="rId15"/>
    <p:sldLayoutId id="2147483831" r:id="rId16"/>
    <p:sldLayoutId id="2147483832"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jpeg"/><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8" Type="http://schemas.openxmlformats.org/officeDocument/2006/relationships/hyperlink" Target="https://fr.wikipedia.org/wiki/Adaptive_software_development" TargetMode="External"/><Relationship Id="rId3" Type="http://schemas.openxmlformats.org/officeDocument/2006/relationships/hyperlink" Target="https://fr.wikipedia.org/wiki/Dynamic_systems_development_method" TargetMode="External"/><Relationship Id="rId7" Type="http://schemas.openxmlformats.org/officeDocument/2006/relationships/hyperlink" Target="https://fr.wikipedia.org/wiki/Extreme_programming" TargetMode="External"/><Relationship Id="rId2" Type="http://schemas.openxmlformats.org/officeDocument/2006/relationships/hyperlink" Target="https://fr.wikipedia.org/wiki/D%C3%A9veloppement_rapide_d%27applications" TargetMode="External"/><Relationship Id="rId1" Type="http://schemas.openxmlformats.org/officeDocument/2006/relationships/slideLayout" Target="../slideLayouts/slideLayout7.xml"/><Relationship Id="rId6" Type="http://schemas.openxmlformats.org/officeDocument/2006/relationships/hyperlink" Target="https://fr.wikipedia.org/wiki/Burndown_chart" TargetMode="External"/><Relationship Id="rId11" Type="http://schemas.openxmlformats.org/officeDocument/2006/relationships/hyperlink" Target="https://fr.wikipedia.org/wiki/Crystal_clear" TargetMode="External"/><Relationship Id="rId5" Type="http://schemas.openxmlformats.org/officeDocument/2006/relationships/hyperlink" Target="https://fr.wikipedia.org/wiki/Sprint_(d%C3%A9veloppement_logiciel)" TargetMode="External"/><Relationship Id="rId10" Type="http://schemas.openxmlformats.org/officeDocument/2006/relationships/hyperlink" Target="https://fr.wikipedia.org/wiki/Behavior-driven_development" TargetMode="External"/><Relationship Id="rId4" Type="http://schemas.openxmlformats.org/officeDocument/2006/relationships/hyperlink" Target="https://fr.wikipedia.org/wiki/Scrum_(d%C3%A9veloppement)" TargetMode="External"/><Relationship Id="rId9" Type="http://schemas.openxmlformats.org/officeDocument/2006/relationships/hyperlink" Target="https://fr.wikipedia.org/wiki/D%C3%A9veloppement_bas%C3%A9_sur_les_fonctionnalit%C3%A9s" TargetMode="External"/></Relationships>
</file>

<file path=ppt/slides/_rels/slide4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ov"/><Relationship Id="rId1" Type="http://schemas.microsoft.com/office/2007/relationships/media" Target="../media/media1.mov"/><Relationship Id="rId4" Type="http://schemas.openxmlformats.org/officeDocument/2006/relationships/image" Target="../media/image46.png"/></Relationships>
</file>

<file path=ppt/slides/_rels/slide5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6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7.xml"/><Relationship Id="rId5" Type="http://schemas.openxmlformats.org/officeDocument/2006/relationships/image" Target="../media/image61.png"/><Relationship Id="rId4" Type="http://schemas.openxmlformats.org/officeDocument/2006/relationships/image" Target="../media/image60.png"/></Relationships>
</file>

<file path=ppt/slides/_rels/slide6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ov"/><Relationship Id="rId1" Type="http://schemas.microsoft.com/office/2007/relationships/media" Target="../media/media2.mov"/><Relationship Id="rId5" Type="http://schemas.openxmlformats.org/officeDocument/2006/relationships/image" Target="../media/image72.png"/><Relationship Id="rId4" Type="http://schemas.openxmlformats.org/officeDocument/2006/relationships/notesSlide" Target="../notesSlides/notesSlide15.xml"/></Relationships>
</file>

<file path=ppt/slides/_rels/slide74.xml.rels><?xml version="1.0" encoding="UTF-8" standalone="yes"?>
<Relationships xmlns="http://schemas.openxmlformats.org/package/2006/relationships"><Relationship Id="rId3" Type="http://schemas.openxmlformats.org/officeDocument/2006/relationships/hyperlink" Target="https://www.afalence.com/articles/top-10-plugins-figma"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73.png"/></Relationships>
</file>

<file path=ppt/slides/_rels/slide7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7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80.png"/><Relationship Id="rId4" Type="http://schemas.openxmlformats.org/officeDocument/2006/relationships/image" Target="../media/image79.png"/></Relationships>
</file>

<file path=ppt/slides/_rels/slide7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83.png"/><Relationship Id="rId4" Type="http://schemas.openxmlformats.org/officeDocument/2006/relationships/image" Target="../media/image82.png"/></Relationships>
</file>

<file path=ppt/slides/_rels/slide7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hyperlink" Target="https://figma-resource.com/" TargetMode="External"/><Relationship Id="rId2" Type="http://schemas.openxmlformats.org/officeDocument/2006/relationships/hyperlink" Target="https://www.figma.com/community" TargetMode="External"/><Relationship Id="rId1" Type="http://schemas.openxmlformats.org/officeDocument/2006/relationships/slideLayout" Target="../slideLayouts/slideLayout7.xml"/><Relationship Id="rId4" Type="http://schemas.openxmlformats.org/officeDocument/2006/relationships/image" Target="../media/image101.png"/></Relationships>
</file>

<file path=ppt/slides/_rels/slide97.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hyperlink" Target="https://www.iloveimg.com/fr" TargetMode="Externa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112.png"/><Relationship Id="rId4" Type="http://schemas.openxmlformats.org/officeDocument/2006/relationships/image" Target="../media/image111.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mov"/><Relationship Id="rId1" Type="http://schemas.microsoft.com/office/2007/relationships/media" Target="../media/media3.mov"/><Relationship Id="rId4" Type="http://schemas.openxmlformats.org/officeDocument/2006/relationships/image" Target="../media/image113.png"/></Relationships>
</file>

<file path=ppt/slides/_rels/slide105.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1D58666-E26B-4EAE-AA74-9C74E4BAF3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67288C4F-0F6C-4226-B8D2-C0EE4786C5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29962" cy="6856214"/>
            <a:chOff x="-15736" y="0"/>
            <a:chExt cx="12229962" cy="6856214"/>
          </a:xfrm>
        </p:grpSpPr>
        <p:pic>
          <p:nvPicPr>
            <p:cNvPr id="11" name="Picture 10">
              <a:extLst>
                <a:ext uri="{FF2B5EF4-FFF2-40B4-BE49-F238E27FC236}">
                  <a16:creationId xmlns:a16="http://schemas.microsoft.com/office/drawing/2014/main" id="{DA0DC220-B0FC-4268-9E45-0705DA26964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2" name="Rectangle 11">
              <a:extLst>
                <a:ext uri="{FF2B5EF4-FFF2-40B4-BE49-F238E27FC236}">
                  <a16:creationId xmlns:a16="http://schemas.microsoft.com/office/drawing/2014/main" id="{5D2CA09E-2D13-478A-A98B-3A66ED6468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fr-FR"/>
            </a:p>
          </p:txBody>
        </p:sp>
        <p:pic>
          <p:nvPicPr>
            <p:cNvPr id="13" name="Picture 12">
              <a:extLst>
                <a:ext uri="{FF2B5EF4-FFF2-40B4-BE49-F238E27FC236}">
                  <a16:creationId xmlns:a16="http://schemas.microsoft.com/office/drawing/2014/main" id="{E14C9FAD-7A39-47B3-9F08-4C4F9DA206D0}"/>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4" name="Picture 13">
              <a:extLst>
                <a:ext uri="{FF2B5EF4-FFF2-40B4-BE49-F238E27FC236}">
                  <a16:creationId xmlns:a16="http://schemas.microsoft.com/office/drawing/2014/main" id="{FDCB6FF3-6165-4BB2-80C5-7A6D0D25D567}"/>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re 1">
            <a:extLst>
              <a:ext uri="{FF2B5EF4-FFF2-40B4-BE49-F238E27FC236}">
                <a16:creationId xmlns:a16="http://schemas.microsoft.com/office/drawing/2014/main" id="{BA500413-1D2E-B043-BC21-87E22049EF0E}"/>
              </a:ext>
            </a:extLst>
          </p:cNvPr>
          <p:cNvSpPr>
            <a:spLocks noGrp="1"/>
          </p:cNvSpPr>
          <p:nvPr>
            <p:ph type="ctrTitle"/>
          </p:nvPr>
        </p:nvSpPr>
        <p:spPr>
          <a:xfrm>
            <a:off x="1072267" y="1041401"/>
            <a:ext cx="6528018" cy="2345264"/>
          </a:xfrm>
        </p:spPr>
        <p:txBody>
          <a:bodyPr>
            <a:normAutofit/>
          </a:bodyPr>
          <a:lstStyle/>
          <a:p>
            <a:pPr>
              <a:lnSpc>
                <a:spcPct val="90000"/>
              </a:lnSpc>
            </a:pPr>
            <a:r>
              <a:rPr lang="fr-FR"/>
              <a:t>Ergonomie </a:t>
            </a:r>
            <a:br>
              <a:rPr lang="fr-FR"/>
            </a:br>
            <a:r>
              <a:rPr lang="fr-FR"/>
              <a:t>&amp;</a:t>
            </a:r>
            <a:br>
              <a:rPr lang="fr-FR"/>
            </a:br>
            <a:r>
              <a:rPr lang="fr-FR"/>
              <a:t> Maquettage</a:t>
            </a:r>
          </a:p>
        </p:txBody>
      </p:sp>
      <p:cxnSp>
        <p:nvCxnSpPr>
          <p:cNvPr id="16" name="Straight Connector 15">
            <a:extLst>
              <a:ext uri="{FF2B5EF4-FFF2-40B4-BE49-F238E27FC236}">
                <a16:creationId xmlns:a16="http://schemas.microsoft.com/office/drawing/2014/main" id="{EE0488CE-8E24-413E-B105-426B0506EB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08045" y="3541181"/>
            <a:ext cx="6492240" cy="0"/>
          </a:xfrm>
          <a:prstGeom prst="line">
            <a:avLst/>
          </a:prstGeom>
        </p:spPr>
        <p:style>
          <a:lnRef idx="2">
            <a:schemeClr val="accent1"/>
          </a:lnRef>
          <a:fillRef idx="0">
            <a:schemeClr val="accent1"/>
          </a:fillRef>
          <a:effectRef idx="1">
            <a:schemeClr val="accent1"/>
          </a:effectRef>
          <a:fontRef idx="minor">
            <a:schemeClr val="tx1"/>
          </a:fontRef>
        </p:style>
      </p:cxnSp>
      <p:pic>
        <p:nvPicPr>
          <p:cNvPr id="3" name="Image 2">
            <a:extLst>
              <a:ext uri="{FF2B5EF4-FFF2-40B4-BE49-F238E27FC236}">
                <a16:creationId xmlns:a16="http://schemas.microsoft.com/office/drawing/2014/main" id="{7CBAC16E-A8B8-3D43-A3F0-F8437CCB3A78}"/>
              </a:ext>
            </a:extLst>
          </p:cNvPr>
          <p:cNvPicPr>
            <a:picLocks noChangeAspect="1"/>
          </p:cNvPicPr>
          <p:nvPr/>
        </p:nvPicPr>
        <p:blipFill rotWithShape="1">
          <a:blip r:embed="rId5"/>
          <a:srcRect l="34688" r="17263" b="-2"/>
          <a:stretch/>
        </p:blipFill>
        <p:spPr>
          <a:xfrm>
            <a:off x="8077199" y="1041400"/>
            <a:ext cx="3059206" cy="4775200"/>
          </a:xfrm>
          <a:prstGeom prst="rect">
            <a:avLst/>
          </a:prstGeom>
          <a:ln w="57150" cmpd="thickThin">
            <a:solidFill>
              <a:schemeClr val="tx1">
                <a:lumMod val="50000"/>
                <a:lumOff val="50000"/>
              </a:schemeClr>
            </a:solidFill>
            <a:miter lim="800000"/>
          </a:ln>
        </p:spPr>
      </p:pic>
      <p:sp>
        <p:nvSpPr>
          <p:cNvPr id="4" name="ZoneTexte 3">
            <a:extLst>
              <a:ext uri="{FF2B5EF4-FFF2-40B4-BE49-F238E27FC236}">
                <a16:creationId xmlns:a16="http://schemas.microsoft.com/office/drawing/2014/main" id="{BF9A4BB0-51A1-EAAD-3E84-F0805366067D}"/>
              </a:ext>
            </a:extLst>
          </p:cNvPr>
          <p:cNvSpPr txBox="1"/>
          <p:nvPr/>
        </p:nvSpPr>
        <p:spPr>
          <a:xfrm>
            <a:off x="1055595" y="3695697"/>
            <a:ext cx="6705287" cy="830997"/>
          </a:xfrm>
          <a:prstGeom prst="rect">
            <a:avLst/>
          </a:prstGeom>
          <a:noFill/>
        </p:spPr>
        <p:txBody>
          <a:bodyPr wrap="square" rtlCol="0">
            <a:spAutoFit/>
          </a:bodyPr>
          <a:lstStyle/>
          <a:p>
            <a:pPr algn="just"/>
            <a:r>
              <a:rPr lang="fr-FR" sz="2400" dirty="0">
                <a:latin typeface="Arial" panose="020B0604020202020204" pitchFamily="34" charset="0"/>
                <a:cs typeface="Arial" panose="020B0604020202020204" pitchFamily="34" charset="0"/>
              </a:rPr>
              <a:t>Vivons avec des idées, si nous les réalisons vraiment,  nous devrions bouleverser le monde.</a:t>
            </a:r>
          </a:p>
        </p:txBody>
      </p:sp>
    </p:spTree>
    <p:extLst>
      <p:ext uri="{BB962C8B-B14F-4D97-AF65-F5344CB8AC3E}">
        <p14:creationId xmlns:p14="http://schemas.microsoft.com/office/powerpoint/2010/main" val="1954110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32DAF8F-68CF-804B-B818-AD203B8DB52D}"/>
              </a:ext>
            </a:extLst>
          </p:cNvPr>
          <p:cNvSpPr>
            <a:spLocks noGrp="1"/>
          </p:cNvSpPr>
          <p:nvPr>
            <p:ph type="title"/>
          </p:nvPr>
        </p:nvSpPr>
        <p:spPr>
          <a:xfrm>
            <a:off x="1295402" y="982132"/>
            <a:ext cx="9601196" cy="1303867"/>
          </a:xfrm>
        </p:spPr>
        <p:txBody>
          <a:bodyPr>
            <a:normAutofit/>
          </a:bodyPr>
          <a:lstStyle/>
          <a:p>
            <a:r>
              <a:rPr lang="fr-FR">
                <a:solidFill>
                  <a:srgbClr val="262626"/>
                </a:solidFill>
              </a:rPr>
              <a:t>Plan</a:t>
            </a:r>
          </a:p>
        </p:txBody>
      </p:sp>
      <p:graphicFrame>
        <p:nvGraphicFramePr>
          <p:cNvPr id="5" name="Espace réservé du contenu 2">
            <a:extLst>
              <a:ext uri="{FF2B5EF4-FFF2-40B4-BE49-F238E27FC236}">
                <a16:creationId xmlns:a16="http://schemas.microsoft.com/office/drawing/2014/main" id="{86312DF5-2AB6-4660-BF95-3127470A6E30}"/>
              </a:ext>
            </a:extLst>
          </p:cNvPr>
          <p:cNvGraphicFramePr>
            <a:graphicFrameLocks noGrp="1"/>
          </p:cNvGraphicFramePr>
          <p:nvPr>
            <p:ph idx="1"/>
            <p:extLst>
              <p:ext uri="{D42A27DB-BD31-4B8C-83A1-F6EECF244321}">
                <p14:modId xmlns:p14="http://schemas.microsoft.com/office/powerpoint/2010/main" val="1601989737"/>
              </p:ext>
            </p:extLst>
          </p:nvPr>
        </p:nvGraphicFramePr>
        <p:xfrm>
          <a:off x="736271" y="2635224"/>
          <a:ext cx="10592790" cy="287488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215024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2734157B-9766-914D-A119-0479002F20FC}"/>
              </a:ext>
            </a:extLst>
          </p:cNvPr>
          <p:cNvSpPr>
            <a:spLocks noGrp="1"/>
          </p:cNvSpPr>
          <p:nvPr>
            <p:ph type="ctrTitle"/>
          </p:nvPr>
        </p:nvSpPr>
        <p:spPr/>
        <p:txBody>
          <a:bodyPr/>
          <a:lstStyle/>
          <a:p>
            <a:r>
              <a:rPr lang="fr-FR" dirty="0"/>
              <a:t>Introduction</a:t>
            </a:r>
          </a:p>
        </p:txBody>
      </p:sp>
      <p:sp>
        <p:nvSpPr>
          <p:cNvPr id="5" name="Sous-titre 4">
            <a:extLst>
              <a:ext uri="{FF2B5EF4-FFF2-40B4-BE49-F238E27FC236}">
                <a16:creationId xmlns:a16="http://schemas.microsoft.com/office/drawing/2014/main" id="{EE664BA9-3BDA-5643-B1AB-154D5BBEDF99}"/>
              </a:ext>
            </a:extLst>
          </p:cNvPr>
          <p:cNvSpPr>
            <a:spLocks noGrp="1"/>
          </p:cNvSpPr>
          <p:nvPr>
            <p:ph type="subTitle" idx="1"/>
          </p:nvPr>
        </p:nvSpPr>
        <p:spPr/>
        <p:txBody>
          <a:bodyPr/>
          <a:lstStyle/>
          <a:p>
            <a:endParaRPr lang="fr-FR" dirty="0"/>
          </a:p>
        </p:txBody>
      </p:sp>
    </p:spTree>
    <p:extLst>
      <p:ext uri="{BB962C8B-B14F-4D97-AF65-F5344CB8AC3E}">
        <p14:creationId xmlns:p14="http://schemas.microsoft.com/office/powerpoint/2010/main" val="33525054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3DDB8600-9AE6-444D-A284-F6B3E21A10C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87624" y="1016111"/>
            <a:ext cx="3754550" cy="1808112"/>
          </a:xfrm>
          <a:prstGeom prst="rect">
            <a:avLst/>
          </a:prstGeom>
        </p:spPr>
      </p:pic>
      <p:sp>
        <p:nvSpPr>
          <p:cNvPr id="3" name="ZoneTexte 2">
            <a:extLst>
              <a:ext uri="{FF2B5EF4-FFF2-40B4-BE49-F238E27FC236}">
                <a16:creationId xmlns:a16="http://schemas.microsoft.com/office/drawing/2014/main" id="{F9ED942A-0891-C04C-992E-BEEF6AD8F21A}"/>
              </a:ext>
            </a:extLst>
          </p:cNvPr>
          <p:cNvSpPr txBox="1"/>
          <p:nvPr/>
        </p:nvSpPr>
        <p:spPr>
          <a:xfrm>
            <a:off x="5046562" y="1331089"/>
            <a:ext cx="6412375" cy="369332"/>
          </a:xfrm>
          <a:prstGeom prst="rect">
            <a:avLst/>
          </a:prstGeom>
          <a:noFill/>
        </p:spPr>
        <p:txBody>
          <a:bodyPr wrap="square" rtlCol="0">
            <a:spAutoFit/>
          </a:bodyPr>
          <a:lstStyle/>
          <a:p>
            <a:r>
              <a:rPr lang="fr-FR" dirty="0"/>
              <a:t>Plus on augmente l’intelligence d’un imbécile plus il devient imbécile.</a:t>
            </a:r>
          </a:p>
        </p:txBody>
      </p:sp>
      <p:sp>
        <p:nvSpPr>
          <p:cNvPr id="4" name="ZoneTexte 3">
            <a:extLst>
              <a:ext uri="{FF2B5EF4-FFF2-40B4-BE49-F238E27FC236}">
                <a16:creationId xmlns:a16="http://schemas.microsoft.com/office/drawing/2014/main" id="{4FB15495-7F27-4F44-B07F-6A55D73736AF}"/>
              </a:ext>
            </a:extLst>
          </p:cNvPr>
          <p:cNvSpPr txBox="1"/>
          <p:nvPr/>
        </p:nvSpPr>
        <p:spPr>
          <a:xfrm>
            <a:off x="5046562" y="1735501"/>
            <a:ext cx="2100190" cy="338554"/>
          </a:xfrm>
          <a:prstGeom prst="rect">
            <a:avLst/>
          </a:prstGeom>
          <a:noFill/>
        </p:spPr>
        <p:txBody>
          <a:bodyPr wrap="none" rtlCol="0">
            <a:spAutoFit/>
          </a:bodyPr>
          <a:lstStyle/>
          <a:p>
            <a:r>
              <a:rPr lang="fr-FR" sz="1600" i="1" dirty="0"/>
              <a:t>Michel Serres (1930-2019)</a:t>
            </a:r>
          </a:p>
        </p:txBody>
      </p:sp>
      <p:sp>
        <p:nvSpPr>
          <p:cNvPr id="5" name="ZoneTexte 4">
            <a:extLst>
              <a:ext uri="{FF2B5EF4-FFF2-40B4-BE49-F238E27FC236}">
                <a16:creationId xmlns:a16="http://schemas.microsoft.com/office/drawing/2014/main" id="{09C8DC67-E225-EF40-AF90-D5EAEB8238E1}"/>
              </a:ext>
            </a:extLst>
          </p:cNvPr>
          <p:cNvSpPr txBox="1"/>
          <p:nvPr/>
        </p:nvSpPr>
        <p:spPr>
          <a:xfrm>
            <a:off x="2154621" y="4067503"/>
            <a:ext cx="184731" cy="369332"/>
          </a:xfrm>
          <a:prstGeom prst="rect">
            <a:avLst/>
          </a:prstGeom>
          <a:noFill/>
        </p:spPr>
        <p:txBody>
          <a:bodyPr wrap="none" rtlCol="0">
            <a:spAutoFit/>
          </a:bodyPr>
          <a:lstStyle/>
          <a:p>
            <a:endParaRPr lang="fr-FR" dirty="0"/>
          </a:p>
        </p:txBody>
      </p:sp>
      <p:sp>
        <p:nvSpPr>
          <p:cNvPr id="11" name="ZoneTexte 10">
            <a:extLst>
              <a:ext uri="{FF2B5EF4-FFF2-40B4-BE49-F238E27FC236}">
                <a16:creationId xmlns:a16="http://schemas.microsoft.com/office/drawing/2014/main" id="{B7C2721D-FF21-24EA-6BF0-112EDB3B41F9}"/>
              </a:ext>
            </a:extLst>
          </p:cNvPr>
          <p:cNvSpPr txBox="1"/>
          <p:nvPr/>
        </p:nvSpPr>
        <p:spPr>
          <a:xfrm>
            <a:off x="1513114" y="3119066"/>
            <a:ext cx="9622971" cy="1754326"/>
          </a:xfrm>
          <a:prstGeom prst="rect">
            <a:avLst/>
          </a:prstGeom>
          <a:noFill/>
        </p:spPr>
        <p:txBody>
          <a:bodyPr wrap="square">
            <a:spAutoFit/>
          </a:bodyPr>
          <a:lstStyle/>
          <a:p>
            <a:pPr algn="just"/>
            <a:r>
              <a:rPr lang="fr-FR" dirty="0">
                <a:latin typeface="Arial" panose="020B0604020202020204" pitchFamily="34" charset="0"/>
                <a:cs typeface="Arial" panose="020B0604020202020204" pitchFamily="34" charset="0"/>
              </a:rPr>
              <a:t> « Il y a cent ans un professeur de sciences à la Sorbonne (Albert Legrand) transmettait près de 70% de ce qu'il avait appris sur les mêmes bancs vingt ou trente ans plus tôt. Les étudiants et les professeurs vivaient dans le même monde. Aujourd'hui, 80 % de ce que ce professeur a appris est obsolète. Et même pour les 20 % restants, le professeur n'est plus indispensable, car on peut tout savoir sans sortir de chez soi ! Pour ma part, je trouve cela miraculeux. [...]. » (Petite poussette)</a:t>
            </a:r>
          </a:p>
        </p:txBody>
      </p:sp>
    </p:spTree>
    <p:extLst>
      <p:ext uri="{BB962C8B-B14F-4D97-AF65-F5344CB8AC3E}">
        <p14:creationId xmlns:p14="http://schemas.microsoft.com/office/powerpoint/2010/main" val="26146371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1CA89BAF-A999-232D-A95D-250181FEC5A9}"/>
              </a:ext>
            </a:extLst>
          </p:cNvPr>
          <p:cNvSpPr txBox="1"/>
          <p:nvPr/>
        </p:nvSpPr>
        <p:spPr>
          <a:xfrm>
            <a:off x="3314785" y="1083830"/>
            <a:ext cx="8178520" cy="1754326"/>
          </a:xfrm>
          <a:prstGeom prst="rect">
            <a:avLst/>
          </a:prstGeom>
          <a:noFill/>
        </p:spPr>
        <p:txBody>
          <a:bodyPr wrap="square">
            <a:spAutoFit/>
          </a:bodyPr>
          <a:lstStyle/>
          <a:p>
            <a:r>
              <a:rPr lang="fr-FR" sz="1800" i="1" dirty="0">
                <a:effectLst/>
                <a:latin typeface="Arial" panose="020B0604020202020204" pitchFamily="34" charset="0"/>
              </a:rPr>
              <a:t>" Il y a deux façons de concevoir un logiciel :</a:t>
            </a:r>
          </a:p>
          <a:p>
            <a:pPr marL="285750" indent="-285750">
              <a:buFont typeface="Arial" panose="020B0604020202020204" pitchFamily="34" charset="0"/>
              <a:buChar char="•"/>
            </a:pPr>
            <a:r>
              <a:rPr lang="fr-FR" sz="1800" i="1" dirty="0">
                <a:effectLst/>
                <a:latin typeface="Arial" panose="020B0604020202020204" pitchFamily="34" charset="0"/>
              </a:rPr>
              <a:t>La première consiste à le rendre si simple qu'il est évident qu'il n'y a pas de défaut.</a:t>
            </a:r>
          </a:p>
          <a:p>
            <a:pPr marL="285750" indent="-285750">
              <a:buFont typeface="Arial" panose="020B0604020202020204" pitchFamily="34" charset="0"/>
              <a:buChar char="•"/>
            </a:pPr>
            <a:r>
              <a:rPr lang="fr-FR" sz="1800" i="1" dirty="0">
                <a:effectLst/>
                <a:latin typeface="Arial" panose="020B0604020202020204" pitchFamily="34" charset="0"/>
              </a:rPr>
              <a:t>La seconde consiste à le rendre si compliqué qu'il est impossible d'en déceler le moindre défaut.</a:t>
            </a:r>
          </a:p>
          <a:p>
            <a:r>
              <a:rPr lang="fr-FR" sz="1800" i="1" dirty="0">
                <a:effectLst/>
                <a:latin typeface="Arial" panose="020B0604020202020204" pitchFamily="34" charset="0"/>
              </a:rPr>
              <a:t>La première méthode est de loin la plus difficile. "</a:t>
            </a:r>
            <a:endParaRPr lang="fr-FR" dirty="0">
              <a:effectLst/>
            </a:endParaRPr>
          </a:p>
        </p:txBody>
      </p:sp>
      <p:pic>
        <p:nvPicPr>
          <p:cNvPr id="5" name="Image 4" descr="Une image contenant Visage humain, personne, Front, Menton&#10;&#10;Description générée automatiquement">
            <a:extLst>
              <a:ext uri="{FF2B5EF4-FFF2-40B4-BE49-F238E27FC236}">
                <a16:creationId xmlns:a16="http://schemas.microsoft.com/office/drawing/2014/main" id="{41A7D091-7324-9FD1-A439-6CE450BA12E2}"/>
              </a:ext>
            </a:extLst>
          </p:cNvPr>
          <p:cNvPicPr>
            <a:picLocks noChangeAspect="1"/>
          </p:cNvPicPr>
          <p:nvPr/>
        </p:nvPicPr>
        <p:blipFill>
          <a:blip r:embed="rId3"/>
          <a:stretch>
            <a:fillRect/>
          </a:stretch>
        </p:blipFill>
        <p:spPr>
          <a:xfrm>
            <a:off x="1035818" y="894193"/>
            <a:ext cx="2146300" cy="2133600"/>
          </a:xfrm>
          <a:prstGeom prst="rect">
            <a:avLst/>
          </a:prstGeom>
        </p:spPr>
      </p:pic>
      <p:sp>
        <p:nvSpPr>
          <p:cNvPr id="7" name="ZoneTexte 6">
            <a:extLst>
              <a:ext uri="{FF2B5EF4-FFF2-40B4-BE49-F238E27FC236}">
                <a16:creationId xmlns:a16="http://schemas.microsoft.com/office/drawing/2014/main" id="{87F9BF84-314E-2CA9-48F1-14C9E3ABB9A9}"/>
              </a:ext>
            </a:extLst>
          </p:cNvPr>
          <p:cNvSpPr txBox="1"/>
          <p:nvPr/>
        </p:nvSpPr>
        <p:spPr>
          <a:xfrm>
            <a:off x="1035818" y="3027793"/>
            <a:ext cx="6112412" cy="369332"/>
          </a:xfrm>
          <a:prstGeom prst="rect">
            <a:avLst/>
          </a:prstGeom>
          <a:noFill/>
        </p:spPr>
        <p:txBody>
          <a:bodyPr wrap="square">
            <a:spAutoFit/>
          </a:bodyPr>
          <a:lstStyle/>
          <a:p>
            <a:r>
              <a:rPr lang="fr-FR" b="0" i="0" u="none" strike="noStrike" dirty="0">
                <a:solidFill>
                  <a:srgbClr val="1F1F1F"/>
                </a:solidFill>
                <a:effectLst/>
                <a:latin typeface="Google Sans"/>
              </a:rPr>
              <a:t>Charles Antony Richard </a:t>
            </a:r>
            <a:r>
              <a:rPr lang="fr-FR" b="0" i="0" u="none" strike="noStrike" dirty="0" err="1">
                <a:solidFill>
                  <a:srgbClr val="1F1F1F"/>
                </a:solidFill>
                <a:effectLst/>
                <a:latin typeface="Google Sans"/>
              </a:rPr>
              <a:t>Hoare</a:t>
            </a:r>
            <a:endParaRPr lang="fr-FR" dirty="0"/>
          </a:p>
        </p:txBody>
      </p:sp>
      <p:sp>
        <p:nvSpPr>
          <p:cNvPr id="9" name="ZoneTexte 8">
            <a:extLst>
              <a:ext uri="{FF2B5EF4-FFF2-40B4-BE49-F238E27FC236}">
                <a16:creationId xmlns:a16="http://schemas.microsoft.com/office/drawing/2014/main" id="{A5164101-AD21-0548-61CF-B7712777F954}"/>
              </a:ext>
            </a:extLst>
          </p:cNvPr>
          <p:cNvSpPr txBox="1"/>
          <p:nvPr/>
        </p:nvSpPr>
        <p:spPr>
          <a:xfrm>
            <a:off x="3635829" y="3716217"/>
            <a:ext cx="6117770" cy="923330"/>
          </a:xfrm>
          <a:prstGeom prst="rect">
            <a:avLst/>
          </a:prstGeom>
          <a:noFill/>
        </p:spPr>
        <p:txBody>
          <a:bodyPr wrap="square">
            <a:spAutoFit/>
          </a:bodyPr>
          <a:lstStyle/>
          <a:p>
            <a:r>
              <a:rPr lang="fr-FR" i="1" dirty="0">
                <a:latin typeface="Arial" panose="020B0604020202020204" pitchFamily="34" charset="0"/>
              </a:rPr>
              <a:t>" J'ai toujours rêvé d'un ordinateur aussi facile à utiliser qu'un téléphone. Mon rêve est devenu réalité : je ne sais plus comment utiliser mon smartphone. "</a:t>
            </a:r>
          </a:p>
        </p:txBody>
      </p:sp>
      <p:pic>
        <p:nvPicPr>
          <p:cNvPr id="11" name="Image 10" descr="Une image contenant personne, Visage humain, ride, Citoyen sénior&#10;&#10;Description générée automatiquement">
            <a:extLst>
              <a:ext uri="{FF2B5EF4-FFF2-40B4-BE49-F238E27FC236}">
                <a16:creationId xmlns:a16="http://schemas.microsoft.com/office/drawing/2014/main" id="{FB31BB16-23B5-8F32-177A-38184D047DAA}"/>
              </a:ext>
            </a:extLst>
          </p:cNvPr>
          <p:cNvPicPr>
            <a:picLocks noChangeAspect="1"/>
          </p:cNvPicPr>
          <p:nvPr/>
        </p:nvPicPr>
        <p:blipFill>
          <a:blip r:embed="rId4"/>
          <a:stretch>
            <a:fillRect/>
          </a:stretch>
        </p:blipFill>
        <p:spPr>
          <a:xfrm>
            <a:off x="1035818" y="3586762"/>
            <a:ext cx="2146300" cy="2082800"/>
          </a:xfrm>
          <a:prstGeom prst="rect">
            <a:avLst/>
          </a:prstGeom>
        </p:spPr>
      </p:pic>
      <p:sp>
        <p:nvSpPr>
          <p:cNvPr id="13" name="ZoneTexte 12">
            <a:extLst>
              <a:ext uri="{FF2B5EF4-FFF2-40B4-BE49-F238E27FC236}">
                <a16:creationId xmlns:a16="http://schemas.microsoft.com/office/drawing/2014/main" id="{CBA3D957-5F4A-F75F-F5BE-0E922D755A5D}"/>
              </a:ext>
            </a:extLst>
          </p:cNvPr>
          <p:cNvSpPr txBox="1"/>
          <p:nvPr/>
        </p:nvSpPr>
        <p:spPr>
          <a:xfrm>
            <a:off x="1030460" y="5746875"/>
            <a:ext cx="6117770" cy="369332"/>
          </a:xfrm>
          <a:prstGeom prst="rect">
            <a:avLst/>
          </a:prstGeom>
          <a:noFill/>
        </p:spPr>
        <p:txBody>
          <a:bodyPr wrap="square">
            <a:spAutoFit/>
          </a:bodyPr>
          <a:lstStyle/>
          <a:p>
            <a:r>
              <a:rPr lang="fr-FR" sz="1800" dirty="0">
                <a:effectLst/>
                <a:latin typeface="ArialMT"/>
              </a:rPr>
              <a:t>Bjarne </a:t>
            </a:r>
            <a:r>
              <a:rPr lang="fr-FR" sz="1800" dirty="0" err="1">
                <a:effectLst/>
                <a:latin typeface="ArialMT"/>
              </a:rPr>
              <a:t>Stroustrup</a:t>
            </a:r>
            <a:r>
              <a:rPr lang="fr-FR" sz="1800" dirty="0">
                <a:effectLst/>
                <a:latin typeface="ArialMT"/>
              </a:rPr>
              <a:t> </a:t>
            </a:r>
            <a:endParaRPr lang="fr-FR" dirty="0">
              <a:effectLst/>
            </a:endParaRPr>
          </a:p>
        </p:txBody>
      </p:sp>
    </p:spTree>
    <p:extLst>
      <p:ext uri="{BB962C8B-B14F-4D97-AF65-F5344CB8AC3E}">
        <p14:creationId xmlns:p14="http://schemas.microsoft.com/office/powerpoint/2010/main" val="921823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2734157B-9766-914D-A119-0479002F20FC}"/>
              </a:ext>
            </a:extLst>
          </p:cNvPr>
          <p:cNvSpPr>
            <a:spLocks noGrp="1"/>
          </p:cNvSpPr>
          <p:nvPr>
            <p:ph type="ctrTitle"/>
          </p:nvPr>
        </p:nvSpPr>
        <p:spPr/>
        <p:txBody>
          <a:bodyPr/>
          <a:lstStyle/>
          <a:p>
            <a:r>
              <a:rPr lang="fr-FR" dirty="0"/>
              <a:t>Maquettage</a:t>
            </a:r>
          </a:p>
        </p:txBody>
      </p:sp>
      <p:sp>
        <p:nvSpPr>
          <p:cNvPr id="5" name="Sous-titre 4">
            <a:extLst>
              <a:ext uri="{FF2B5EF4-FFF2-40B4-BE49-F238E27FC236}">
                <a16:creationId xmlns:a16="http://schemas.microsoft.com/office/drawing/2014/main" id="{EE664BA9-3BDA-5643-B1AB-154D5BBEDF99}"/>
              </a:ext>
            </a:extLst>
          </p:cNvPr>
          <p:cNvSpPr>
            <a:spLocks noGrp="1"/>
          </p:cNvSpPr>
          <p:nvPr>
            <p:ph type="subTitle" idx="1"/>
          </p:nvPr>
        </p:nvSpPr>
        <p:spPr/>
        <p:txBody>
          <a:bodyPr/>
          <a:lstStyle/>
          <a:p>
            <a:r>
              <a:rPr lang="fr-FR" dirty="0"/>
              <a:t>Définition et concept</a:t>
            </a:r>
          </a:p>
        </p:txBody>
      </p:sp>
    </p:spTree>
    <p:extLst>
      <p:ext uri="{BB962C8B-B14F-4D97-AF65-F5344CB8AC3E}">
        <p14:creationId xmlns:p14="http://schemas.microsoft.com/office/powerpoint/2010/main" val="36632981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6689CA5C-6B30-643F-3407-19ABBD0E8C60}"/>
              </a:ext>
            </a:extLst>
          </p:cNvPr>
          <p:cNvSpPr txBox="1"/>
          <p:nvPr/>
        </p:nvSpPr>
        <p:spPr>
          <a:xfrm>
            <a:off x="1054045" y="1890117"/>
            <a:ext cx="10189028" cy="1323439"/>
          </a:xfrm>
          <a:prstGeom prst="rect">
            <a:avLst/>
          </a:prstGeom>
          <a:noFill/>
        </p:spPr>
        <p:txBody>
          <a:bodyPr wrap="square">
            <a:spAutoFit/>
          </a:bodyPr>
          <a:lstStyle/>
          <a:p>
            <a:pPr algn="just"/>
            <a:r>
              <a:rPr lang="fr-FR" sz="2000" dirty="0">
                <a:latin typeface="Arial" panose="020B0604020202020204" pitchFamily="34" charset="0"/>
                <a:cs typeface="Arial" panose="020B0604020202020204" pitchFamily="34" charset="0"/>
              </a:rPr>
              <a:t>"La conception est une activité cognitive, mais elle provient aussi d'un registre d'action. Plusieurs objets sont produits au cours du processus de développement. Ces objets sont appelés objets provisoires et ils ont une fonction de communication très importante dans le processus de conception". (</a:t>
            </a:r>
            <a:r>
              <a:rPr lang="fr-FR" sz="2000" dirty="0" err="1">
                <a:latin typeface="Arial" panose="020B0604020202020204" pitchFamily="34" charset="0"/>
                <a:cs typeface="Arial" panose="020B0604020202020204" pitchFamily="34" charset="0"/>
              </a:rPr>
              <a:t>Caelen</a:t>
            </a:r>
            <a:r>
              <a:rPr lang="fr-FR" sz="2000" dirty="0">
                <a:latin typeface="Arial" panose="020B0604020202020204" pitchFamily="34" charset="0"/>
                <a:cs typeface="Arial" panose="020B0604020202020204" pitchFamily="34" charset="0"/>
              </a:rPr>
              <a:t> et </a:t>
            </a:r>
            <a:r>
              <a:rPr lang="fr-FR" sz="2000" dirty="0" err="1">
                <a:latin typeface="Arial" panose="020B0604020202020204" pitchFamily="34" charset="0"/>
                <a:cs typeface="Arial" panose="020B0604020202020204" pitchFamily="34" charset="0"/>
              </a:rPr>
              <a:t>Zreik</a:t>
            </a:r>
            <a:r>
              <a:rPr lang="fr-FR" sz="2000" dirty="0">
                <a:latin typeface="Arial" panose="020B0604020202020204" pitchFamily="34" charset="0"/>
                <a:cs typeface="Arial" panose="020B0604020202020204" pitchFamily="34" charset="0"/>
              </a:rPr>
              <a:t>, 1995).</a:t>
            </a:r>
          </a:p>
        </p:txBody>
      </p:sp>
      <p:sp>
        <p:nvSpPr>
          <p:cNvPr id="5" name="ZoneTexte 4">
            <a:extLst>
              <a:ext uri="{FF2B5EF4-FFF2-40B4-BE49-F238E27FC236}">
                <a16:creationId xmlns:a16="http://schemas.microsoft.com/office/drawing/2014/main" id="{DF50A40A-0386-2B14-4D72-2F7CEC456558}"/>
              </a:ext>
            </a:extLst>
          </p:cNvPr>
          <p:cNvSpPr txBox="1"/>
          <p:nvPr/>
        </p:nvSpPr>
        <p:spPr>
          <a:xfrm>
            <a:off x="1143002" y="3644445"/>
            <a:ext cx="10101942" cy="1015663"/>
          </a:xfrm>
          <a:prstGeom prst="rect">
            <a:avLst/>
          </a:prstGeom>
          <a:noFill/>
        </p:spPr>
        <p:txBody>
          <a:bodyPr wrap="square">
            <a:spAutoFit/>
          </a:bodyPr>
          <a:lstStyle/>
          <a:p>
            <a:pPr algn="just"/>
            <a:r>
              <a:rPr lang="fr-FR" sz="2000" dirty="0">
                <a:latin typeface="Arial" panose="020B0604020202020204" pitchFamily="34" charset="0"/>
                <a:cs typeface="Arial" panose="020B0604020202020204" pitchFamily="34" charset="0"/>
              </a:rPr>
              <a:t>"Ils sont à la fois un modèle de liberté et un instrument de coordination ou de coopération - et ces deux aspects ne s'excluent pas mutuellement." (</a:t>
            </a:r>
            <a:r>
              <a:rPr lang="fr-FR" sz="2000" dirty="0" err="1">
                <a:latin typeface="Arial" panose="020B0604020202020204" pitchFamily="34" charset="0"/>
                <a:cs typeface="Arial" panose="020B0604020202020204" pitchFamily="34" charset="0"/>
              </a:rPr>
              <a:t>Caelen</a:t>
            </a:r>
            <a:r>
              <a:rPr lang="fr-FR" sz="2000" dirty="0">
                <a:latin typeface="Arial" panose="020B0604020202020204" pitchFamily="34" charset="0"/>
                <a:cs typeface="Arial" panose="020B0604020202020204" pitchFamily="34" charset="0"/>
              </a:rPr>
              <a:t> et </a:t>
            </a:r>
            <a:r>
              <a:rPr lang="fr-FR" sz="2000" dirty="0" err="1">
                <a:latin typeface="Arial" panose="020B0604020202020204" pitchFamily="34" charset="0"/>
                <a:cs typeface="Arial" panose="020B0604020202020204" pitchFamily="34" charset="0"/>
              </a:rPr>
              <a:t>Zreik</a:t>
            </a:r>
            <a:r>
              <a:rPr lang="fr-FR" sz="2000" dirty="0">
                <a:latin typeface="Arial" panose="020B0604020202020204" pitchFamily="34" charset="0"/>
                <a:cs typeface="Arial" panose="020B0604020202020204" pitchFamily="34" charset="0"/>
              </a:rPr>
              <a:t>, 1995)</a:t>
            </a:r>
          </a:p>
        </p:txBody>
      </p:sp>
      <p:sp>
        <p:nvSpPr>
          <p:cNvPr id="7" name="ZoneTexte 6">
            <a:extLst>
              <a:ext uri="{FF2B5EF4-FFF2-40B4-BE49-F238E27FC236}">
                <a16:creationId xmlns:a16="http://schemas.microsoft.com/office/drawing/2014/main" id="{36D09427-5FA5-BE94-CDAC-3E3A911BCEFC}"/>
              </a:ext>
            </a:extLst>
          </p:cNvPr>
          <p:cNvSpPr txBox="1"/>
          <p:nvPr/>
        </p:nvSpPr>
        <p:spPr>
          <a:xfrm>
            <a:off x="1143002" y="4885417"/>
            <a:ext cx="10101942" cy="1015663"/>
          </a:xfrm>
          <a:prstGeom prst="rect">
            <a:avLst/>
          </a:prstGeom>
          <a:noFill/>
        </p:spPr>
        <p:txBody>
          <a:bodyPr wrap="square">
            <a:spAutoFit/>
          </a:bodyPr>
          <a:lstStyle/>
          <a:p>
            <a:pPr algn="just"/>
            <a:r>
              <a:rPr lang="fr-FR" sz="2000" dirty="0">
                <a:latin typeface="Arial" panose="020B0604020202020204" pitchFamily="34" charset="0"/>
                <a:cs typeface="Arial" panose="020B0604020202020204" pitchFamily="34" charset="0"/>
              </a:rPr>
              <a:t>"La phase de maquette graphique et fonctionnelle peut commencer très tôt dans le projet. Une illustration peut commencer à être dessinée dès l'origine du projet." (Mathieu Collet, 2009)</a:t>
            </a:r>
          </a:p>
        </p:txBody>
      </p:sp>
      <p:sp>
        <p:nvSpPr>
          <p:cNvPr id="8" name="ZoneTexte 7">
            <a:extLst>
              <a:ext uri="{FF2B5EF4-FFF2-40B4-BE49-F238E27FC236}">
                <a16:creationId xmlns:a16="http://schemas.microsoft.com/office/drawing/2014/main" id="{4F81957E-6571-8CF7-531C-419FBAE78E01}"/>
              </a:ext>
            </a:extLst>
          </p:cNvPr>
          <p:cNvSpPr txBox="1"/>
          <p:nvPr/>
        </p:nvSpPr>
        <p:spPr>
          <a:xfrm>
            <a:off x="1055916" y="1080031"/>
            <a:ext cx="3879973" cy="461665"/>
          </a:xfrm>
          <a:prstGeom prst="rect">
            <a:avLst/>
          </a:prstGeom>
          <a:noFill/>
        </p:spPr>
        <p:txBody>
          <a:bodyPr wrap="none" rtlCol="0">
            <a:spAutoFit/>
          </a:bodyPr>
          <a:lstStyle/>
          <a:p>
            <a:r>
              <a:rPr lang="fr-FR" sz="2400" b="1" dirty="0"/>
              <a:t>Introduction au prototypage</a:t>
            </a:r>
          </a:p>
        </p:txBody>
      </p:sp>
    </p:spTree>
    <p:extLst>
      <p:ext uri="{BB962C8B-B14F-4D97-AF65-F5344CB8AC3E}">
        <p14:creationId xmlns:p14="http://schemas.microsoft.com/office/powerpoint/2010/main" val="6798943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06A855EA-B923-4C26-782F-5F7792B2C375}"/>
              </a:ext>
            </a:extLst>
          </p:cNvPr>
          <p:cNvSpPr txBox="1"/>
          <p:nvPr/>
        </p:nvSpPr>
        <p:spPr>
          <a:xfrm>
            <a:off x="1055916" y="1080031"/>
            <a:ext cx="8834854" cy="461665"/>
          </a:xfrm>
          <a:prstGeom prst="rect">
            <a:avLst/>
          </a:prstGeom>
          <a:noFill/>
        </p:spPr>
        <p:txBody>
          <a:bodyPr wrap="none" rtlCol="0">
            <a:spAutoFit/>
          </a:bodyPr>
          <a:lstStyle/>
          <a:p>
            <a:r>
              <a:rPr lang="fr-FR" sz="2400" b="1" dirty="0"/>
              <a:t>Pourquoi réaliser des maquettes dans le processus de conception ? </a:t>
            </a:r>
          </a:p>
        </p:txBody>
      </p:sp>
      <p:sp>
        <p:nvSpPr>
          <p:cNvPr id="4" name="ZoneTexte 3">
            <a:extLst>
              <a:ext uri="{FF2B5EF4-FFF2-40B4-BE49-F238E27FC236}">
                <a16:creationId xmlns:a16="http://schemas.microsoft.com/office/drawing/2014/main" id="{7C4000FE-540D-DAF4-30AE-3A0EEE6A2EA5}"/>
              </a:ext>
            </a:extLst>
          </p:cNvPr>
          <p:cNvSpPr txBox="1"/>
          <p:nvPr/>
        </p:nvSpPr>
        <p:spPr>
          <a:xfrm>
            <a:off x="1055915" y="1735641"/>
            <a:ext cx="10189028" cy="1631216"/>
          </a:xfrm>
          <a:prstGeom prst="rect">
            <a:avLst/>
          </a:prstGeom>
          <a:noFill/>
        </p:spPr>
        <p:txBody>
          <a:bodyPr wrap="square">
            <a:spAutoFit/>
          </a:bodyPr>
          <a:lstStyle/>
          <a:p>
            <a:r>
              <a:rPr lang="fr-FR" sz="2000" b="1" dirty="0">
                <a:latin typeface="Arial" panose="020B0604020202020204" pitchFamily="34" charset="0"/>
                <a:cs typeface="Arial" panose="020B0604020202020204" pitchFamily="34" charset="0"/>
              </a:rPr>
              <a:t>Pour faciliter la communication entre les équipes et prévenir les malentendus.</a:t>
            </a:r>
          </a:p>
          <a:p>
            <a:endParaRPr lang="fr-FR" sz="2000" dirty="0">
              <a:latin typeface="Arial" panose="020B0604020202020204" pitchFamily="34" charset="0"/>
              <a:cs typeface="Arial" panose="020B0604020202020204" pitchFamily="34" charset="0"/>
            </a:endParaRPr>
          </a:p>
          <a:p>
            <a:r>
              <a:rPr lang="fr-FR" sz="2000" dirty="0">
                <a:latin typeface="Arial" panose="020B0604020202020204" pitchFamily="34" charset="0"/>
                <a:cs typeface="Arial" panose="020B0604020202020204" pitchFamily="34" charset="0"/>
              </a:rPr>
              <a:t>- Aider à la convergence, au partage et à la compréhension approfondie des différents points de vue.</a:t>
            </a:r>
          </a:p>
          <a:p>
            <a:r>
              <a:rPr lang="fr-FR" sz="2000" dirty="0">
                <a:latin typeface="Arial" panose="020B0604020202020204" pitchFamily="34" charset="0"/>
                <a:cs typeface="Arial" panose="020B0604020202020204" pitchFamily="34" charset="0"/>
              </a:rPr>
              <a:t>- Faire émerger des idées, des fonctionnalités et des problèmes nouveaux.</a:t>
            </a:r>
          </a:p>
        </p:txBody>
      </p:sp>
      <p:sp>
        <p:nvSpPr>
          <p:cNvPr id="6" name="ZoneTexte 5">
            <a:extLst>
              <a:ext uri="{FF2B5EF4-FFF2-40B4-BE49-F238E27FC236}">
                <a16:creationId xmlns:a16="http://schemas.microsoft.com/office/drawing/2014/main" id="{AD15D6AE-AE3E-FA4D-59B1-8D68CC61CA29}"/>
              </a:ext>
            </a:extLst>
          </p:cNvPr>
          <p:cNvSpPr txBox="1"/>
          <p:nvPr/>
        </p:nvSpPr>
        <p:spPr>
          <a:xfrm>
            <a:off x="1055916" y="3518085"/>
            <a:ext cx="10189027" cy="1754326"/>
          </a:xfrm>
          <a:prstGeom prst="rect">
            <a:avLst/>
          </a:prstGeom>
          <a:noFill/>
        </p:spPr>
        <p:txBody>
          <a:bodyPr wrap="square">
            <a:spAutoFit/>
          </a:bodyPr>
          <a:lstStyle/>
          <a:p>
            <a:pPr algn="just"/>
            <a:r>
              <a:rPr lang="fr-FR" i="1" dirty="0">
                <a:effectLst/>
                <a:latin typeface="Arial" panose="020B0604020202020204" pitchFamily="34" charset="0"/>
              </a:rPr>
              <a:t>« Cette communication entre les équipes de conception est facilitée par des objets intermédiaires qui permettent de faire converger, de partager et de bien comprendre les différents points de vue. Ces objets intermédiaires deviennent ainsi le point de référence commun à toutes les personnes impliquées dans le projet. Ils permettent également à chacun d'interagir avec le support à différents stades de la conception et d'affiner et d'améliorer le produit jusqu'à l'obtention d'un résultat satisfaisant ».(</a:t>
            </a:r>
            <a:r>
              <a:rPr lang="fr-FR" i="1" dirty="0" err="1">
                <a:effectLst/>
                <a:latin typeface="Arial" panose="020B0604020202020204" pitchFamily="34" charset="0"/>
              </a:rPr>
              <a:t>Caelen</a:t>
            </a:r>
            <a:r>
              <a:rPr lang="fr-FR" i="1" dirty="0">
                <a:effectLst/>
                <a:latin typeface="Arial" panose="020B0604020202020204" pitchFamily="34" charset="0"/>
              </a:rPr>
              <a:t> et </a:t>
            </a:r>
            <a:r>
              <a:rPr lang="fr-FR" i="1" dirty="0" err="1">
                <a:effectLst/>
                <a:latin typeface="Arial" panose="020B0604020202020204" pitchFamily="34" charset="0"/>
              </a:rPr>
              <a:t>Zreik</a:t>
            </a:r>
            <a:r>
              <a:rPr lang="fr-FR" i="1" dirty="0">
                <a:effectLst/>
                <a:latin typeface="Arial" panose="020B0604020202020204" pitchFamily="34" charset="0"/>
              </a:rPr>
              <a:t>, 1995).</a:t>
            </a:r>
          </a:p>
        </p:txBody>
      </p:sp>
    </p:spTree>
    <p:extLst>
      <p:ext uri="{BB962C8B-B14F-4D97-AF65-F5344CB8AC3E}">
        <p14:creationId xmlns:p14="http://schemas.microsoft.com/office/powerpoint/2010/main" val="37219259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06A855EA-B923-4C26-782F-5F7792B2C375}"/>
              </a:ext>
            </a:extLst>
          </p:cNvPr>
          <p:cNvSpPr txBox="1"/>
          <p:nvPr/>
        </p:nvSpPr>
        <p:spPr>
          <a:xfrm>
            <a:off x="1055916" y="1080031"/>
            <a:ext cx="8834854" cy="461665"/>
          </a:xfrm>
          <a:prstGeom prst="rect">
            <a:avLst/>
          </a:prstGeom>
          <a:noFill/>
        </p:spPr>
        <p:txBody>
          <a:bodyPr wrap="none" rtlCol="0">
            <a:spAutoFit/>
          </a:bodyPr>
          <a:lstStyle/>
          <a:p>
            <a:r>
              <a:rPr lang="fr-FR" sz="2400" b="1" dirty="0"/>
              <a:t>Pourquoi réaliser des maquettes dans le processus de conception ? </a:t>
            </a:r>
          </a:p>
        </p:txBody>
      </p:sp>
      <p:sp>
        <p:nvSpPr>
          <p:cNvPr id="4" name="ZoneTexte 3">
            <a:extLst>
              <a:ext uri="{FF2B5EF4-FFF2-40B4-BE49-F238E27FC236}">
                <a16:creationId xmlns:a16="http://schemas.microsoft.com/office/drawing/2014/main" id="{7C4000FE-540D-DAF4-30AE-3A0EEE6A2EA5}"/>
              </a:ext>
            </a:extLst>
          </p:cNvPr>
          <p:cNvSpPr txBox="1"/>
          <p:nvPr/>
        </p:nvSpPr>
        <p:spPr>
          <a:xfrm>
            <a:off x="1055915" y="1735641"/>
            <a:ext cx="10189028" cy="1323439"/>
          </a:xfrm>
          <a:prstGeom prst="rect">
            <a:avLst/>
          </a:prstGeom>
          <a:noFill/>
        </p:spPr>
        <p:txBody>
          <a:bodyPr wrap="square">
            <a:spAutoFit/>
          </a:bodyPr>
          <a:lstStyle/>
          <a:p>
            <a:r>
              <a:rPr lang="fr-FR" sz="2000" b="1" dirty="0">
                <a:latin typeface="Arial" panose="020B0604020202020204" pitchFamily="34" charset="0"/>
                <a:cs typeface="Arial" panose="020B0604020202020204" pitchFamily="34" charset="0"/>
              </a:rPr>
              <a:t>Analyser les choix de conception</a:t>
            </a:r>
          </a:p>
          <a:p>
            <a:endParaRPr lang="fr-FR" sz="2000" dirty="0">
              <a:latin typeface="Arial" panose="020B0604020202020204" pitchFamily="34" charset="0"/>
              <a:cs typeface="Arial" panose="020B0604020202020204" pitchFamily="34" charset="0"/>
            </a:endParaRPr>
          </a:p>
          <a:p>
            <a:r>
              <a:rPr lang="fr-FR" sz="2000" dirty="0">
                <a:latin typeface="Arial" panose="020B0604020202020204" pitchFamily="34" charset="0"/>
                <a:cs typeface="Arial" panose="020B0604020202020204" pitchFamily="34" charset="0"/>
              </a:rPr>
              <a:t>- Vérifier si les décisions sont alignées sur les besoins des utilisateurs</a:t>
            </a:r>
          </a:p>
          <a:p>
            <a:r>
              <a:rPr lang="fr-FR" sz="2000" dirty="0">
                <a:latin typeface="Arial" panose="020B0604020202020204" pitchFamily="34" charset="0"/>
                <a:cs typeface="Arial" panose="020B0604020202020204" pitchFamily="34" charset="0"/>
              </a:rPr>
              <a:t>- Détecter tout problème d'assimilation par l'utilisateur</a:t>
            </a:r>
          </a:p>
        </p:txBody>
      </p:sp>
      <p:sp>
        <p:nvSpPr>
          <p:cNvPr id="6" name="ZoneTexte 5">
            <a:extLst>
              <a:ext uri="{FF2B5EF4-FFF2-40B4-BE49-F238E27FC236}">
                <a16:creationId xmlns:a16="http://schemas.microsoft.com/office/drawing/2014/main" id="{AD15D6AE-AE3E-FA4D-59B1-8D68CC61CA29}"/>
              </a:ext>
            </a:extLst>
          </p:cNvPr>
          <p:cNvSpPr txBox="1"/>
          <p:nvPr/>
        </p:nvSpPr>
        <p:spPr>
          <a:xfrm>
            <a:off x="1055915" y="3253026"/>
            <a:ext cx="10189027" cy="2031325"/>
          </a:xfrm>
          <a:prstGeom prst="rect">
            <a:avLst/>
          </a:prstGeom>
          <a:noFill/>
        </p:spPr>
        <p:txBody>
          <a:bodyPr wrap="square">
            <a:spAutoFit/>
          </a:bodyPr>
          <a:lstStyle/>
          <a:p>
            <a:pPr algn="just"/>
            <a:r>
              <a:rPr lang="fr-FR" i="1" dirty="0">
                <a:effectLst/>
                <a:latin typeface="Arial" panose="020B0604020202020204" pitchFamily="34" charset="0"/>
              </a:rPr>
              <a:t>« Les maquettes permettent de se prémunir contre des erreurs de conception qui risquent d’être coûteuses, soit parce qu’elles seront détectées après la réalisation de l’application, soit parce que son utilisation conduira à des gènes ou à des dysfonctionnements pour les utilisateurs. » (Maline, 1994).</a:t>
            </a:r>
          </a:p>
          <a:p>
            <a:pPr algn="just"/>
            <a:endParaRPr lang="fr-FR" i="1" dirty="0">
              <a:effectLst/>
              <a:latin typeface="Arial" panose="020B0604020202020204" pitchFamily="34" charset="0"/>
            </a:endParaRPr>
          </a:p>
          <a:p>
            <a:pPr algn="just"/>
            <a:r>
              <a:rPr lang="fr-FR" i="1" dirty="0">
                <a:effectLst/>
                <a:latin typeface="Arial" panose="020B0604020202020204" pitchFamily="34" charset="0"/>
              </a:rPr>
              <a:t>« En règle générale, les problèmes d’utilisabilité diminuant à chaque itération, trois phases de prototypage permettent de lever la plus part des problèmes. » (Nogier, 2005)</a:t>
            </a:r>
            <a:endParaRPr lang="fr-FR" dirty="0">
              <a:effectLst/>
            </a:endParaRPr>
          </a:p>
        </p:txBody>
      </p:sp>
    </p:spTree>
    <p:extLst>
      <p:ext uri="{BB962C8B-B14F-4D97-AF65-F5344CB8AC3E}">
        <p14:creationId xmlns:p14="http://schemas.microsoft.com/office/powerpoint/2010/main" val="38244464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Les 6 aveugles et l'éléphant. N'y a-t-il qu'une seule réponse à une question? LaboPhilo. Philo pour enfants. Philosophie pour enfants.">
            <a:extLst>
              <a:ext uri="{FF2B5EF4-FFF2-40B4-BE49-F238E27FC236}">
                <a16:creationId xmlns:a16="http://schemas.microsoft.com/office/drawing/2014/main" id="{E2C1CE79-3C22-8552-1AD0-6C35839261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3182" y="1802033"/>
            <a:ext cx="5611132" cy="4413709"/>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214AA431-47B6-CDB8-4940-5160AE1E1822}"/>
              </a:ext>
            </a:extLst>
          </p:cNvPr>
          <p:cNvSpPr txBox="1"/>
          <p:nvPr/>
        </p:nvSpPr>
        <p:spPr>
          <a:xfrm>
            <a:off x="1055916" y="1080031"/>
            <a:ext cx="5513048" cy="461665"/>
          </a:xfrm>
          <a:prstGeom prst="rect">
            <a:avLst/>
          </a:prstGeom>
          <a:noFill/>
        </p:spPr>
        <p:txBody>
          <a:bodyPr wrap="none" rtlCol="0">
            <a:spAutoFit/>
          </a:bodyPr>
          <a:lstStyle/>
          <a:p>
            <a:r>
              <a:rPr lang="fr-FR" sz="2400" b="1" dirty="0"/>
              <a:t>La parabole des aveugles et de l’éléphant</a:t>
            </a:r>
          </a:p>
        </p:txBody>
      </p:sp>
      <p:sp>
        <p:nvSpPr>
          <p:cNvPr id="5" name="ZoneTexte 4">
            <a:extLst>
              <a:ext uri="{FF2B5EF4-FFF2-40B4-BE49-F238E27FC236}">
                <a16:creationId xmlns:a16="http://schemas.microsoft.com/office/drawing/2014/main" id="{A4393B7D-41AF-791B-65BA-8037BBB57F70}"/>
              </a:ext>
            </a:extLst>
          </p:cNvPr>
          <p:cNvSpPr txBox="1"/>
          <p:nvPr/>
        </p:nvSpPr>
        <p:spPr>
          <a:xfrm>
            <a:off x="753555" y="2223426"/>
            <a:ext cx="4667531" cy="3139321"/>
          </a:xfrm>
          <a:prstGeom prst="rect">
            <a:avLst/>
          </a:prstGeom>
          <a:noFill/>
        </p:spPr>
        <p:txBody>
          <a:bodyPr wrap="square">
            <a:spAutoFit/>
          </a:bodyPr>
          <a:lstStyle/>
          <a:p>
            <a:pPr algn="just"/>
            <a:r>
              <a:rPr lang="fr-FR" b="1" i="1" u="none" strike="noStrike" dirty="0">
                <a:solidFill>
                  <a:srgbClr val="202122"/>
                </a:solidFill>
                <a:effectLst/>
                <a:latin typeface="Arial" panose="020B0604020202020204" pitchFamily="34" charset="0"/>
              </a:rPr>
              <a:t>Les Aveugles et l'Éléphant</a:t>
            </a:r>
            <a:r>
              <a:rPr lang="fr-FR" b="0" i="0" u="none" strike="noStrike" dirty="0">
                <a:solidFill>
                  <a:srgbClr val="202122"/>
                </a:solidFill>
                <a:effectLst/>
                <a:latin typeface="Arial" panose="020B0604020202020204" pitchFamily="34" charset="0"/>
              </a:rPr>
              <a:t> est </a:t>
            </a:r>
            <a:r>
              <a:rPr lang="fr-FR" b="0" i="0" u="none" strike="noStrike" dirty="0">
                <a:effectLst/>
                <a:latin typeface="Arial" panose="020B0604020202020204" pitchFamily="34" charset="0"/>
              </a:rPr>
              <a:t>une fable d’origine indienne. Elle met en scène six aveugles qui doivent décrire un éléphant, chacun touchant seulement une partie de son corps, ce qui les amène à avoir des représentations partielles et différentes de l'animal. Lorsqu'ils confrontent ensuite leurs idées, ils entrent en désaccord, doutent même de la sincérité de leurs interlocuteurs et, dans certaines versions, en viennent aux coups.</a:t>
            </a:r>
            <a:endParaRPr lang="fr-FR" dirty="0"/>
          </a:p>
        </p:txBody>
      </p:sp>
    </p:spTree>
    <p:extLst>
      <p:ext uri="{BB962C8B-B14F-4D97-AF65-F5344CB8AC3E}">
        <p14:creationId xmlns:p14="http://schemas.microsoft.com/office/powerpoint/2010/main" val="13626582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91427767-C339-FB03-9D77-F430B3B079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3889" y="1493743"/>
            <a:ext cx="8693834" cy="4674104"/>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F0C5616F-2385-C29E-940A-342E37B3C491}"/>
              </a:ext>
            </a:extLst>
          </p:cNvPr>
          <p:cNvSpPr txBox="1"/>
          <p:nvPr/>
        </p:nvSpPr>
        <p:spPr>
          <a:xfrm>
            <a:off x="1027780" y="978375"/>
            <a:ext cx="5897577" cy="461665"/>
          </a:xfrm>
          <a:prstGeom prst="rect">
            <a:avLst/>
          </a:prstGeom>
          <a:noFill/>
        </p:spPr>
        <p:txBody>
          <a:bodyPr wrap="none" rtlCol="0">
            <a:spAutoFit/>
          </a:bodyPr>
          <a:lstStyle/>
          <a:p>
            <a:r>
              <a:rPr lang="fr-FR" sz="2400" b="1" dirty="0"/>
              <a:t>Comment évité une conception balançoire ?</a:t>
            </a:r>
          </a:p>
        </p:txBody>
      </p:sp>
    </p:spTree>
    <p:extLst>
      <p:ext uri="{BB962C8B-B14F-4D97-AF65-F5344CB8AC3E}">
        <p14:creationId xmlns:p14="http://schemas.microsoft.com/office/powerpoint/2010/main" val="21181202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70D8516-2000-D45F-B0BF-8EA61D8C716A}"/>
              </a:ext>
            </a:extLst>
          </p:cNvPr>
          <p:cNvSpPr txBox="1"/>
          <p:nvPr/>
        </p:nvSpPr>
        <p:spPr>
          <a:xfrm>
            <a:off x="1027780" y="978375"/>
            <a:ext cx="7258091" cy="461665"/>
          </a:xfrm>
          <a:prstGeom prst="rect">
            <a:avLst/>
          </a:prstGeom>
          <a:noFill/>
        </p:spPr>
        <p:txBody>
          <a:bodyPr wrap="square" rtlCol="0">
            <a:spAutoFit/>
          </a:bodyPr>
          <a:lstStyle/>
          <a:p>
            <a:r>
              <a:rPr lang="fr-FR" sz="2400" b="1" dirty="0"/>
              <a:t>Au niveau conceptuel : Le </a:t>
            </a:r>
            <a:r>
              <a:rPr lang="fr-FR" sz="2400" b="1" dirty="0" err="1"/>
              <a:t>modele</a:t>
            </a:r>
            <a:r>
              <a:rPr lang="fr-FR" sz="2400" b="1" dirty="0"/>
              <a:t> de Jesse Garrett</a:t>
            </a:r>
          </a:p>
        </p:txBody>
      </p:sp>
      <p:pic>
        <p:nvPicPr>
          <p:cNvPr id="4" name="Image 3" descr="Une image contenant texte, capture d’écran, Parallèle, diagramme&#10;&#10;Description générée automatiquement">
            <a:extLst>
              <a:ext uri="{FF2B5EF4-FFF2-40B4-BE49-F238E27FC236}">
                <a16:creationId xmlns:a16="http://schemas.microsoft.com/office/drawing/2014/main" id="{A63C6D27-561D-77D8-3321-958129F114A1}"/>
              </a:ext>
            </a:extLst>
          </p:cNvPr>
          <p:cNvPicPr>
            <a:picLocks noChangeAspect="1"/>
          </p:cNvPicPr>
          <p:nvPr/>
        </p:nvPicPr>
        <p:blipFill>
          <a:blip r:embed="rId3"/>
          <a:stretch>
            <a:fillRect/>
          </a:stretch>
        </p:blipFill>
        <p:spPr>
          <a:xfrm>
            <a:off x="835756" y="1440040"/>
            <a:ext cx="9202811" cy="4740078"/>
          </a:xfrm>
          <a:prstGeom prst="rect">
            <a:avLst/>
          </a:prstGeom>
        </p:spPr>
      </p:pic>
      <p:pic>
        <p:nvPicPr>
          <p:cNvPr id="6" name="Image 5" descr="Une image contenant Visage humain, texte, homme, sourire&#10;&#10;Description générée automatiquement">
            <a:extLst>
              <a:ext uri="{FF2B5EF4-FFF2-40B4-BE49-F238E27FC236}">
                <a16:creationId xmlns:a16="http://schemas.microsoft.com/office/drawing/2014/main" id="{A9C2D3E9-8FC6-1AB1-83A3-675C19CFD154}"/>
              </a:ext>
            </a:extLst>
          </p:cNvPr>
          <p:cNvPicPr>
            <a:picLocks noChangeAspect="1"/>
          </p:cNvPicPr>
          <p:nvPr/>
        </p:nvPicPr>
        <p:blipFill>
          <a:blip r:embed="rId4"/>
          <a:stretch>
            <a:fillRect/>
          </a:stretch>
        </p:blipFill>
        <p:spPr>
          <a:xfrm>
            <a:off x="10038567" y="2350051"/>
            <a:ext cx="1482873" cy="1554241"/>
          </a:xfrm>
          <a:prstGeom prst="rect">
            <a:avLst/>
          </a:prstGeom>
        </p:spPr>
      </p:pic>
      <p:sp>
        <p:nvSpPr>
          <p:cNvPr id="3" name="ZoneTexte 2">
            <a:extLst>
              <a:ext uri="{FF2B5EF4-FFF2-40B4-BE49-F238E27FC236}">
                <a16:creationId xmlns:a16="http://schemas.microsoft.com/office/drawing/2014/main" id="{BD090835-F95C-4E47-A531-19985672FA24}"/>
              </a:ext>
            </a:extLst>
          </p:cNvPr>
          <p:cNvSpPr txBox="1"/>
          <p:nvPr/>
        </p:nvSpPr>
        <p:spPr>
          <a:xfrm>
            <a:off x="10255170" y="4610247"/>
            <a:ext cx="1266270" cy="1600438"/>
          </a:xfrm>
          <a:prstGeom prst="rect">
            <a:avLst/>
          </a:prstGeom>
          <a:noFill/>
        </p:spPr>
        <p:txBody>
          <a:bodyPr wrap="square" rtlCol="0">
            <a:spAutoFit/>
          </a:bodyPr>
          <a:lstStyle/>
          <a:p>
            <a:r>
              <a:rPr lang="fr-FR" sz="1400" i="1" dirty="0">
                <a:effectLst/>
                <a:latin typeface="Arial" panose="020B0604020202020204" pitchFamily="34" charset="0"/>
              </a:rPr>
              <a:t>Jesse James Garrett "</a:t>
            </a:r>
            <a:r>
              <a:rPr lang="fr-FR" sz="1400" i="1" dirty="0" err="1">
                <a:effectLst/>
                <a:latin typeface="Arial" panose="020B0604020202020204" pitchFamily="34" charset="0"/>
              </a:rPr>
              <a:t>Elements</a:t>
            </a:r>
            <a:r>
              <a:rPr lang="fr-FR" sz="1400" i="1" dirty="0">
                <a:effectLst/>
                <a:latin typeface="Arial" panose="020B0604020202020204" pitchFamily="34" charset="0"/>
              </a:rPr>
              <a:t> of User </a:t>
            </a:r>
            <a:r>
              <a:rPr lang="fr-FR" sz="1400" i="1" dirty="0" err="1">
                <a:effectLst/>
                <a:latin typeface="Arial" panose="020B0604020202020204" pitchFamily="34" charset="0"/>
              </a:rPr>
              <a:t>Experience</a:t>
            </a:r>
            <a:r>
              <a:rPr lang="fr-FR" sz="1400" i="1" dirty="0">
                <a:effectLst/>
                <a:latin typeface="Arial" panose="020B0604020202020204" pitchFamily="34" charset="0"/>
              </a:rPr>
              <a:t>" (2002, 2010) </a:t>
            </a:r>
            <a:endParaRPr lang="fr-FR" sz="1400" dirty="0">
              <a:effectLst/>
            </a:endParaRPr>
          </a:p>
          <a:p>
            <a:endParaRPr lang="fr-FR" sz="1400" dirty="0"/>
          </a:p>
        </p:txBody>
      </p:sp>
    </p:spTree>
    <p:extLst>
      <p:ext uri="{BB962C8B-B14F-4D97-AF65-F5344CB8AC3E}">
        <p14:creationId xmlns:p14="http://schemas.microsoft.com/office/powerpoint/2010/main" val="33792392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14430E9A-EBCE-4ED3-078A-9EE1DDA3BE9F}"/>
              </a:ext>
            </a:extLst>
          </p:cNvPr>
          <p:cNvSpPr txBox="1"/>
          <p:nvPr/>
        </p:nvSpPr>
        <p:spPr>
          <a:xfrm>
            <a:off x="947644" y="1819015"/>
            <a:ext cx="10296712" cy="707886"/>
          </a:xfrm>
          <a:prstGeom prst="rect">
            <a:avLst/>
          </a:prstGeom>
          <a:noFill/>
        </p:spPr>
        <p:txBody>
          <a:bodyPr wrap="square">
            <a:spAutoFit/>
          </a:bodyPr>
          <a:lstStyle/>
          <a:p>
            <a:r>
              <a:rPr lang="fr-FR" sz="2000" dirty="0">
                <a:latin typeface="Arial" panose="020B0604020202020204" pitchFamily="34" charset="0"/>
                <a:cs typeface="Arial" panose="020B0604020202020204" pitchFamily="34" charset="0"/>
              </a:rPr>
              <a:t>La durée d'attention des utilisateurs en ligne est de plus en plus courte : L'interface doit donc capter immédiatement leur attention, faute de quoi l'utilisateur ira voir ailleurs...</a:t>
            </a:r>
          </a:p>
        </p:txBody>
      </p:sp>
      <p:sp>
        <p:nvSpPr>
          <p:cNvPr id="4" name="ZoneTexte 3">
            <a:extLst>
              <a:ext uri="{FF2B5EF4-FFF2-40B4-BE49-F238E27FC236}">
                <a16:creationId xmlns:a16="http://schemas.microsoft.com/office/drawing/2014/main" id="{7BB48B90-BFBA-A868-1DDD-AFF27A8D049F}"/>
              </a:ext>
            </a:extLst>
          </p:cNvPr>
          <p:cNvSpPr txBox="1"/>
          <p:nvPr/>
        </p:nvSpPr>
        <p:spPr>
          <a:xfrm>
            <a:off x="1027780" y="978375"/>
            <a:ext cx="7258091" cy="461665"/>
          </a:xfrm>
          <a:prstGeom prst="rect">
            <a:avLst/>
          </a:prstGeom>
          <a:noFill/>
        </p:spPr>
        <p:txBody>
          <a:bodyPr wrap="square" rtlCol="0">
            <a:spAutoFit/>
          </a:bodyPr>
          <a:lstStyle/>
          <a:p>
            <a:r>
              <a:rPr lang="fr-FR" sz="2400" b="1" dirty="0">
                <a:latin typeface="Arial" panose="020B0604020202020204" pitchFamily="34" charset="0"/>
                <a:cs typeface="Arial" panose="020B0604020202020204" pitchFamily="34" charset="0"/>
              </a:rPr>
              <a:t>Défis conceptuels aujourd’hui. </a:t>
            </a:r>
          </a:p>
        </p:txBody>
      </p:sp>
      <p:pic>
        <p:nvPicPr>
          <p:cNvPr id="4098" name="Picture 2" descr="attention">
            <a:extLst>
              <a:ext uri="{FF2B5EF4-FFF2-40B4-BE49-F238E27FC236}">
                <a16:creationId xmlns:a16="http://schemas.microsoft.com/office/drawing/2014/main" id="{5D9514B2-44AA-06EE-67F8-59B0B99922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26130" y="2630290"/>
            <a:ext cx="5846005" cy="35198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71258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41F18B2C-AFDD-F5F8-3A51-B02EB5FCD81F}"/>
              </a:ext>
            </a:extLst>
          </p:cNvPr>
          <p:cNvSpPr txBox="1"/>
          <p:nvPr/>
        </p:nvSpPr>
        <p:spPr>
          <a:xfrm>
            <a:off x="1027780" y="978375"/>
            <a:ext cx="7258091" cy="461665"/>
          </a:xfrm>
          <a:prstGeom prst="rect">
            <a:avLst/>
          </a:prstGeom>
          <a:noFill/>
        </p:spPr>
        <p:txBody>
          <a:bodyPr wrap="square" rtlCol="0">
            <a:spAutoFit/>
          </a:bodyPr>
          <a:lstStyle/>
          <a:p>
            <a:r>
              <a:rPr lang="fr-FR" sz="2400" b="1" dirty="0">
                <a:latin typeface="Arial" panose="020B0604020202020204" pitchFamily="34" charset="0"/>
                <a:cs typeface="Arial" panose="020B0604020202020204" pitchFamily="34" charset="0"/>
              </a:rPr>
              <a:t>Le concept de Flux</a:t>
            </a:r>
          </a:p>
        </p:txBody>
      </p:sp>
      <p:sp>
        <p:nvSpPr>
          <p:cNvPr id="4" name="ZoneTexte 3">
            <a:extLst>
              <a:ext uri="{FF2B5EF4-FFF2-40B4-BE49-F238E27FC236}">
                <a16:creationId xmlns:a16="http://schemas.microsoft.com/office/drawing/2014/main" id="{6583B7C3-8C9E-3D16-42C2-F850E3653C2C}"/>
              </a:ext>
            </a:extLst>
          </p:cNvPr>
          <p:cNvSpPr txBox="1"/>
          <p:nvPr/>
        </p:nvSpPr>
        <p:spPr>
          <a:xfrm>
            <a:off x="1227405" y="1830367"/>
            <a:ext cx="9140483" cy="3970318"/>
          </a:xfrm>
          <a:prstGeom prst="rect">
            <a:avLst/>
          </a:prstGeom>
          <a:noFill/>
        </p:spPr>
        <p:txBody>
          <a:bodyPr wrap="square">
            <a:spAutoFit/>
          </a:bodyPr>
          <a:lstStyle/>
          <a:p>
            <a:r>
              <a:rPr lang="fr-FR" dirty="0">
                <a:latin typeface="Arial" panose="020B0604020202020204" pitchFamily="34" charset="0"/>
                <a:cs typeface="Arial" panose="020B0604020202020204" pitchFamily="34" charset="0"/>
              </a:rPr>
              <a:t>Concept de flux défini par </a:t>
            </a:r>
            <a:r>
              <a:rPr lang="fr-FR" dirty="0" err="1">
                <a:latin typeface="Arial" panose="020B0604020202020204" pitchFamily="34" charset="0"/>
                <a:cs typeface="Arial" panose="020B0604020202020204" pitchFamily="34" charset="0"/>
              </a:rPr>
              <a:t>Csikszentmihalyi</a:t>
            </a:r>
            <a:r>
              <a:rPr lang="fr-FR" dirty="0">
                <a:latin typeface="Arial" panose="020B0604020202020204" pitchFamily="34" charset="0"/>
                <a:cs typeface="Arial" panose="020B0604020202020204" pitchFamily="34" charset="0"/>
              </a:rPr>
              <a:t> (1975) "Au-delà de l'ennui et de l'anxiété".</a:t>
            </a:r>
          </a:p>
          <a:p>
            <a:endParaRPr lang="fr-FR" dirty="0">
              <a:latin typeface="Arial" panose="020B0604020202020204" pitchFamily="34" charset="0"/>
              <a:cs typeface="Arial" panose="020B0604020202020204" pitchFamily="34" charset="0"/>
            </a:endParaRPr>
          </a:p>
          <a:p>
            <a:r>
              <a:rPr lang="fr-FR" dirty="0">
                <a:latin typeface="Arial" panose="020B0604020202020204" pitchFamily="34" charset="0"/>
                <a:cs typeface="Arial" panose="020B0604020202020204" pitchFamily="34" charset="0"/>
              </a:rPr>
              <a:t>Équilibrer les défis et les capacités de l'utilisateur</a:t>
            </a:r>
          </a:p>
          <a:p>
            <a:endParaRPr lang="fr-FR"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fr-FR" dirty="0">
                <a:latin typeface="Arial" panose="020B0604020202020204" pitchFamily="34" charset="0"/>
                <a:cs typeface="Arial" panose="020B0604020202020204" pitchFamily="34" charset="0"/>
              </a:rPr>
              <a:t>Conditions préalables :</a:t>
            </a:r>
          </a:p>
          <a:p>
            <a:r>
              <a:rPr lang="fr-FR" dirty="0">
                <a:latin typeface="Arial" panose="020B0604020202020204" pitchFamily="34" charset="0"/>
                <a:cs typeface="Arial" panose="020B0604020202020204" pitchFamily="34" charset="0"/>
              </a:rPr>
              <a:t>	- Objectifs clairs</a:t>
            </a:r>
          </a:p>
          <a:p>
            <a:r>
              <a:rPr lang="fr-FR" dirty="0">
                <a:latin typeface="Arial" panose="020B0604020202020204" pitchFamily="34" charset="0"/>
                <a:cs typeface="Arial" panose="020B0604020202020204" pitchFamily="34" charset="0"/>
              </a:rPr>
              <a:t>	- Retour d'information immédiat après les actions</a:t>
            </a:r>
          </a:p>
          <a:p>
            <a:r>
              <a:rPr lang="fr-FR" dirty="0">
                <a:latin typeface="Arial" panose="020B0604020202020204" pitchFamily="34" charset="0"/>
                <a:cs typeface="Arial" panose="020B0604020202020204" pitchFamily="34" charset="0"/>
              </a:rPr>
              <a:t>	- Bon équilibre entre les compétences et les tâches</a:t>
            </a:r>
          </a:p>
          <a:p>
            <a:r>
              <a:rPr lang="fr-FR" dirty="0">
                <a:latin typeface="Arial" panose="020B0604020202020204" pitchFamily="34" charset="0"/>
                <a:cs typeface="Arial" panose="020B0604020202020204" pitchFamily="34" charset="0"/>
              </a:rPr>
              <a:t>	- Compréhension approfondie des règles</a:t>
            </a:r>
          </a:p>
          <a:p>
            <a:r>
              <a:rPr lang="fr-FR" dirty="0">
                <a:latin typeface="Arial" panose="020B0604020202020204" pitchFamily="34" charset="0"/>
                <a:cs typeface="Arial" panose="020B0604020202020204" pitchFamily="34" charset="0"/>
              </a:rPr>
              <a:t>	- IHM adaptée</a:t>
            </a:r>
          </a:p>
          <a:p>
            <a:endParaRPr lang="fr-FR"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fr-FR" dirty="0">
                <a:latin typeface="Arial" panose="020B0604020202020204" pitchFamily="34" charset="0"/>
                <a:cs typeface="Arial" panose="020B0604020202020204" pitchFamily="34" charset="0"/>
              </a:rPr>
              <a:t>Résultats :</a:t>
            </a:r>
          </a:p>
          <a:p>
            <a:r>
              <a:rPr lang="fr-FR" dirty="0">
                <a:latin typeface="Arial" panose="020B0604020202020204" pitchFamily="34" charset="0"/>
                <a:cs typeface="Arial" panose="020B0604020202020204" pitchFamily="34" charset="0"/>
              </a:rPr>
              <a:t>	- Sentiment de plaisir et d'immersion</a:t>
            </a:r>
          </a:p>
          <a:p>
            <a:r>
              <a:rPr lang="fr-FR" dirty="0">
                <a:latin typeface="Arial" panose="020B0604020202020204" pitchFamily="34" charset="0"/>
                <a:cs typeface="Arial" panose="020B0604020202020204" pitchFamily="34" charset="0"/>
              </a:rPr>
              <a:t>	- Perte de conscience de soi et des références spatio-temporelles</a:t>
            </a:r>
          </a:p>
        </p:txBody>
      </p:sp>
      <p:pic>
        <p:nvPicPr>
          <p:cNvPr id="6" name="Image 5" descr="Une image contenant texte, capture d’écran, Police, ligne&#10;&#10;Description générée automatiquement">
            <a:extLst>
              <a:ext uri="{FF2B5EF4-FFF2-40B4-BE49-F238E27FC236}">
                <a16:creationId xmlns:a16="http://schemas.microsoft.com/office/drawing/2014/main" id="{CC70F16A-BA3C-20B8-32B0-F970E8E0367B}"/>
              </a:ext>
            </a:extLst>
          </p:cNvPr>
          <p:cNvPicPr>
            <a:picLocks noChangeAspect="1"/>
          </p:cNvPicPr>
          <p:nvPr/>
        </p:nvPicPr>
        <p:blipFill>
          <a:blip r:embed="rId2"/>
          <a:stretch>
            <a:fillRect/>
          </a:stretch>
        </p:blipFill>
        <p:spPr>
          <a:xfrm>
            <a:off x="7562557" y="2414419"/>
            <a:ext cx="3508717" cy="2525213"/>
          </a:xfrm>
          <a:prstGeom prst="rect">
            <a:avLst/>
          </a:prstGeom>
        </p:spPr>
      </p:pic>
      <p:sp>
        <p:nvSpPr>
          <p:cNvPr id="3" name="ZoneTexte 2">
            <a:extLst>
              <a:ext uri="{FF2B5EF4-FFF2-40B4-BE49-F238E27FC236}">
                <a16:creationId xmlns:a16="http://schemas.microsoft.com/office/drawing/2014/main" id="{A357A015-478E-C1E9-6CC6-9592F153DB95}"/>
              </a:ext>
            </a:extLst>
          </p:cNvPr>
          <p:cNvSpPr txBox="1"/>
          <p:nvPr/>
        </p:nvSpPr>
        <p:spPr>
          <a:xfrm>
            <a:off x="1730829" y="1197429"/>
            <a:ext cx="184731" cy="369332"/>
          </a:xfrm>
          <a:prstGeom prst="rect">
            <a:avLst/>
          </a:prstGeom>
          <a:noFill/>
        </p:spPr>
        <p:txBody>
          <a:bodyPr wrap="none" rtlCol="0">
            <a:spAutoFit/>
          </a:bodyPr>
          <a:lstStyle/>
          <a:p>
            <a:endParaRPr lang="fr-FR" dirty="0"/>
          </a:p>
        </p:txBody>
      </p:sp>
    </p:spTree>
    <p:extLst>
      <p:ext uri="{BB962C8B-B14F-4D97-AF65-F5344CB8AC3E}">
        <p14:creationId xmlns:p14="http://schemas.microsoft.com/office/powerpoint/2010/main" val="7650290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DFB5D1BB-0703-437B-BD1E-1D07F8A2730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11" name="Picture 10">
              <a:extLst>
                <a:ext uri="{FF2B5EF4-FFF2-40B4-BE49-F238E27FC236}">
                  <a16:creationId xmlns:a16="http://schemas.microsoft.com/office/drawing/2014/main" id="{3886586B-3F0F-4593-B272-AE75AD0F092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2" name="Rectangle 11">
              <a:extLst>
                <a:ext uri="{FF2B5EF4-FFF2-40B4-BE49-F238E27FC236}">
                  <a16:creationId xmlns:a16="http://schemas.microsoft.com/office/drawing/2014/main" id="{020DEB59-BF94-41B5-8F16-8B10442EE0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fr-FR"/>
            </a:p>
          </p:txBody>
        </p:sp>
        <p:pic>
          <p:nvPicPr>
            <p:cNvPr id="13" name="Picture 12">
              <a:extLst>
                <a:ext uri="{FF2B5EF4-FFF2-40B4-BE49-F238E27FC236}">
                  <a16:creationId xmlns:a16="http://schemas.microsoft.com/office/drawing/2014/main" id="{9A3BEF6F-FC03-43B1-8D1B-8DA3A360DBF0}"/>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4" name="Picture 13">
              <a:extLst>
                <a:ext uri="{FF2B5EF4-FFF2-40B4-BE49-F238E27FC236}">
                  <a16:creationId xmlns:a16="http://schemas.microsoft.com/office/drawing/2014/main" id="{0F49BA32-A501-4C79-9A72-92587AB9EEFE}"/>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cxnSp>
        <p:nvCxnSpPr>
          <p:cNvPr id="16" name="Straight Connector 15">
            <a:extLst>
              <a:ext uri="{FF2B5EF4-FFF2-40B4-BE49-F238E27FC236}">
                <a16:creationId xmlns:a16="http://schemas.microsoft.com/office/drawing/2014/main" id="{883F92AF-2403-4558-B1D7-72130A1E4BC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ZoneTexte 1">
            <a:extLst>
              <a:ext uri="{FF2B5EF4-FFF2-40B4-BE49-F238E27FC236}">
                <a16:creationId xmlns:a16="http://schemas.microsoft.com/office/drawing/2014/main" id="{FFE24B67-1397-515C-08EF-48AA3D170823}"/>
              </a:ext>
            </a:extLst>
          </p:cNvPr>
          <p:cNvSpPr txBox="1"/>
          <p:nvPr/>
        </p:nvSpPr>
        <p:spPr>
          <a:xfrm>
            <a:off x="1295399" y="971246"/>
            <a:ext cx="9601196" cy="476554"/>
          </a:xfrm>
          <a:prstGeom prst="rect">
            <a:avLst/>
          </a:prstGeom>
        </p:spPr>
        <p:txBody>
          <a:bodyPr vert="horz" lIns="91440" tIns="45720" rIns="91440" bIns="45720" rtlCol="0" anchor="ctr">
            <a:normAutofit lnSpcReduction="10000"/>
          </a:bodyPr>
          <a:lstStyle/>
          <a:p>
            <a:pPr algn="ctr">
              <a:lnSpc>
                <a:spcPct val="90000"/>
              </a:lnSpc>
              <a:spcBef>
                <a:spcPct val="0"/>
              </a:spcBef>
              <a:spcAft>
                <a:spcPts val="600"/>
              </a:spcAft>
            </a:pPr>
            <a:r>
              <a:rPr lang="en-US" sz="2800" b="1" dirty="0">
                <a:ln w="3175" cmpd="sng">
                  <a:noFill/>
                </a:ln>
                <a:solidFill>
                  <a:schemeClr val="tx1">
                    <a:lumMod val="85000"/>
                    <a:lumOff val="15000"/>
                  </a:schemeClr>
                </a:solidFill>
                <a:latin typeface="+mj-lt"/>
                <a:ea typeface="+mj-ea"/>
                <a:cs typeface="+mj-cs"/>
              </a:rPr>
              <a:t>Norman </a:t>
            </a:r>
            <a:r>
              <a:rPr lang="en-US" sz="2800" dirty="0">
                <a:ln w="3175" cmpd="sng">
                  <a:noFill/>
                </a:ln>
                <a:solidFill>
                  <a:schemeClr val="tx1">
                    <a:lumMod val="85000"/>
                    <a:lumOff val="15000"/>
                  </a:schemeClr>
                </a:solidFill>
                <a:latin typeface="+mj-lt"/>
                <a:ea typeface="+mj-ea"/>
                <a:cs typeface="+mj-cs"/>
              </a:rPr>
              <a:t>(design of everyday things 1988, emotional design 2004)</a:t>
            </a:r>
          </a:p>
        </p:txBody>
      </p:sp>
      <p:pic>
        <p:nvPicPr>
          <p:cNvPr id="5" name="Image 4" descr="Une image contenant personne, Visage humain, ride, sourire&#10;&#10;Description générée automatiquement">
            <a:extLst>
              <a:ext uri="{FF2B5EF4-FFF2-40B4-BE49-F238E27FC236}">
                <a16:creationId xmlns:a16="http://schemas.microsoft.com/office/drawing/2014/main" id="{1005D036-E5D4-DE74-DFB7-B3ED4A4B6C51}"/>
              </a:ext>
            </a:extLst>
          </p:cNvPr>
          <p:cNvPicPr>
            <a:picLocks noChangeAspect="1"/>
          </p:cNvPicPr>
          <p:nvPr/>
        </p:nvPicPr>
        <p:blipFill rotWithShape="1">
          <a:blip r:embed="rId5"/>
          <a:srcRect l="3450" r="508"/>
          <a:stretch/>
        </p:blipFill>
        <p:spPr>
          <a:xfrm>
            <a:off x="5385859" y="1447799"/>
            <a:ext cx="843073" cy="877819"/>
          </a:xfrm>
          <a:prstGeom prst="rect">
            <a:avLst/>
          </a:prstGeom>
          <a:ln w="57150" cmpd="thickThin">
            <a:solidFill>
              <a:schemeClr val="tx1">
                <a:lumMod val="50000"/>
                <a:lumOff val="50000"/>
              </a:schemeClr>
            </a:solidFill>
            <a:miter lim="800000"/>
          </a:ln>
        </p:spPr>
      </p:pic>
      <p:sp>
        <p:nvSpPr>
          <p:cNvPr id="3" name="ZoneTexte 2">
            <a:extLst>
              <a:ext uri="{FF2B5EF4-FFF2-40B4-BE49-F238E27FC236}">
                <a16:creationId xmlns:a16="http://schemas.microsoft.com/office/drawing/2014/main" id="{A5421C28-8E19-3592-FB70-66E61CC5286A}"/>
              </a:ext>
            </a:extLst>
          </p:cNvPr>
          <p:cNvSpPr txBox="1"/>
          <p:nvPr/>
        </p:nvSpPr>
        <p:spPr>
          <a:xfrm>
            <a:off x="936171" y="2517315"/>
            <a:ext cx="10395858" cy="3731081"/>
          </a:xfrm>
          <a:prstGeom prst="rect">
            <a:avLst/>
          </a:prstGeom>
        </p:spPr>
        <p:txBody>
          <a:bodyPr vert="horz" lIns="91440" tIns="45720" rIns="91440" bIns="45720" rtlCol="0" anchor="t">
            <a:normAutofit/>
          </a:bodyPr>
          <a:lstStyle/>
          <a:p>
            <a:pPr marL="342900" indent="-342900">
              <a:lnSpc>
                <a:spcPct val="90000"/>
              </a:lnSpc>
              <a:spcBef>
                <a:spcPct val="20000"/>
              </a:spcBef>
              <a:spcAft>
                <a:spcPts val="600"/>
              </a:spcAft>
              <a:buClr>
                <a:schemeClr val="accent1"/>
              </a:buClr>
              <a:buSzPct val="115000"/>
              <a:buFont typeface="Arial"/>
              <a:buChar char="•"/>
            </a:pP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Une bonne conception </a:t>
            </a:r>
            <a:r>
              <a:rPr lang="en-US" sz="1600" b="0" i="0" u="none" strike="noStrike" dirty="0" err="1">
                <a:solidFill>
                  <a:schemeClr val="tx1">
                    <a:lumMod val="85000"/>
                    <a:lumOff val="15000"/>
                  </a:schemeClr>
                </a:solidFill>
                <a:latin typeface="Arial" panose="020B0604020202020204" pitchFamily="34" charset="0"/>
                <a:cs typeface="Arial" panose="020B0604020202020204" pitchFamily="34" charset="0"/>
              </a:rPr>
              <a:t>est</a:t>
            </a: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 le </a:t>
            </a:r>
            <a:r>
              <a:rPr lang="en-US" sz="1600" b="0" i="0" u="none" strike="noStrike" dirty="0" err="1">
                <a:solidFill>
                  <a:schemeClr val="tx1">
                    <a:lumMod val="85000"/>
                    <a:lumOff val="15000"/>
                  </a:schemeClr>
                </a:solidFill>
                <a:latin typeface="Arial" panose="020B0604020202020204" pitchFamily="34" charset="0"/>
                <a:cs typeface="Arial" panose="020B0604020202020204" pitchFamily="34" charset="0"/>
              </a:rPr>
              <a:t>résultat</a:t>
            </a: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 </a:t>
            </a:r>
            <a:r>
              <a:rPr lang="en-US" sz="1600" b="0" i="0" u="none" strike="noStrike" dirty="0" err="1">
                <a:solidFill>
                  <a:schemeClr val="tx1">
                    <a:lumMod val="85000"/>
                    <a:lumOff val="15000"/>
                  </a:schemeClr>
                </a:solidFill>
                <a:latin typeface="Arial" panose="020B0604020202020204" pitchFamily="34" charset="0"/>
                <a:cs typeface="Arial" panose="020B0604020202020204" pitchFamily="34" charset="0"/>
              </a:rPr>
              <a:t>d'une</a:t>
            </a: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 </a:t>
            </a:r>
            <a:r>
              <a:rPr lang="en-US" sz="1600" b="0" i="0" u="none" strike="noStrike" dirty="0" err="1">
                <a:solidFill>
                  <a:schemeClr val="tx1">
                    <a:lumMod val="85000"/>
                    <a:lumOff val="15000"/>
                  </a:schemeClr>
                </a:solidFill>
                <a:latin typeface="Arial" panose="020B0604020202020204" pitchFamily="34" charset="0"/>
                <a:cs typeface="Arial" panose="020B0604020202020204" pitchFamily="34" charset="0"/>
              </a:rPr>
              <a:t>amélioration</a:t>
            </a: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 </a:t>
            </a:r>
            <a:r>
              <a:rPr lang="en-US" sz="1600" b="0" i="0" u="none" strike="noStrike" dirty="0" err="1">
                <a:solidFill>
                  <a:schemeClr val="tx1">
                    <a:lumMod val="85000"/>
                    <a:lumOff val="15000"/>
                  </a:schemeClr>
                </a:solidFill>
                <a:latin typeface="Arial" panose="020B0604020202020204" pitchFamily="34" charset="0"/>
                <a:cs typeface="Arial" panose="020B0604020202020204" pitchFamily="34" charset="0"/>
              </a:rPr>
              <a:t>constante</a:t>
            </a: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 et continue ; </a:t>
            </a:r>
            <a:r>
              <a:rPr lang="en-US" sz="1600" b="0" i="0" u="none" strike="noStrike" dirty="0" err="1">
                <a:solidFill>
                  <a:schemeClr val="tx1">
                    <a:lumMod val="85000"/>
                    <a:lumOff val="15000"/>
                  </a:schemeClr>
                </a:solidFill>
                <a:latin typeface="Arial" panose="020B0604020202020204" pitchFamily="34" charset="0"/>
                <a:cs typeface="Arial" panose="020B0604020202020204" pitchFamily="34" charset="0"/>
              </a:rPr>
              <a:t>malheureusement</a:t>
            </a: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 les </a:t>
            </a:r>
            <a:r>
              <a:rPr lang="en-US" sz="1600" b="0" i="0" u="none" strike="noStrike" dirty="0" err="1">
                <a:solidFill>
                  <a:schemeClr val="tx1">
                    <a:lumMod val="85000"/>
                    <a:lumOff val="15000"/>
                  </a:schemeClr>
                </a:solidFill>
                <a:latin typeface="Arial" panose="020B0604020202020204" pitchFamily="34" charset="0"/>
                <a:cs typeface="Arial" panose="020B0604020202020204" pitchFamily="34" charset="0"/>
              </a:rPr>
              <a:t>contraintes</a:t>
            </a: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 du </a:t>
            </a:r>
            <a:r>
              <a:rPr lang="en-US" sz="1600" b="0" i="0" u="none" strike="noStrike" dirty="0" err="1">
                <a:solidFill>
                  <a:schemeClr val="tx1">
                    <a:lumMod val="85000"/>
                    <a:lumOff val="15000"/>
                  </a:schemeClr>
                </a:solidFill>
                <a:latin typeface="Arial" panose="020B0604020202020204" pitchFamily="34" charset="0"/>
                <a:cs typeface="Arial" panose="020B0604020202020204" pitchFamily="34" charset="0"/>
              </a:rPr>
              <a:t>marché</a:t>
            </a: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 </a:t>
            </a:r>
            <a:r>
              <a:rPr lang="en-US" sz="1600" b="0" i="0" u="none" strike="noStrike" dirty="0" err="1">
                <a:solidFill>
                  <a:schemeClr val="tx1">
                    <a:lumMod val="85000"/>
                    <a:lumOff val="15000"/>
                  </a:schemeClr>
                </a:solidFill>
                <a:latin typeface="Arial" panose="020B0604020202020204" pitchFamily="34" charset="0"/>
                <a:cs typeface="Arial" panose="020B0604020202020204" pitchFamily="34" charset="0"/>
              </a:rPr>
              <a:t>rendent</a:t>
            </a: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 </a:t>
            </a:r>
            <a:r>
              <a:rPr lang="en-US" sz="1600" b="0" i="0" u="none" strike="noStrike" dirty="0" err="1">
                <a:solidFill>
                  <a:schemeClr val="tx1">
                    <a:lumMod val="85000"/>
                    <a:lumOff val="15000"/>
                  </a:schemeClr>
                </a:solidFill>
                <a:latin typeface="Arial" panose="020B0604020202020204" pitchFamily="34" charset="0"/>
                <a:cs typeface="Arial" panose="020B0604020202020204" pitchFamily="34" charset="0"/>
              </a:rPr>
              <a:t>cela</a:t>
            </a: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 difficile.</a:t>
            </a:r>
          </a:p>
          <a:p>
            <a:pPr marL="342900" indent="-342900">
              <a:lnSpc>
                <a:spcPct val="90000"/>
              </a:lnSpc>
              <a:spcBef>
                <a:spcPct val="20000"/>
              </a:spcBef>
              <a:spcAft>
                <a:spcPts val="600"/>
              </a:spcAft>
              <a:buClr>
                <a:schemeClr val="accent1"/>
              </a:buClr>
              <a:buSzPct val="115000"/>
              <a:buFont typeface="Arial"/>
              <a:buChar char="•"/>
            </a:pPr>
            <a:r>
              <a:rPr lang="en-US" sz="1600" dirty="0">
                <a:solidFill>
                  <a:schemeClr val="tx1">
                    <a:lumMod val="85000"/>
                    <a:lumOff val="15000"/>
                  </a:schemeClr>
                </a:solidFill>
                <a:latin typeface="Arial" panose="020B0604020202020204" pitchFamily="34" charset="0"/>
                <a:cs typeface="Arial" panose="020B0604020202020204" pitchFamily="34" charset="0"/>
              </a:rPr>
              <a:t>L</a:t>
            </a: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e </a:t>
            </a:r>
            <a:r>
              <a:rPr lang="en-US" sz="1600" b="0" i="0" u="none" strike="noStrike" dirty="0" err="1">
                <a:solidFill>
                  <a:schemeClr val="tx1">
                    <a:lumMod val="85000"/>
                    <a:lumOff val="15000"/>
                  </a:schemeClr>
                </a:solidFill>
                <a:latin typeface="Arial" panose="020B0604020202020204" pitchFamily="34" charset="0"/>
                <a:cs typeface="Arial" panose="020B0604020202020204" pitchFamily="34" charset="0"/>
              </a:rPr>
              <a:t>paradoxe</a:t>
            </a: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 </a:t>
            </a:r>
            <a:r>
              <a:rPr lang="en-US" sz="1600" b="0" i="0" u="none" strike="noStrike" dirty="0" err="1">
                <a:solidFill>
                  <a:schemeClr val="tx1">
                    <a:lumMod val="85000"/>
                    <a:lumOff val="15000"/>
                  </a:schemeClr>
                </a:solidFill>
                <a:latin typeface="Arial" panose="020B0604020202020204" pitchFamily="34" charset="0"/>
                <a:cs typeface="Arial" panose="020B0604020202020204" pitchFamily="34" charset="0"/>
              </a:rPr>
              <a:t>technologique</a:t>
            </a: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 : les </a:t>
            </a:r>
            <a:r>
              <a:rPr lang="en-US" sz="1600" b="0" i="0" u="none" strike="noStrike" dirty="0" err="1">
                <a:solidFill>
                  <a:schemeClr val="tx1">
                    <a:lumMod val="85000"/>
                    <a:lumOff val="15000"/>
                  </a:schemeClr>
                </a:solidFill>
                <a:latin typeface="Arial" panose="020B0604020202020204" pitchFamily="34" charset="0"/>
                <a:cs typeface="Arial" panose="020B0604020202020204" pitchFamily="34" charset="0"/>
              </a:rPr>
              <a:t>produits</a:t>
            </a: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 </a:t>
            </a:r>
            <a:r>
              <a:rPr lang="en-US" sz="1600" b="0" i="0" u="none" strike="noStrike" dirty="0" err="1">
                <a:solidFill>
                  <a:schemeClr val="tx1">
                    <a:lumMod val="85000"/>
                    <a:lumOff val="15000"/>
                  </a:schemeClr>
                </a:solidFill>
                <a:latin typeface="Arial" panose="020B0604020202020204" pitchFamily="34" charset="0"/>
                <a:cs typeface="Arial" panose="020B0604020202020204" pitchFamily="34" charset="0"/>
              </a:rPr>
              <a:t>initiaux</a:t>
            </a: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 de la </a:t>
            </a:r>
            <a:r>
              <a:rPr lang="en-US" sz="1600" b="0" i="0" u="none" strike="noStrike" dirty="0" err="1">
                <a:solidFill>
                  <a:schemeClr val="tx1">
                    <a:lumMod val="85000"/>
                    <a:lumOff val="15000"/>
                  </a:schemeClr>
                </a:solidFill>
                <a:latin typeface="Arial" panose="020B0604020202020204" pitchFamily="34" charset="0"/>
                <a:cs typeface="Arial" panose="020B0604020202020204" pitchFamily="34" charset="0"/>
              </a:rPr>
              <a:t>technologie</a:t>
            </a: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 </a:t>
            </a:r>
            <a:r>
              <a:rPr lang="en-US" sz="1600" b="0" i="0" u="none" strike="noStrike" dirty="0" err="1">
                <a:solidFill>
                  <a:schemeClr val="tx1">
                    <a:lumMod val="85000"/>
                    <a:lumOff val="15000"/>
                  </a:schemeClr>
                </a:solidFill>
                <a:latin typeface="Arial" panose="020B0604020202020204" pitchFamily="34" charset="0"/>
                <a:cs typeface="Arial" panose="020B0604020202020204" pitchFamily="34" charset="0"/>
              </a:rPr>
              <a:t>sont</a:t>
            </a: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 </a:t>
            </a:r>
            <a:r>
              <a:rPr lang="en-US" sz="1600" b="0" i="0" u="none" strike="noStrike" dirty="0" err="1">
                <a:solidFill>
                  <a:schemeClr val="tx1">
                    <a:lumMod val="85000"/>
                    <a:lumOff val="15000"/>
                  </a:schemeClr>
                </a:solidFill>
                <a:latin typeface="Arial" panose="020B0604020202020204" pitchFamily="34" charset="0"/>
                <a:cs typeface="Arial" panose="020B0604020202020204" pitchFamily="34" charset="0"/>
              </a:rPr>
              <a:t>difficiles</a:t>
            </a: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 </a:t>
            </a:r>
            <a:r>
              <a:rPr lang="en-US" sz="1600" b="0" i="0" u="none" strike="noStrike" dirty="0" err="1">
                <a:solidFill>
                  <a:schemeClr val="tx1">
                    <a:lumMod val="85000"/>
                    <a:lumOff val="15000"/>
                  </a:schemeClr>
                </a:solidFill>
                <a:latin typeface="Arial" panose="020B0604020202020204" pitchFamily="34" charset="0"/>
                <a:cs typeface="Arial" panose="020B0604020202020204" pitchFamily="34" charset="0"/>
              </a:rPr>
              <a:t>à</a:t>
            </a: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 </a:t>
            </a:r>
            <a:r>
              <a:rPr lang="en-US" sz="1600" b="0" i="0" u="none" strike="noStrike" dirty="0" err="1">
                <a:solidFill>
                  <a:schemeClr val="tx1">
                    <a:lumMod val="85000"/>
                    <a:lumOff val="15000"/>
                  </a:schemeClr>
                </a:solidFill>
                <a:latin typeface="Arial" panose="020B0604020202020204" pitchFamily="34" charset="0"/>
                <a:cs typeface="Arial" panose="020B0604020202020204" pitchFamily="34" charset="0"/>
              </a:rPr>
              <a:t>utiliser</a:t>
            </a: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 </a:t>
            </a:r>
            <a:r>
              <a:rPr lang="en-US" sz="1600" b="0" i="0" u="none" strike="noStrike" dirty="0" err="1">
                <a:solidFill>
                  <a:schemeClr val="tx1">
                    <a:lumMod val="85000"/>
                    <a:lumOff val="15000"/>
                  </a:schemeClr>
                </a:solidFill>
                <a:latin typeface="Arial" panose="020B0604020202020204" pitchFamily="34" charset="0"/>
                <a:cs typeface="Arial" panose="020B0604020202020204" pitchFamily="34" charset="0"/>
              </a:rPr>
              <a:t>puis</a:t>
            </a: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 </a:t>
            </a:r>
            <a:r>
              <a:rPr lang="en-US" sz="1600" b="0" i="0" u="none" strike="noStrike" dirty="0" err="1">
                <a:solidFill>
                  <a:schemeClr val="tx1">
                    <a:lumMod val="85000"/>
                    <a:lumOff val="15000"/>
                  </a:schemeClr>
                </a:solidFill>
                <a:latin typeface="Arial" panose="020B0604020202020204" pitchFamily="34" charset="0"/>
                <a:cs typeface="Arial" panose="020B0604020202020204" pitchFamily="34" charset="0"/>
              </a:rPr>
              <a:t>ils</a:t>
            </a: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 </a:t>
            </a:r>
            <a:r>
              <a:rPr lang="en-US" sz="1600" b="0" i="0" u="none" strike="noStrike" dirty="0" err="1">
                <a:solidFill>
                  <a:schemeClr val="tx1">
                    <a:lumMod val="85000"/>
                    <a:lumOff val="15000"/>
                  </a:schemeClr>
                </a:solidFill>
                <a:latin typeface="Arial" panose="020B0604020202020204" pitchFamily="34" charset="0"/>
                <a:cs typeface="Arial" panose="020B0604020202020204" pitchFamily="34" charset="0"/>
              </a:rPr>
              <a:t>s'améliorent</a:t>
            </a: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 </a:t>
            </a:r>
            <a:r>
              <a:rPr lang="en-US" sz="1600" b="0" i="0" u="none" strike="noStrike" dirty="0" err="1">
                <a:solidFill>
                  <a:schemeClr val="tx1">
                    <a:lumMod val="85000"/>
                    <a:lumOff val="15000"/>
                  </a:schemeClr>
                </a:solidFill>
                <a:latin typeface="Arial" panose="020B0604020202020204" pitchFamily="34" charset="0"/>
                <a:cs typeface="Arial" panose="020B0604020202020204" pitchFamily="34" charset="0"/>
              </a:rPr>
              <a:t>mais</a:t>
            </a: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 la </a:t>
            </a:r>
            <a:r>
              <a:rPr lang="en-US" sz="1600" b="0" i="0" u="none" strike="noStrike" dirty="0" err="1">
                <a:solidFill>
                  <a:schemeClr val="tx1">
                    <a:lumMod val="85000"/>
                    <a:lumOff val="15000"/>
                  </a:schemeClr>
                </a:solidFill>
                <a:latin typeface="Arial" panose="020B0604020202020204" pitchFamily="34" charset="0"/>
                <a:cs typeface="Arial" panose="020B0604020202020204" pitchFamily="34" charset="0"/>
              </a:rPr>
              <a:t>nécessité</a:t>
            </a: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 de se </a:t>
            </a:r>
            <a:r>
              <a:rPr lang="en-US" sz="1600" b="0" i="0" u="none" strike="noStrike" dirty="0" err="1">
                <a:solidFill>
                  <a:schemeClr val="tx1">
                    <a:lumMod val="85000"/>
                    <a:lumOff val="15000"/>
                  </a:schemeClr>
                </a:solidFill>
                <a:latin typeface="Arial" panose="020B0604020202020204" pitchFamily="34" charset="0"/>
                <a:cs typeface="Arial" panose="020B0604020202020204" pitchFamily="34" charset="0"/>
              </a:rPr>
              <a:t>différencier</a:t>
            </a: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 </a:t>
            </a:r>
            <a:r>
              <a:rPr lang="en-US" sz="1600" b="0" i="0" u="none" strike="noStrike" dirty="0" err="1">
                <a:solidFill>
                  <a:schemeClr val="tx1">
                    <a:lumMod val="85000"/>
                    <a:lumOff val="15000"/>
                  </a:schemeClr>
                </a:solidFill>
                <a:latin typeface="Arial" panose="020B0604020202020204" pitchFamily="34" charset="0"/>
                <a:cs typeface="Arial" panose="020B0604020202020204" pitchFamily="34" charset="0"/>
              </a:rPr>
              <a:t>crée</a:t>
            </a: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 </a:t>
            </a:r>
            <a:r>
              <a:rPr lang="en-US" sz="1600" b="0" i="0" u="none" strike="noStrike" dirty="0" err="1">
                <a:solidFill>
                  <a:schemeClr val="tx1">
                    <a:lumMod val="85000"/>
                    <a:lumOff val="15000"/>
                  </a:schemeClr>
                </a:solidFill>
                <a:latin typeface="Arial" panose="020B0604020202020204" pitchFamily="34" charset="0"/>
                <a:cs typeface="Arial" panose="020B0604020202020204" pitchFamily="34" charset="0"/>
              </a:rPr>
              <a:t>davantage</a:t>
            </a: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 de </a:t>
            </a:r>
            <a:r>
              <a:rPr lang="en-US" sz="1600" b="0" i="0" u="none" strike="noStrike" dirty="0" err="1">
                <a:solidFill>
                  <a:schemeClr val="tx1">
                    <a:lumMod val="85000"/>
                    <a:lumOff val="15000"/>
                  </a:schemeClr>
                </a:solidFill>
                <a:latin typeface="Arial" panose="020B0604020202020204" pitchFamily="34" charset="0"/>
                <a:cs typeface="Arial" panose="020B0604020202020204" pitchFamily="34" charset="0"/>
              </a:rPr>
              <a:t>fonctionnalités</a:t>
            </a: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 et rend </a:t>
            </a:r>
            <a:r>
              <a:rPr lang="en-US" sz="1600" b="0" i="0" u="none" strike="noStrike" dirty="0" err="1">
                <a:solidFill>
                  <a:schemeClr val="tx1">
                    <a:lumMod val="85000"/>
                    <a:lumOff val="15000"/>
                  </a:schemeClr>
                </a:solidFill>
                <a:latin typeface="Arial" panose="020B0604020202020204" pitchFamily="34" charset="0"/>
                <a:cs typeface="Arial" panose="020B0604020202020204" pitchFamily="34" charset="0"/>
              </a:rPr>
              <a:t>l'utilisation</a:t>
            </a: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 plus </a:t>
            </a:r>
            <a:r>
              <a:rPr lang="en-US" sz="1600" b="0" i="0" u="none" strike="noStrike" dirty="0" err="1">
                <a:solidFill>
                  <a:schemeClr val="tx1">
                    <a:lumMod val="85000"/>
                    <a:lumOff val="15000"/>
                  </a:schemeClr>
                </a:solidFill>
                <a:latin typeface="Arial" panose="020B0604020202020204" pitchFamily="34" charset="0"/>
                <a:cs typeface="Arial" panose="020B0604020202020204" pitchFamily="34" charset="0"/>
              </a:rPr>
              <a:t>complexe</a:t>
            </a: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 (</a:t>
            </a:r>
            <a:r>
              <a:rPr lang="en-US" sz="1600" b="0" i="0" u="none" strike="noStrike" dirty="0" err="1">
                <a:solidFill>
                  <a:schemeClr val="tx1">
                    <a:lumMod val="85000"/>
                    <a:lumOff val="15000"/>
                  </a:schemeClr>
                </a:solidFill>
                <a:latin typeface="Arial" panose="020B0604020202020204" pitchFamily="34" charset="0"/>
                <a:cs typeface="Arial" panose="020B0604020202020204" pitchFamily="34" charset="0"/>
              </a:rPr>
              <a:t>courbe</a:t>
            </a: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 </a:t>
            </a:r>
            <a:r>
              <a:rPr lang="en-US" sz="1600" b="0" i="0" u="none" strike="noStrike" dirty="0" err="1">
                <a:solidFill>
                  <a:schemeClr val="tx1">
                    <a:lumMod val="85000"/>
                    <a:lumOff val="15000"/>
                  </a:schemeClr>
                </a:solidFill>
                <a:latin typeface="Arial" panose="020B0604020202020204" pitchFamily="34" charset="0"/>
                <a:cs typeface="Arial" panose="020B0604020202020204" pitchFamily="34" charset="0"/>
              </a:rPr>
              <a:t>en</a:t>
            </a: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 U).</a:t>
            </a:r>
          </a:p>
          <a:p>
            <a:pPr marL="342900" indent="-342900">
              <a:lnSpc>
                <a:spcPct val="90000"/>
              </a:lnSpc>
              <a:spcBef>
                <a:spcPct val="20000"/>
              </a:spcBef>
              <a:spcAft>
                <a:spcPts val="600"/>
              </a:spcAft>
              <a:buClr>
                <a:schemeClr val="accent1"/>
              </a:buClr>
              <a:buSzPct val="115000"/>
              <a:buFont typeface="Arial"/>
              <a:buChar char="•"/>
            </a:pPr>
            <a:r>
              <a:rPr lang="en-US" sz="1600" dirty="0">
                <a:solidFill>
                  <a:schemeClr val="tx1">
                    <a:lumMod val="85000"/>
                    <a:lumOff val="15000"/>
                  </a:schemeClr>
                </a:solidFill>
                <a:latin typeface="Arial" panose="020B0604020202020204" pitchFamily="34" charset="0"/>
                <a:cs typeface="Arial" panose="020B0604020202020204" pitchFamily="34" charset="0"/>
              </a:rPr>
              <a:t>S</a:t>
            </a: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uit les concepts de "flow" et </a:t>
            </a:r>
            <a:r>
              <a:rPr lang="en-US" sz="1600" b="0" i="0" u="none" strike="noStrike" dirty="0" err="1">
                <a:solidFill>
                  <a:schemeClr val="tx1">
                    <a:lumMod val="85000"/>
                    <a:lumOff val="15000"/>
                  </a:schemeClr>
                </a:solidFill>
                <a:latin typeface="Arial" panose="020B0604020202020204" pitchFamily="34" charset="0"/>
                <a:cs typeface="Arial" panose="020B0604020202020204" pitchFamily="34" charset="0"/>
              </a:rPr>
              <a:t>d'"affordance</a:t>
            </a:r>
            <a:r>
              <a:rPr lang="en-US" sz="1600" dirty="0">
                <a:solidFill>
                  <a:schemeClr val="tx1">
                    <a:lumMod val="85000"/>
                    <a:lumOff val="15000"/>
                  </a:schemeClr>
                </a:solidFill>
                <a:latin typeface="Arial" panose="020B0604020202020204" pitchFamily="34" charset="0"/>
                <a:cs typeface="Arial" panose="020B0604020202020204" pitchFamily="34" charset="0"/>
              </a:rPr>
              <a:t>”</a:t>
            </a:r>
            <a:endPar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endParaRPr>
          </a:p>
          <a:p>
            <a:pPr marL="342900" indent="-342900">
              <a:lnSpc>
                <a:spcPct val="90000"/>
              </a:lnSpc>
              <a:spcBef>
                <a:spcPct val="20000"/>
              </a:spcBef>
              <a:spcAft>
                <a:spcPts val="600"/>
              </a:spcAft>
              <a:buClr>
                <a:schemeClr val="accent1"/>
              </a:buClr>
              <a:buSzPct val="115000"/>
              <a:buFont typeface="Arial"/>
              <a:buChar char="•"/>
            </a:pP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Il </a:t>
            </a:r>
            <a:r>
              <a:rPr lang="en-US" sz="1600" b="0" i="0" u="none" strike="noStrike" dirty="0" err="1">
                <a:solidFill>
                  <a:schemeClr val="tx1">
                    <a:lumMod val="85000"/>
                    <a:lumOff val="15000"/>
                  </a:schemeClr>
                </a:solidFill>
                <a:latin typeface="Arial" panose="020B0604020202020204" pitchFamily="34" charset="0"/>
                <a:cs typeface="Arial" panose="020B0604020202020204" pitchFamily="34" charset="0"/>
              </a:rPr>
              <a:t>s'agit</a:t>
            </a: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 </a:t>
            </a:r>
            <a:r>
              <a:rPr lang="en-US" sz="1600" b="0" i="0" u="none" strike="noStrike" dirty="0" err="1">
                <a:solidFill>
                  <a:schemeClr val="tx1">
                    <a:lumMod val="85000"/>
                    <a:lumOff val="15000"/>
                  </a:schemeClr>
                </a:solidFill>
                <a:latin typeface="Arial" panose="020B0604020202020204" pitchFamily="34" charset="0"/>
                <a:cs typeface="Arial" panose="020B0604020202020204" pitchFamily="34" charset="0"/>
              </a:rPr>
              <a:t>d'une</a:t>
            </a: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 </a:t>
            </a:r>
            <a:r>
              <a:rPr lang="en-US" sz="1600" b="0" i="0" u="none" strike="noStrike" dirty="0" err="1">
                <a:solidFill>
                  <a:schemeClr val="tx1">
                    <a:lumMod val="85000"/>
                    <a:lumOff val="15000"/>
                  </a:schemeClr>
                </a:solidFill>
                <a:latin typeface="Arial" panose="020B0604020202020204" pitchFamily="34" charset="0"/>
                <a:cs typeface="Arial" panose="020B0604020202020204" pitchFamily="34" charset="0"/>
              </a:rPr>
              <a:t>erreur</a:t>
            </a: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 </a:t>
            </a:r>
            <a:r>
              <a:rPr lang="en-US" sz="1600" b="0" i="0" u="none" strike="noStrike" dirty="0" err="1">
                <a:solidFill>
                  <a:schemeClr val="tx1">
                    <a:lumMod val="85000"/>
                    <a:lumOff val="15000"/>
                  </a:schemeClr>
                </a:solidFill>
                <a:latin typeface="Arial" panose="020B0604020202020204" pitchFamily="34" charset="0"/>
                <a:cs typeface="Arial" panose="020B0604020202020204" pitchFamily="34" charset="0"/>
              </a:rPr>
              <a:t>humaine</a:t>
            </a: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 qui </a:t>
            </a:r>
            <a:r>
              <a:rPr lang="en-US" sz="1600" b="0" i="0" u="none" strike="noStrike" dirty="0" err="1">
                <a:solidFill>
                  <a:schemeClr val="tx1">
                    <a:lumMod val="85000"/>
                    <a:lumOff val="15000"/>
                  </a:schemeClr>
                </a:solidFill>
                <a:latin typeface="Arial" panose="020B0604020202020204" pitchFamily="34" charset="0"/>
                <a:cs typeface="Arial" panose="020B0604020202020204" pitchFamily="34" charset="0"/>
              </a:rPr>
              <a:t>est</a:t>
            </a: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 </a:t>
            </a:r>
            <a:r>
              <a:rPr lang="en-US" sz="1600" b="0" i="0" u="none" strike="noStrike" dirty="0" err="1">
                <a:solidFill>
                  <a:schemeClr val="tx1">
                    <a:lumMod val="85000"/>
                    <a:lumOff val="15000"/>
                  </a:schemeClr>
                </a:solidFill>
                <a:latin typeface="Arial" panose="020B0604020202020204" pitchFamily="34" charset="0"/>
                <a:cs typeface="Arial" panose="020B0604020202020204" pitchFamily="34" charset="0"/>
              </a:rPr>
              <a:t>généralement</a:t>
            </a: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 le </a:t>
            </a:r>
            <a:r>
              <a:rPr lang="en-US" sz="1600" b="0" i="0" u="none" strike="noStrike" dirty="0" err="1">
                <a:solidFill>
                  <a:schemeClr val="tx1">
                    <a:lumMod val="85000"/>
                    <a:lumOff val="15000"/>
                  </a:schemeClr>
                </a:solidFill>
                <a:latin typeface="Arial" panose="020B0604020202020204" pitchFamily="34" charset="0"/>
                <a:cs typeface="Arial" panose="020B0604020202020204" pitchFamily="34" charset="0"/>
              </a:rPr>
              <a:t>résultat</a:t>
            </a: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 </a:t>
            </a:r>
            <a:r>
              <a:rPr lang="en-US" sz="1600" b="0" i="0" u="none" strike="noStrike" dirty="0" err="1">
                <a:solidFill>
                  <a:schemeClr val="tx1">
                    <a:lumMod val="85000"/>
                    <a:lumOff val="15000"/>
                  </a:schemeClr>
                </a:solidFill>
                <a:latin typeface="Arial" panose="020B0604020202020204" pitchFamily="34" charset="0"/>
                <a:cs typeface="Arial" panose="020B0604020202020204" pitchFamily="34" charset="0"/>
              </a:rPr>
              <a:t>d'une</a:t>
            </a: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 </a:t>
            </a:r>
            <a:r>
              <a:rPr lang="en-US" sz="1600" b="0" i="0" u="none" strike="noStrike" dirty="0" err="1">
                <a:solidFill>
                  <a:schemeClr val="tx1">
                    <a:lumMod val="85000"/>
                    <a:lumOff val="15000"/>
                  </a:schemeClr>
                </a:solidFill>
                <a:latin typeface="Arial" panose="020B0604020202020204" pitchFamily="34" charset="0"/>
                <a:cs typeface="Arial" panose="020B0604020202020204" pitchFamily="34" charset="0"/>
              </a:rPr>
              <a:t>mauvaise</a:t>
            </a: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 conception.</a:t>
            </a:r>
            <a:br>
              <a:rPr lang="en-US" sz="1600" dirty="0">
                <a:solidFill>
                  <a:schemeClr val="tx1">
                    <a:lumMod val="85000"/>
                    <a:lumOff val="15000"/>
                  </a:schemeClr>
                </a:solidFill>
                <a:latin typeface="Arial" panose="020B0604020202020204" pitchFamily="34" charset="0"/>
                <a:cs typeface="Arial" panose="020B0604020202020204" pitchFamily="34" charset="0"/>
              </a:rPr>
            </a:b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Les </a:t>
            </a:r>
            <a:r>
              <a:rPr lang="en-US" sz="1600" b="0" i="0" u="none" strike="noStrike" dirty="0" err="1">
                <a:solidFill>
                  <a:schemeClr val="tx1">
                    <a:lumMod val="85000"/>
                    <a:lumOff val="15000"/>
                  </a:schemeClr>
                </a:solidFill>
                <a:latin typeface="Arial" panose="020B0604020202020204" pitchFamily="34" charset="0"/>
                <a:cs typeface="Arial" panose="020B0604020202020204" pitchFamily="34" charset="0"/>
              </a:rPr>
              <a:t>émotions</a:t>
            </a: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 </a:t>
            </a:r>
            <a:r>
              <a:rPr lang="en-US" sz="1600" b="0" i="0" u="none" strike="noStrike" dirty="0" err="1">
                <a:solidFill>
                  <a:schemeClr val="tx1">
                    <a:lumMod val="85000"/>
                    <a:lumOff val="15000"/>
                  </a:schemeClr>
                </a:solidFill>
                <a:latin typeface="Arial" panose="020B0604020202020204" pitchFamily="34" charset="0"/>
                <a:cs typeface="Arial" panose="020B0604020202020204" pitchFamily="34" charset="0"/>
              </a:rPr>
              <a:t>ont</a:t>
            </a: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 </a:t>
            </a:r>
            <a:r>
              <a:rPr lang="en-US" sz="1600" b="0" i="0" u="none" strike="noStrike" dirty="0" err="1">
                <a:solidFill>
                  <a:schemeClr val="tx1">
                    <a:lumMod val="85000"/>
                    <a:lumOff val="15000"/>
                  </a:schemeClr>
                </a:solidFill>
                <a:latin typeface="Arial" panose="020B0604020202020204" pitchFamily="34" charset="0"/>
                <a:cs typeface="Arial" panose="020B0604020202020204" pitchFamily="34" charset="0"/>
              </a:rPr>
              <a:t>été</a:t>
            </a: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 </a:t>
            </a:r>
            <a:r>
              <a:rPr lang="en-US" sz="1600" b="0" i="0" u="none" strike="noStrike" dirty="0" err="1">
                <a:solidFill>
                  <a:schemeClr val="tx1">
                    <a:lumMod val="85000"/>
                    <a:lumOff val="15000"/>
                  </a:schemeClr>
                </a:solidFill>
                <a:latin typeface="Arial" panose="020B0604020202020204" pitchFamily="34" charset="0"/>
                <a:cs typeface="Arial" panose="020B0604020202020204" pitchFamily="34" charset="0"/>
              </a:rPr>
              <a:t>négligées</a:t>
            </a: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 pendant </a:t>
            </a:r>
            <a:r>
              <a:rPr lang="en-US" sz="1600" b="0" i="0" u="none" strike="noStrike" dirty="0" err="1">
                <a:solidFill>
                  <a:schemeClr val="tx1">
                    <a:lumMod val="85000"/>
                    <a:lumOff val="15000"/>
                  </a:schemeClr>
                </a:solidFill>
                <a:latin typeface="Arial" panose="020B0604020202020204" pitchFamily="34" charset="0"/>
                <a:cs typeface="Arial" panose="020B0604020202020204" pitchFamily="34" charset="0"/>
              </a:rPr>
              <a:t>longtemps</a:t>
            </a: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 </a:t>
            </a:r>
            <a:r>
              <a:rPr lang="en-US" sz="1600" b="0" i="0" u="none" strike="noStrike" dirty="0" err="1">
                <a:solidFill>
                  <a:schemeClr val="tx1">
                    <a:lumMod val="85000"/>
                    <a:lumOff val="15000"/>
                  </a:schemeClr>
                </a:solidFill>
                <a:latin typeface="Arial" panose="020B0604020202020204" pitchFamily="34" charset="0"/>
                <a:cs typeface="Arial" panose="020B0604020202020204" pitchFamily="34" charset="0"/>
              </a:rPr>
              <a:t>mais</a:t>
            </a: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 il faut </a:t>
            </a:r>
            <a:r>
              <a:rPr lang="en-US" sz="1600" b="0" i="0" u="none" strike="noStrike" dirty="0" err="1">
                <a:solidFill>
                  <a:schemeClr val="tx1">
                    <a:lumMod val="85000"/>
                    <a:lumOff val="15000"/>
                  </a:schemeClr>
                </a:solidFill>
                <a:latin typeface="Arial" panose="020B0604020202020204" pitchFamily="34" charset="0"/>
                <a:cs typeface="Arial" panose="020B0604020202020204" pitchFamily="34" charset="0"/>
              </a:rPr>
              <a:t>tenir</a:t>
            </a: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 </a:t>
            </a:r>
            <a:r>
              <a:rPr lang="en-US" sz="1600" b="0" i="0" u="none" strike="noStrike" dirty="0" err="1">
                <a:solidFill>
                  <a:schemeClr val="tx1">
                    <a:lumMod val="85000"/>
                    <a:lumOff val="15000"/>
                  </a:schemeClr>
                </a:solidFill>
                <a:latin typeface="Arial" panose="020B0604020202020204" pitchFamily="34" charset="0"/>
                <a:cs typeface="Arial" panose="020B0604020202020204" pitchFamily="34" charset="0"/>
              </a:rPr>
              <a:t>compte</a:t>
            </a: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 de trois </a:t>
            </a:r>
            <a:r>
              <a:rPr lang="en-US" sz="1600" b="0" i="0" u="none" strike="noStrike" dirty="0" err="1">
                <a:solidFill>
                  <a:schemeClr val="tx1">
                    <a:lumMod val="85000"/>
                    <a:lumOff val="15000"/>
                  </a:schemeClr>
                </a:solidFill>
                <a:latin typeface="Arial" panose="020B0604020202020204" pitchFamily="34" charset="0"/>
                <a:cs typeface="Arial" panose="020B0604020202020204" pitchFamily="34" charset="0"/>
              </a:rPr>
              <a:t>niveaux</a:t>
            </a: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 de conception :</a:t>
            </a:r>
          </a:p>
          <a:p>
            <a:pPr marL="800100" lvl="1" indent="-342900">
              <a:lnSpc>
                <a:spcPct val="90000"/>
              </a:lnSpc>
              <a:spcBef>
                <a:spcPct val="20000"/>
              </a:spcBef>
              <a:spcAft>
                <a:spcPts val="600"/>
              </a:spcAft>
              <a:buClr>
                <a:schemeClr val="accent1"/>
              </a:buClr>
              <a:buSzPct val="115000"/>
              <a:buFont typeface="Arial"/>
              <a:buChar char="•"/>
            </a:pP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le design </a:t>
            </a:r>
            <a:r>
              <a:rPr lang="en-US" sz="1600" b="0" i="0" u="none" strike="noStrike" dirty="0" err="1">
                <a:solidFill>
                  <a:schemeClr val="tx1">
                    <a:lumMod val="85000"/>
                    <a:lumOff val="15000"/>
                  </a:schemeClr>
                </a:solidFill>
                <a:latin typeface="Arial" panose="020B0604020202020204" pitchFamily="34" charset="0"/>
                <a:cs typeface="Arial" panose="020B0604020202020204" pitchFamily="34" charset="0"/>
              </a:rPr>
              <a:t>viscéral</a:t>
            </a: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 (première impression, </a:t>
            </a:r>
            <a:r>
              <a:rPr lang="en-US" sz="1600" b="0" i="0" u="none" strike="noStrike" dirty="0" err="1">
                <a:solidFill>
                  <a:schemeClr val="tx1">
                    <a:lumMod val="85000"/>
                    <a:lumOff val="15000"/>
                  </a:schemeClr>
                </a:solidFill>
                <a:latin typeface="Arial" panose="020B0604020202020204" pitchFamily="34" charset="0"/>
                <a:cs typeface="Arial" panose="020B0604020202020204" pitchFamily="34" charset="0"/>
              </a:rPr>
              <a:t>irrationnel</a:t>
            </a: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a:t>
            </a:r>
          </a:p>
          <a:p>
            <a:pPr marL="800100" lvl="1" indent="-342900">
              <a:lnSpc>
                <a:spcPct val="90000"/>
              </a:lnSpc>
              <a:spcBef>
                <a:spcPct val="20000"/>
              </a:spcBef>
              <a:spcAft>
                <a:spcPts val="600"/>
              </a:spcAft>
              <a:buClr>
                <a:schemeClr val="accent1"/>
              </a:buClr>
              <a:buSzPct val="115000"/>
              <a:buFont typeface="Arial"/>
              <a:buChar char="•"/>
            </a:pP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le design </a:t>
            </a:r>
            <a:r>
              <a:rPr lang="en-US" sz="1600" b="0" i="0" u="none" strike="noStrike" dirty="0" err="1">
                <a:solidFill>
                  <a:schemeClr val="tx1">
                    <a:lumMod val="85000"/>
                    <a:lumOff val="15000"/>
                  </a:schemeClr>
                </a:solidFill>
                <a:latin typeface="Arial" panose="020B0604020202020204" pitchFamily="34" charset="0"/>
                <a:cs typeface="Arial" panose="020B0604020202020204" pitchFamily="34" charset="0"/>
              </a:rPr>
              <a:t>comportemental</a:t>
            </a: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 (</a:t>
            </a:r>
            <a:r>
              <a:rPr lang="en-US" sz="1600" b="0" i="0" u="none" strike="noStrike" dirty="0" err="1">
                <a:solidFill>
                  <a:schemeClr val="tx1">
                    <a:lumMod val="85000"/>
                    <a:lumOff val="15000"/>
                  </a:schemeClr>
                </a:solidFill>
                <a:latin typeface="Arial" panose="020B0604020202020204" pitchFamily="34" charset="0"/>
                <a:cs typeface="Arial" panose="020B0604020202020204" pitchFamily="34" charset="0"/>
              </a:rPr>
              <a:t>facilité</a:t>
            </a: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 </a:t>
            </a:r>
            <a:r>
              <a:rPr lang="en-US" sz="1600" b="0" i="0" u="none" strike="noStrike" dirty="0" err="1">
                <a:solidFill>
                  <a:schemeClr val="tx1">
                    <a:lumMod val="85000"/>
                    <a:lumOff val="15000"/>
                  </a:schemeClr>
                </a:solidFill>
                <a:latin typeface="Arial" panose="020B0604020202020204" pitchFamily="34" charset="0"/>
                <a:cs typeface="Arial" panose="020B0604020202020204" pitchFamily="34" charset="0"/>
              </a:rPr>
              <a:t>d'utilisation</a:t>
            </a: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a:t>
            </a:r>
          </a:p>
          <a:p>
            <a:pPr marL="800100" lvl="1" indent="-342900">
              <a:lnSpc>
                <a:spcPct val="90000"/>
              </a:lnSpc>
              <a:spcBef>
                <a:spcPct val="20000"/>
              </a:spcBef>
              <a:spcAft>
                <a:spcPts val="600"/>
              </a:spcAft>
              <a:buClr>
                <a:schemeClr val="accent1"/>
              </a:buClr>
              <a:buSzPct val="115000"/>
              <a:buFont typeface="Arial"/>
              <a:buChar char="•"/>
            </a:pP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le design </a:t>
            </a:r>
            <a:r>
              <a:rPr lang="en-US" sz="1600" b="0" i="0" u="none" strike="noStrike" dirty="0" err="1">
                <a:solidFill>
                  <a:schemeClr val="tx1">
                    <a:lumMod val="85000"/>
                    <a:lumOff val="15000"/>
                  </a:schemeClr>
                </a:solidFill>
                <a:latin typeface="Arial" panose="020B0604020202020204" pitchFamily="34" charset="0"/>
                <a:cs typeface="Arial" panose="020B0604020202020204" pitchFamily="34" charset="0"/>
              </a:rPr>
              <a:t>réflexif</a:t>
            </a: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 (</a:t>
            </a:r>
            <a:r>
              <a:rPr lang="en-US" sz="1600" b="0" i="0" u="none" strike="noStrike" dirty="0" err="1">
                <a:solidFill>
                  <a:schemeClr val="tx1">
                    <a:lumMod val="85000"/>
                    <a:lumOff val="15000"/>
                  </a:schemeClr>
                </a:solidFill>
                <a:latin typeface="Arial" panose="020B0604020202020204" pitchFamily="34" charset="0"/>
                <a:cs typeface="Arial" panose="020B0604020202020204" pitchFamily="34" charset="0"/>
              </a:rPr>
              <a:t>l'image</a:t>
            </a: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 durable du </a:t>
            </a:r>
            <a:r>
              <a:rPr lang="en-US" sz="1600" b="0" i="0" u="none" strike="noStrike" dirty="0" err="1">
                <a:solidFill>
                  <a:schemeClr val="tx1">
                    <a:lumMod val="85000"/>
                    <a:lumOff val="15000"/>
                  </a:schemeClr>
                </a:solidFill>
                <a:latin typeface="Arial" panose="020B0604020202020204" pitchFamily="34" charset="0"/>
                <a:cs typeface="Arial" panose="020B0604020202020204" pitchFamily="34" charset="0"/>
              </a:rPr>
              <a:t>produit</a:t>
            </a: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 après </a:t>
            </a:r>
            <a:r>
              <a:rPr lang="en-US" sz="1600" b="0" i="0" u="none" strike="noStrike" dirty="0" err="1">
                <a:solidFill>
                  <a:schemeClr val="tx1">
                    <a:lumMod val="85000"/>
                    <a:lumOff val="15000"/>
                  </a:schemeClr>
                </a:solidFill>
                <a:latin typeface="Arial" panose="020B0604020202020204" pitchFamily="34" charset="0"/>
                <a:cs typeface="Arial" panose="020B0604020202020204" pitchFamily="34" charset="0"/>
              </a:rPr>
              <a:t>réflexion</a:t>
            </a: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 </a:t>
            </a:r>
            <a:r>
              <a:rPr lang="en-US" sz="1600" b="0" i="0" u="none" strike="noStrike" dirty="0" err="1">
                <a:solidFill>
                  <a:schemeClr val="tx1">
                    <a:lumMod val="85000"/>
                    <a:lumOff val="15000"/>
                  </a:schemeClr>
                </a:solidFill>
                <a:latin typeface="Arial" panose="020B0604020202020204" pitchFamily="34" charset="0"/>
                <a:cs typeface="Arial" panose="020B0604020202020204" pitchFamily="34" charset="0"/>
              </a:rPr>
              <a:t>également</a:t>
            </a: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 </a:t>
            </a:r>
            <a:r>
              <a:rPr lang="en-US" sz="1600" b="0" i="0" u="none" strike="noStrike" dirty="0" err="1">
                <a:solidFill>
                  <a:schemeClr val="tx1">
                    <a:lumMod val="85000"/>
                    <a:lumOff val="15000"/>
                  </a:schemeClr>
                </a:solidFill>
                <a:latin typeface="Arial" panose="020B0604020202020204" pitchFamily="34" charset="0"/>
                <a:cs typeface="Arial" panose="020B0604020202020204" pitchFamily="34" charset="0"/>
              </a:rPr>
              <a:t>l'image</a:t>
            </a:r>
            <a:r>
              <a:rPr lang="en-US" sz="1600" b="0" i="0" u="none" strike="noStrike" dirty="0">
                <a:solidFill>
                  <a:schemeClr val="tx1">
                    <a:lumMod val="85000"/>
                    <a:lumOff val="15000"/>
                  </a:schemeClr>
                </a:solidFill>
                <a:latin typeface="Arial" panose="020B0604020202020204" pitchFamily="34" charset="0"/>
                <a:cs typeface="Arial" panose="020B0604020202020204" pitchFamily="34" charset="0"/>
              </a:rPr>
              <a:t> de soi)</a:t>
            </a:r>
            <a:br>
              <a:rPr lang="en-US" sz="1600" dirty="0">
                <a:solidFill>
                  <a:schemeClr val="tx1">
                    <a:lumMod val="85000"/>
                    <a:lumOff val="15000"/>
                  </a:schemeClr>
                </a:solidFill>
                <a:latin typeface="Arial" panose="020B0604020202020204" pitchFamily="34" charset="0"/>
                <a:cs typeface="Arial" panose="020B0604020202020204" pitchFamily="34" charset="0"/>
              </a:rPr>
            </a:br>
            <a:endParaRPr lang="en-US" sz="1600" dirty="0">
              <a:solidFill>
                <a:schemeClr val="tx1">
                  <a:lumMod val="85000"/>
                  <a:lumOff val="15000"/>
                </a:schemeClr>
              </a:solidFill>
              <a:latin typeface="Arial" panose="020B0604020202020204" pitchFamily="34" charset="0"/>
              <a:cs typeface="Arial" panose="020B0604020202020204" pitchFamily="34" charset="0"/>
            </a:endParaRPr>
          </a:p>
        </p:txBody>
      </p:sp>
      <p:sp>
        <p:nvSpPr>
          <p:cNvPr id="6" name="ZoneTexte 5">
            <a:extLst>
              <a:ext uri="{FF2B5EF4-FFF2-40B4-BE49-F238E27FC236}">
                <a16:creationId xmlns:a16="http://schemas.microsoft.com/office/drawing/2014/main" id="{33B134F1-15EA-3E4C-F631-626071037F3B}"/>
              </a:ext>
            </a:extLst>
          </p:cNvPr>
          <p:cNvSpPr txBox="1"/>
          <p:nvPr/>
        </p:nvSpPr>
        <p:spPr>
          <a:xfrm>
            <a:off x="5965371" y="5867400"/>
            <a:ext cx="184731" cy="369332"/>
          </a:xfrm>
          <a:prstGeom prst="rect">
            <a:avLst/>
          </a:prstGeom>
          <a:noFill/>
        </p:spPr>
        <p:txBody>
          <a:bodyPr wrap="none" rtlCol="0">
            <a:spAutoFit/>
          </a:bodyPr>
          <a:lstStyle/>
          <a:p>
            <a:endParaRPr lang="fr-FR" dirty="0"/>
          </a:p>
        </p:txBody>
      </p:sp>
      <p:sp>
        <p:nvSpPr>
          <p:cNvPr id="7" name="ZoneTexte 6">
            <a:extLst>
              <a:ext uri="{FF2B5EF4-FFF2-40B4-BE49-F238E27FC236}">
                <a16:creationId xmlns:a16="http://schemas.microsoft.com/office/drawing/2014/main" id="{376BE81F-E139-D0CB-C00A-D9628681D07F}"/>
              </a:ext>
            </a:extLst>
          </p:cNvPr>
          <p:cNvSpPr txBox="1"/>
          <p:nvPr/>
        </p:nvSpPr>
        <p:spPr>
          <a:xfrm>
            <a:off x="8556171" y="2405743"/>
            <a:ext cx="184731" cy="369332"/>
          </a:xfrm>
          <a:prstGeom prst="rect">
            <a:avLst/>
          </a:prstGeom>
          <a:noFill/>
        </p:spPr>
        <p:txBody>
          <a:bodyPr wrap="none" rtlCol="0">
            <a:spAutoFit/>
          </a:bodyPr>
          <a:lstStyle/>
          <a:p>
            <a:endParaRPr lang="fr-FR"/>
          </a:p>
        </p:txBody>
      </p:sp>
    </p:spTree>
    <p:extLst>
      <p:ext uri="{BB962C8B-B14F-4D97-AF65-F5344CB8AC3E}">
        <p14:creationId xmlns:p14="http://schemas.microsoft.com/office/powerpoint/2010/main" val="31545392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F0A2056-0DE5-6566-F035-BD9C91D568B2}"/>
              </a:ext>
            </a:extLst>
          </p:cNvPr>
          <p:cNvSpPr>
            <a:spLocks noGrp="1"/>
          </p:cNvSpPr>
          <p:nvPr>
            <p:ph type="ctrTitle"/>
          </p:nvPr>
        </p:nvSpPr>
        <p:spPr/>
        <p:txBody>
          <a:bodyPr/>
          <a:lstStyle/>
          <a:p>
            <a:r>
              <a:rPr lang="fr-FR" dirty="0"/>
              <a:t>Gamification</a:t>
            </a:r>
          </a:p>
        </p:txBody>
      </p:sp>
      <p:sp>
        <p:nvSpPr>
          <p:cNvPr id="3" name="Sous-titre 2">
            <a:extLst>
              <a:ext uri="{FF2B5EF4-FFF2-40B4-BE49-F238E27FC236}">
                <a16:creationId xmlns:a16="http://schemas.microsoft.com/office/drawing/2014/main" id="{0857BE7C-9787-1330-2C91-466FB47657C7}"/>
              </a:ext>
            </a:extLst>
          </p:cNvPr>
          <p:cNvSpPr>
            <a:spLocks noGrp="1"/>
          </p:cNvSpPr>
          <p:nvPr>
            <p:ph type="subTitle" idx="1"/>
          </p:nvPr>
        </p:nvSpPr>
        <p:spPr/>
        <p:txBody>
          <a:bodyPr/>
          <a:lstStyle/>
          <a:p>
            <a:r>
              <a:rPr lang="fr-FR" dirty="0"/>
              <a:t>survol</a:t>
            </a:r>
          </a:p>
        </p:txBody>
      </p:sp>
    </p:spTree>
    <p:extLst>
      <p:ext uri="{BB962C8B-B14F-4D97-AF65-F5344CB8AC3E}">
        <p14:creationId xmlns:p14="http://schemas.microsoft.com/office/powerpoint/2010/main" val="13893876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grpSp>
        <p:nvGrpSpPr>
          <p:cNvPr id="52" name="Group 31">
            <a:extLst>
              <a:ext uri="{FF2B5EF4-FFF2-40B4-BE49-F238E27FC236}">
                <a16:creationId xmlns:a16="http://schemas.microsoft.com/office/drawing/2014/main" id="{3F6D81C7-B083-478E-82FE-089A8CB72E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33" name="Picture 32">
              <a:extLst>
                <a:ext uri="{FF2B5EF4-FFF2-40B4-BE49-F238E27FC236}">
                  <a16:creationId xmlns:a16="http://schemas.microsoft.com/office/drawing/2014/main" id="{8398EDA2-4889-433D-AC01-5214D79764E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53" name="Rectangle 52">
              <a:extLst>
                <a:ext uri="{FF2B5EF4-FFF2-40B4-BE49-F238E27FC236}">
                  <a16:creationId xmlns:a16="http://schemas.microsoft.com/office/drawing/2014/main" id="{0099D46A-AF52-46FD-938B-D31189460A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fr-FR"/>
            </a:p>
          </p:txBody>
        </p:sp>
        <p:pic>
          <p:nvPicPr>
            <p:cNvPr id="35" name="Picture 34">
              <a:extLst>
                <a:ext uri="{FF2B5EF4-FFF2-40B4-BE49-F238E27FC236}">
                  <a16:creationId xmlns:a16="http://schemas.microsoft.com/office/drawing/2014/main" id="{C933E919-C473-4F0E-9DBC-CC65FC9E926E}"/>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36" name="Picture 35">
              <a:extLst>
                <a:ext uri="{FF2B5EF4-FFF2-40B4-BE49-F238E27FC236}">
                  <a16:creationId xmlns:a16="http://schemas.microsoft.com/office/drawing/2014/main" id="{FBBF3BDD-5C99-4FDC-BBCB-E711359D93F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cxnSp>
        <p:nvCxnSpPr>
          <p:cNvPr id="54" name="Straight Connector 37">
            <a:extLst>
              <a:ext uri="{FF2B5EF4-FFF2-40B4-BE49-F238E27FC236}">
                <a16:creationId xmlns:a16="http://schemas.microsoft.com/office/drawing/2014/main" id="{F06B54F2-CD11-4359-A7D6-DA7C76C091A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ZoneTexte 1">
            <a:extLst>
              <a:ext uri="{FF2B5EF4-FFF2-40B4-BE49-F238E27FC236}">
                <a16:creationId xmlns:a16="http://schemas.microsoft.com/office/drawing/2014/main" id="{794ACE15-55C4-CE61-C35D-39AF45AA7446}"/>
              </a:ext>
            </a:extLst>
          </p:cNvPr>
          <p:cNvSpPr txBox="1"/>
          <p:nvPr/>
        </p:nvSpPr>
        <p:spPr>
          <a:xfrm>
            <a:off x="1295402" y="982132"/>
            <a:ext cx="9601196" cy="1303867"/>
          </a:xfrm>
          <a:prstGeom prst="rect">
            <a:avLst/>
          </a:prstGeom>
        </p:spPr>
        <p:txBody>
          <a:bodyPr vert="horz" lIns="91440" tIns="45720" rIns="91440" bIns="45720" rtlCol="0" anchor="ctr">
            <a:normAutofit/>
          </a:bodyPr>
          <a:lstStyle/>
          <a:p>
            <a:pPr algn="ctr">
              <a:spcBef>
                <a:spcPct val="0"/>
              </a:spcBef>
              <a:spcAft>
                <a:spcPts val="600"/>
              </a:spcAft>
            </a:pPr>
            <a:r>
              <a:rPr lang="en-US" sz="4400" b="1" dirty="0">
                <a:ln w="3175" cmpd="sng">
                  <a:noFill/>
                </a:ln>
                <a:solidFill>
                  <a:srgbClr val="262626"/>
                </a:solidFill>
                <a:latin typeface="+mj-lt"/>
                <a:ea typeface="+mj-ea"/>
                <a:cs typeface="+mj-cs"/>
              </a:rPr>
              <a:t>Comment </a:t>
            </a:r>
            <a:r>
              <a:rPr lang="en-US" sz="4400" b="1" dirty="0" err="1">
                <a:ln w="3175" cmpd="sng">
                  <a:noFill/>
                </a:ln>
                <a:solidFill>
                  <a:srgbClr val="262626"/>
                </a:solidFill>
                <a:latin typeface="+mj-lt"/>
                <a:ea typeface="+mj-ea"/>
                <a:cs typeface="+mj-cs"/>
              </a:rPr>
              <a:t>définir</a:t>
            </a:r>
            <a:r>
              <a:rPr lang="en-US" sz="4400" b="1" dirty="0">
                <a:ln w="3175" cmpd="sng">
                  <a:noFill/>
                </a:ln>
                <a:solidFill>
                  <a:srgbClr val="262626"/>
                </a:solidFill>
                <a:latin typeface="+mj-lt"/>
                <a:ea typeface="+mj-ea"/>
                <a:cs typeface="+mj-cs"/>
              </a:rPr>
              <a:t> la gamification ?</a:t>
            </a:r>
          </a:p>
        </p:txBody>
      </p:sp>
      <p:sp>
        <p:nvSpPr>
          <p:cNvPr id="3" name="ZoneTexte 2">
            <a:extLst>
              <a:ext uri="{FF2B5EF4-FFF2-40B4-BE49-F238E27FC236}">
                <a16:creationId xmlns:a16="http://schemas.microsoft.com/office/drawing/2014/main" id="{EDB78E38-61FC-CA1A-CDDD-97DEBC3904A8}"/>
              </a:ext>
            </a:extLst>
          </p:cNvPr>
          <p:cNvSpPr txBox="1"/>
          <p:nvPr/>
        </p:nvSpPr>
        <p:spPr>
          <a:xfrm>
            <a:off x="788156" y="2421466"/>
            <a:ext cx="7095080" cy="3454402"/>
          </a:xfrm>
          <a:prstGeom prst="rect">
            <a:avLst/>
          </a:prstGeom>
        </p:spPr>
        <p:txBody>
          <a:bodyPr vert="horz" lIns="91440" tIns="45720" rIns="91440" bIns="45720" rtlCol="0" anchor="t">
            <a:normAutofit/>
          </a:bodyPr>
          <a:lstStyle/>
          <a:p>
            <a:pPr marL="285750" indent="-285750">
              <a:lnSpc>
                <a:spcPct val="90000"/>
              </a:lnSpc>
              <a:spcBef>
                <a:spcPct val="20000"/>
              </a:spcBef>
              <a:spcAft>
                <a:spcPts val="600"/>
              </a:spcAft>
              <a:buClr>
                <a:schemeClr val="accent1"/>
              </a:buClr>
              <a:buSzPct val="115000"/>
              <a:buFont typeface="Arial"/>
              <a:buChar char="•"/>
            </a:pPr>
            <a:r>
              <a:rPr lang="en-US" dirty="0">
                <a:solidFill>
                  <a:srgbClr val="262626"/>
                </a:solidFill>
                <a:latin typeface="Arial" panose="020B0604020202020204" pitchFamily="34" charset="0"/>
                <a:cs typeface="Arial" panose="020B0604020202020204" pitchFamily="34" charset="0"/>
              </a:rPr>
              <a:t>Ne </a:t>
            </a:r>
            <a:r>
              <a:rPr lang="en-US" dirty="0" err="1">
                <a:solidFill>
                  <a:srgbClr val="262626"/>
                </a:solidFill>
                <a:latin typeface="Arial" panose="020B0604020202020204" pitchFamily="34" charset="0"/>
                <a:cs typeface="Arial" panose="020B0604020202020204" pitchFamily="34" charset="0"/>
              </a:rPr>
              <a:t>consiste</a:t>
            </a:r>
            <a:r>
              <a:rPr lang="en-US" dirty="0">
                <a:solidFill>
                  <a:srgbClr val="262626"/>
                </a:solidFill>
                <a:latin typeface="Arial" panose="020B0604020202020204" pitchFamily="34" charset="0"/>
                <a:cs typeface="Arial" panose="020B0604020202020204" pitchFamily="34" charset="0"/>
              </a:rPr>
              <a:t> pas </a:t>
            </a:r>
            <a:r>
              <a:rPr lang="en-US" dirty="0" err="1">
                <a:solidFill>
                  <a:srgbClr val="262626"/>
                </a:solidFill>
                <a:latin typeface="Arial" panose="020B0604020202020204" pitchFamily="34" charset="0"/>
                <a:cs typeface="Arial" panose="020B0604020202020204" pitchFamily="34" charset="0"/>
              </a:rPr>
              <a:t>à</a:t>
            </a:r>
            <a:r>
              <a:rPr lang="en-US" dirty="0">
                <a:solidFill>
                  <a:srgbClr val="262626"/>
                </a:solidFill>
                <a:latin typeface="Arial" panose="020B0604020202020204" pitchFamily="34" charset="0"/>
                <a:cs typeface="Arial" panose="020B0604020202020204" pitchFamily="34" charset="0"/>
              </a:rPr>
              <a:t> transformer </a:t>
            </a:r>
            <a:r>
              <a:rPr lang="en-US" dirty="0" err="1">
                <a:solidFill>
                  <a:srgbClr val="262626"/>
                </a:solidFill>
                <a:latin typeface="Arial" panose="020B0604020202020204" pitchFamily="34" charset="0"/>
                <a:cs typeface="Arial" panose="020B0604020202020204" pitchFamily="34" charset="0"/>
              </a:rPr>
              <a:t>chaque</a:t>
            </a:r>
            <a:r>
              <a:rPr lang="en-US" dirty="0">
                <a:solidFill>
                  <a:srgbClr val="262626"/>
                </a:solidFill>
                <a:latin typeface="Arial" panose="020B0604020202020204" pitchFamily="34" charset="0"/>
                <a:cs typeface="Arial" panose="020B0604020202020204" pitchFamily="34" charset="0"/>
              </a:rPr>
              <a:t> </a:t>
            </a:r>
            <a:r>
              <a:rPr lang="en-US" dirty="0" err="1">
                <a:solidFill>
                  <a:srgbClr val="262626"/>
                </a:solidFill>
                <a:latin typeface="Arial" panose="020B0604020202020204" pitchFamily="34" charset="0"/>
                <a:cs typeface="Arial" panose="020B0604020202020204" pitchFamily="34" charset="0"/>
              </a:rPr>
              <a:t>produit</a:t>
            </a:r>
            <a:r>
              <a:rPr lang="en-US" dirty="0">
                <a:solidFill>
                  <a:srgbClr val="262626"/>
                </a:solidFill>
                <a:latin typeface="Arial" panose="020B0604020202020204" pitchFamily="34" charset="0"/>
                <a:cs typeface="Arial" panose="020B0604020202020204" pitchFamily="34" charset="0"/>
              </a:rPr>
              <a:t> </a:t>
            </a:r>
            <a:r>
              <a:rPr lang="en-US" dirty="0" err="1">
                <a:solidFill>
                  <a:srgbClr val="262626"/>
                </a:solidFill>
                <a:latin typeface="Arial" panose="020B0604020202020204" pitchFamily="34" charset="0"/>
                <a:cs typeface="Arial" panose="020B0604020202020204" pitchFamily="34" charset="0"/>
              </a:rPr>
              <a:t>en</a:t>
            </a:r>
            <a:r>
              <a:rPr lang="en-US" dirty="0">
                <a:solidFill>
                  <a:srgbClr val="262626"/>
                </a:solidFill>
                <a:latin typeface="Arial" panose="020B0604020202020204" pitchFamily="34" charset="0"/>
                <a:cs typeface="Arial" panose="020B0604020202020204" pitchFamily="34" charset="0"/>
              </a:rPr>
              <a:t> jeu</a:t>
            </a:r>
          </a:p>
          <a:p>
            <a:pPr marL="285750" indent="-285750">
              <a:lnSpc>
                <a:spcPct val="90000"/>
              </a:lnSpc>
              <a:spcBef>
                <a:spcPct val="20000"/>
              </a:spcBef>
              <a:spcAft>
                <a:spcPts val="600"/>
              </a:spcAft>
              <a:buClr>
                <a:schemeClr val="accent1"/>
              </a:buClr>
              <a:buSzPct val="115000"/>
              <a:buFont typeface="Arial"/>
              <a:buChar char="•"/>
            </a:pPr>
            <a:r>
              <a:rPr lang="en-US" dirty="0" err="1">
                <a:solidFill>
                  <a:srgbClr val="262626"/>
                </a:solidFill>
                <a:latin typeface="Arial" panose="020B0604020202020204" pitchFamily="34" charset="0"/>
                <a:cs typeface="Arial" panose="020B0604020202020204" pitchFamily="34" charset="0"/>
              </a:rPr>
              <a:t>C’est</a:t>
            </a:r>
            <a:r>
              <a:rPr lang="en-US" dirty="0">
                <a:solidFill>
                  <a:srgbClr val="262626"/>
                </a:solidFill>
                <a:latin typeface="Arial" panose="020B0604020202020204" pitchFamily="34" charset="0"/>
                <a:cs typeface="Arial" panose="020B0604020202020204" pitchFamily="34" charset="0"/>
              </a:rPr>
              <a:t> </a:t>
            </a:r>
            <a:r>
              <a:rPr lang="en-US" dirty="0" err="1">
                <a:solidFill>
                  <a:srgbClr val="262626"/>
                </a:solidFill>
                <a:latin typeface="Arial" panose="020B0604020202020204" pitchFamily="34" charset="0"/>
                <a:cs typeface="Arial" panose="020B0604020202020204" pitchFamily="34" charset="0"/>
              </a:rPr>
              <a:t>utiliser</a:t>
            </a:r>
            <a:r>
              <a:rPr lang="en-US" dirty="0">
                <a:solidFill>
                  <a:srgbClr val="262626"/>
                </a:solidFill>
                <a:latin typeface="Arial" panose="020B0604020202020204" pitchFamily="34" charset="0"/>
                <a:cs typeface="Arial" panose="020B0604020202020204" pitchFamily="34" charset="0"/>
              </a:rPr>
              <a:t> des aspects des jeux dans des applications qui </a:t>
            </a:r>
            <a:r>
              <a:rPr lang="en-US" dirty="0" err="1">
                <a:solidFill>
                  <a:srgbClr val="262626"/>
                </a:solidFill>
                <a:latin typeface="Arial" panose="020B0604020202020204" pitchFamily="34" charset="0"/>
                <a:cs typeface="Arial" panose="020B0604020202020204" pitchFamily="34" charset="0"/>
              </a:rPr>
              <a:t>n’ont</a:t>
            </a:r>
            <a:r>
              <a:rPr lang="en-US" dirty="0">
                <a:solidFill>
                  <a:srgbClr val="262626"/>
                </a:solidFill>
                <a:latin typeface="Arial" panose="020B0604020202020204" pitchFamily="34" charset="0"/>
                <a:cs typeface="Arial" panose="020B0604020202020204" pitchFamily="34" charset="0"/>
              </a:rPr>
              <a:t> pas pour vocation de </a:t>
            </a:r>
            <a:r>
              <a:rPr lang="en-US" dirty="0" err="1">
                <a:solidFill>
                  <a:srgbClr val="262626"/>
                </a:solidFill>
                <a:latin typeface="Arial" panose="020B0604020202020204" pitchFamily="34" charset="0"/>
                <a:cs typeface="Arial" panose="020B0604020202020204" pitchFamily="34" charset="0"/>
              </a:rPr>
              <a:t>divertir</a:t>
            </a:r>
            <a:r>
              <a:rPr lang="en-US" dirty="0">
                <a:solidFill>
                  <a:srgbClr val="262626"/>
                </a:solidFill>
                <a:latin typeface="Arial" panose="020B0604020202020204" pitchFamily="34" charset="0"/>
                <a:cs typeface="Arial" panose="020B0604020202020204" pitchFamily="34" charset="0"/>
              </a:rPr>
              <a:t>. </a:t>
            </a:r>
          </a:p>
          <a:p>
            <a:pPr marL="285750" indent="-285750">
              <a:lnSpc>
                <a:spcPct val="90000"/>
              </a:lnSpc>
              <a:spcBef>
                <a:spcPct val="20000"/>
              </a:spcBef>
              <a:spcAft>
                <a:spcPts val="600"/>
              </a:spcAft>
              <a:buClr>
                <a:schemeClr val="accent1"/>
              </a:buClr>
              <a:buSzPct val="115000"/>
              <a:buFont typeface="Arial"/>
              <a:buChar char="•"/>
            </a:pPr>
            <a:r>
              <a:rPr lang="en-US" dirty="0">
                <a:solidFill>
                  <a:srgbClr val="262626"/>
                </a:solidFill>
                <a:latin typeface="Arial" panose="020B0604020202020204" pitchFamily="34" charset="0"/>
                <a:cs typeface="Arial" panose="020B0604020202020204" pitchFamily="34" charset="0"/>
              </a:rPr>
              <a:t> Les </a:t>
            </a:r>
            <a:r>
              <a:rPr lang="en-US" dirty="0" err="1">
                <a:solidFill>
                  <a:srgbClr val="262626"/>
                </a:solidFill>
                <a:latin typeface="Arial" panose="020B0604020202020204" pitchFamily="34" charset="0"/>
                <a:cs typeface="Arial" panose="020B0604020202020204" pitchFamily="34" charset="0"/>
              </a:rPr>
              <a:t>principales</a:t>
            </a:r>
            <a:r>
              <a:rPr lang="en-US" dirty="0">
                <a:solidFill>
                  <a:srgbClr val="262626"/>
                </a:solidFill>
                <a:latin typeface="Arial" panose="020B0604020202020204" pitchFamily="34" charset="0"/>
                <a:cs typeface="Arial" panose="020B0604020202020204" pitchFamily="34" charset="0"/>
              </a:rPr>
              <a:t> </a:t>
            </a:r>
            <a:r>
              <a:rPr lang="en-US" dirty="0" err="1">
                <a:solidFill>
                  <a:srgbClr val="262626"/>
                </a:solidFill>
                <a:latin typeface="Arial" panose="020B0604020202020204" pitchFamily="34" charset="0"/>
                <a:cs typeface="Arial" panose="020B0604020202020204" pitchFamily="34" charset="0"/>
              </a:rPr>
              <a:t>origines</a:t>
            </a:r>
            <a:r>
              <a:rPr lang="en-US" dirty="0">
                <a:solidFill>
                  <a:srgbClr val="262626"/>
                </a:solidFill>
                <a:latin typeface="Arial" panose="020B0604020202020204" pitchFamily="34" charset="0"/>
                <a:cs typeface="Arial" panose="020B0604020202020204" pitchFamily="34" charset="0"/>
              </a:rPr>
              <a:t> de la motivation </a:t>
            </a:r>
            <a:r>
              <a:rPr lang="en-US" dirty="0" err="1">
                <a:solidFill>
                  <a:srgbClr val="262626"/>
                </a:solidFill>
                <a:latin typeface="Arial" panose="020B0604020202020204" pitchFamily="34" charset="0"/>
                <a:cs typeface="Arial" panose="020B0604020202020204" pitchFamily="34" charset="0"/>
              </a:rPr>
              <a:t>selon</a:t>
            </a:r>
            <a:r>
              <a:rPr lang="en-US" dirty="0">
                <a:solidFill>
                  <a:srgbClr val="262626"/>
                </a:solidFill>
                <a:latin typeface="Arial" panose="020B0604020202020204" pitchFamily="34" charset="0"/>
                <a:cs typeface="Arial" panose="020B0604020202020204" pitchFamily="34" charset="0"/>
              </a:rPr>
              <a:t> </a:t>
            </a:r>
            <a:r>
              <a:rPr lang="en-US" dirty="0" err="1">
                <a:solidFill>
                  <a:srgbClr val="262626"/>
                </a:solidFill>
                <a:latin typeface="Arial" panose="020B0604020202020204" pitchFamily="34" charset="0"/>
                <a:cs typeface="Arial" panose="020B0604020202020204" pitchFamily="34" charset="0"/>
              </a:rPr>
              <a:t>l'analyse</a:t>
            </a:r>
            <a:r>
              <a:rPr lang="en-US" dirty="0">
                <a:solidFill>
                  <a:srgbClr val="262626"/>
                </a:solidFill>
                <a:latin typeface="Arial" panose="020B0604020202020204" pitchFamily="34" charset="0"/>
                <a:cs typeface="Arial" panose="020B0604020202020204" pitchFamily="34" charset="0"/>
              </a:rPr>
              <a:t> des jeux</a:t>
            </a:r>
          </a:p>
          <a:p>
            <a:pPr marL="742950" lvl="1" indent="-285750">
              <a:lnSpc>
                <a:spcPct val="90000"/>
              </a:lnSpc>
              <a:spcBef>
                <a:spcPct val="20000"/>
              </a:spcBef>
              <a:spcAft>
                <a:spcPts val="600"/>
              </a:spcAft>
              <a:buClr>
                <a:schemeClr val="accent1"/>
              </a:buClr>
              <a:buSzPct val="115000"/>
              <a:buFont typeface="Arial"/>
              <a:buChar char="•"/>
            </a:pPr>
            <a:r>
              <a:rPr lang="en-US" dirty="0" err="1">
                <a:solidFill>
                  <a:srgbClr val="262626"/>
                </a:solidFill>
                <a:latin typeface="Arial" panose="020B0604020202020204" pitchFamily="34" charset="0"/>
                <a:cs typeface="Arial" panose="020B0604020202020204" pitchFamily="34" charset="0"/>
              </a:rPr>
              <a:t>avoir</a:t>
            </a:r>
            <a:r>
              <a:rPr lang="en-US" dirty="0">
                <a:solidFill>
                  <a:srgbClr val="262626"/>
                </a:solidFill>
                <a:latin typeface="Arial" panose="020B0604020202020204" pitchFamily="34" charset="0"/>
                <a:cs typeface="Arial" panose="020B0604020202020204" pitchFamily="34" charset="0"/>
              </a:rPr>
              <a:t> </a:t>
            </a:r>
            <a:r>
              <a:rPr lang="en-US" dirty="0" err="1">
                <a:solidFill>
                  <a:srgbClr val="262626"/>
                </a:solidFill>
                <a:latin typeface="Arial" panose="020B0604020202020204" pitchFamily="34" charset="0"/>
                <a:cs typeface="Arial" panose="020B0604020202020204" pitchFamily="34" charset="0"/>
              </a:rPr>
              <a:t>quelque</a:t>
            </a:r>
            <a:r>
              <a:rPr lang="en-US" dirty="0">
                <a:solidFill>
                  <a:srgbClr val="262626"/>
                </a:solidFill>
                <a:latin typeface="Arial" panose="020B0604020202020204" pitchFamily="34" charset="0"/>
                <a:cs typeface="Arial" panose="020B0604020202020204" pitchFamily="34" charset="0"/>
              </a:rPr>
              <a:t> chose de nouveau </a:t>
            </a:r>
            <a:r>
              <a:rPr lang="en-US" dirty="0" err="1">
                <a:solidFill>
                  <a:srgbClr val="262626"/>
                </a:solidFill>
                <a:latin typeface="Arial" panose="020B0604020202020204" pitchFamily="34" charset="0"/>
                <a:cs typeface="Arial" panose="020B0604020202020204" pitchFamily="34" charset="0"/>
              </a:rPr>
              <a:t>à</a:t>
            </a:r>
            <a:r>
              <a:rPr lang="en-US" dirty="0">
                <a:solidFill>
                  <a:srgbClr val="262626"/>
                </a:solidFill>
                <a:latin typeface="Arial" panose="020B0604020202020204" pitchFamily="34" charset="0"/>
                <a:cs typeface="Arial" panose="020B0604020202020204" pitchFamily="34" charset="0"/>
              </a:rPr>
              <a:t> </a:t>
            </a:r>
            <a:r>
              <a:rPr lang="en-US" dirty="0" err="1">
                <a:solidFill>
                  <a:srgbClr val="262626"/>
                </a:solidFill>
                <a:latin typeface="Arial" panose="020B0604020202020204" pitchFamily="34" charset="0"/>
                <a:cs typeface="Arial" panose="020B0604020202020204" pitchFamily="34" charset="0"/>
              </a:rPr>
              <a:t>découvrir</a:t>
            </a:r>
            <a:endParaRPr lang="en-US" dirty="0">
              <a:solidFill>
                <a:srgbClr val="262626"/>
              </a:solidFill>
              <a:latin typeface="Arial" panose="020B0604020202020204" pitchFamily="34" charset="0"/>
              <a:cs typeface="Arial" panose="020B0604020202020204" pitchFamily="34" charset="0"/>
            </a:endParaRPr>
          </a:p>
          <a:p>
            <a:pPr marL="742950" lvl="1" indent="-285750">
              <a:lnSpc>
                <a:spcPct val="90000"/>
              </a:lnSpc>
              <a:spcBef>
                <a:spcPct val="20000"/>
              </a:spcBef>
              <a:spcAft>
                <a:spcPts val="600"/>
              </a:spcAft>
              <a:buClr>
                <a:schemeClr val="accent1"/>
              </a:buClr>
              <a:buSzPct val="115000"/>
              <a:buFont typeface="Arial"/>
              <a:buChar char="•"/>
            </a:pPr>
            <a:r>
              <a:rPr lang="en-US" dirty="0" err="1">
                <a:solidFill>
                  <a:srgbClr val="262626"/>
                </a:solidFill>
                <a:latin typeface="Arial" panose="020B0604020202020204" pitchFamily="34" charset="0"/>
                <a:cs typeface="Arial" panose="020B0604020202020204" pitchFamily="34" charset="0"/>
              </a:rPr>
              <a:t>avoir</a:t>
            </a:r>
            <a:r>
              <a:rPr lang="en-US" dirty="0">
                <a:solidFill>
                  <a:srgbClr val="262626"/>
                </a:solidFill>
                <a:latin typeface="Arial" panose="020B0604020202020204" pitchFamily="34" charset="0"/>
                <a:cs typeface="Arial" panose="020B0604020202020204" pitchFamily="34" charset="0"/>
              </a:rPr>
              <a:t> un </a:t>
            </a:r>
            <a:r>
              <a:rPr lang="en-US" dirty="0" err="1">
                <a:solidFill>
                  <a:srgbClr val="262626"/>
                </a:solidFill>
                <a:latin typeface="Arial" panose="020B0604020202020204" pitchFamily="34" charset="0"/>
                <a:cs typeface="Arial" panose="020B0604020202020204" pitchFamily="34" charset="0"/>
              </a:rPr>
              <a:t>défi</a:t>
            </a:r>
            <a:r>
              <a:rPr lang="en-US" dirty="0">
                <a:solidFill>
                  <a:srgbClr val="262626"/>
                </a:solidFill>
                <a:latin typeface="Arial" panose="020B0604020202020204" pitchFamily="34" charset="0"/>
                <a:cs typeface="Arial" panose="020B0604020202020204" pitchFamily="34" charset="0"/>
              </a:rPr>
              <a:t> </a:t>
            </a:r>
            <a:r>
              <a:rPr lang="en-US" dirty="0" err="1">
                <a:solidFill>
                  <a:srgbClr val="262626"/>
                </a:solidFill>
                <a:latin typeface="Arial" panose="020B0604020202020204" pitchFamily="34" charset="0"/>
                <a:cs typeface="Arial" panose="020B0604020202020204" pitchFamily="34" charset="0"/>
              </a:rPr>
              <a:t>à</a:t>
            </a:r>
            <a:r>
              <a:rPr lang="en-US" dirty="0">
                <a:solidFill>
                  <a:srgbClr val="262626"/>
                </a:solidFill>
                <a:latin typeface="Arial" panose="020B0604020202020204" pitchFamily="34" charset="0"/>
                <a:cs typeface="Arial" panose="020B0604020202020204" pitchFamily="34" charset="0"/>
              </a:rPr>
              <a:t> </a:t>
            </a:r>
            <a:r>
              <a:rPr lang="en-US" dirty="0" err="1">
                <a:solidFill>
                  <a:srgbClr val="262626"/>
                </a:solidFill>
                <a:latin typeface="Arial" panose="020B0604020202020204" pitchFamily="34" charset="0"/>
                <a:cs typeface="Arial" panose="020B0604020202020204" pitchFamily="34" charset="0"/>
              </a:rPr>
              <a:t>relever</a:t>
            </a:r>
            <a:endParaRPr lang="en-US" dirty="0">
              <a:solidFill>
                <a:srgbClr val="262626"/>
              </a:solidFill>
              <a:latin typeface="Arial" panose="020B0604020202020204" pitchFamily="34" charset="0"/>
              <a:cs typeface="Arial" panose="020B0604020202020204" pitchFamily="34" charset="0"/>
            </a:endParaRPr>
          </a:p>
          <a:p>
            <a:pPr marL="742950" lvl="1" indent="-285750">
              <a:lnSpc>
                <a:spcPct val="90000"/>
              </a:lnSpc>
              <a:spcBef>
                <a:spcPct val="20000"/>
              </a:spcBef>
              <a:spcAft>
                <a:spcPts val="600"/>
              </a:spcAft>
              <a:buClr>
                <a:schemeClr val="accent1"/>
              </a:buClr>
              <a:buSzPct val="115000"/>
              <a:buFont typeface="Arial"/>
              <a:buChar char="•"/>
            </a:pPr>
            <a:r>
              <a:rPr lang="en-US" dirty="0" err="1">
                <a:solidFill>
                  <a:srgbClr val="262626"/>
                </a:solidFill>
                <a:latin typeface="Arial" panose="020B0604020202020204" pitchFamily="34" charset="0"/>
                <a:cs typeface="Arial" panose="020B0604020202020204" pitchFamily="34" charset="0"/>
              </a:rPr>
              <a:t>créer</a:t>
            </a:r>
            <a:r>
              <a:rPr lang="en-US" dirty="0">
                <a:solidFill>
                  <a:srgbClr val="262626"/>
                </a:solidFill>
                <a:latin typeface="Arial" panose="020B0604020202020204" pitchFamily="34" charset="0"/>
                <a:cs typeface="Arial" panose="020B0604020202020204" pitchFamily="34" charset="0"/>
              </a:rPr>
              <a:t> </a:t>
            </a:r>
            <a:r>
              <a:rPr lang="en-US" dirty="0" err="1">
                <a:solidFill>
                  <a:srgbClr val="262626"/>
                </a:solidFill>
                <a:latin typeface="Arial" panose="020B0604020202020204" pitchFamily="34" charset="0"/>
                <a:cs typeface="Arial" panose="020B0604020202020204" pitchFamily="34" charset="0"/>
              </a:rPr>
              <a:t>ou</a:t>
            </a:r>
            <a:r>
              <a:rPr lang="en-US" dirty="0">
                <a:solidFill>
                  <a:srgbClr val="262626"/>
                </a:solidFill>
                <a:latin typeface="Arial" panose="020B0604020202020204" pitchFamily="34" charset="0"/>
                <a:cs typeface="Arial" panose="020B0604020202020204" pitchFamily="34" charset="0"/>
              </a:rPr>
              <a:t> </a:t>
            </a:r>
            <a:r>
              <a:rPr lang="en-US" dirty="0" err="1">
                <a:solidFill>
                  <a:srgbClr val="262626"/>
                </a:solidFill>
                <a:latin typeface="Arial" panose="020B0604020202020204" pitchFamily="34" charset="0"/>
                <a:cs typeface="Arial" panose="020B0604020202020204" pitchFamily="34" charset="0"/>
              </a:rPr>
              <a:t>renforcer</a:t>
            </a:r>
            <a:r>
              <a:rPr lang="en-US" dirty="0">
                <a:solidFill>
                  <a:srgbClr val="262626"/>
                </a:solidFill>
                <a:latin typeface="Arial" panose="020B0604020202020204" pitchFamily="34" charset="0"/>
                <a:cs typeface="Arial" panose="020B0604020202020204" pitchFamily="34" charset="0"/>
              </a:rPr>
              <a:t> un lien social avec </a:t>
            </a:r>
            <a:r>
              <a:rPr lang="en-US" dirty="0" err="1">
                <a:solidFill>
                  <a:srgbClr val="262626"/>
                </a:solidFill>
                <a:latin typeface="Arial" panose="020B0604020202020204" pitchFamily="34" charset="0"/>
                <a:cs typeface="Arial" panose="020B0604020202020204" pitchFamily="34" charset="0"/>
              </a:rPr>
              <a:t>d'autres</a:t>
            </a:r>
            <a:r>
              <a:rPr lang="en-US" dirty="0">
                <a:solidFill>
                  <a:srgbClr val="262626"/>
                </a:solidFill>
                <a:latin typeface="Arial" panose="020B0604020202020204" pitchFamily="34" charset="0"/>
                <a:cs typeface="Arial" panose="020B0604020202020204" pitchFamily="34" charset="0"/>
              </a:rPr>
              <a:t> </a:t>
            </a:r>
            <a:r>
              <a:rPr lang="en-US" dirty="0" err="1">
                <a:solidFill>
                  <a:srgbClr val="262626"/>
                </a:solidFill>
                <a:latin typeface="Arial" panose="020B0604020202020204" pitchFamily="34" charset="0"/>
                <a:cs typeface="Arial" panose="020B0604020202020204" pitchFamily="34" charset="0"/>
              </a:rPr>
              <a:t>personnes</a:t>
            </a:r>
            <a:endParaRPr lang="en-US" dirty="0">
              <a:solidFill>
                <a:srgbClr val="262626"/>
              </a:solidFill>
              <a:latin typeface="Arial" panose="020B0604020202020204" pitchFamily="34" charset="0"/>
              <a:cs typeface="Arial" panose="020B0604020202020204" pitchFamily="34" charset="0"/>
            </a:endParaRPr>
          </a:p>
          <a:p>
            <a:pPr marL="742950" lvl="1" indent="-285750">
              <a:lnSpc>
                <a:spcPct val="90000"/>
              </a:lnSpc>
              <a:spcBef>
                <a:spcPct val="20000"/>
              </a:spcBef>
              <a:spcAft>
                <a:spcPts val="600"/>
              </a:spcAft>
              <a:buClr>
                <a:schemeClr val="accent1"/>
              </a:buClr>
              <a:buSzPct val="115000"/>
              <a:buFont typeface="Arial"/>
              <a:buChar char="•"/>
            </a:pPr>
            <a:r>
              <a:rPr lang="en-US" dirty="0" err="1">
                <a:solidFill>
                  <a:srgbClr val="262626"/>
                </a:solidFill>
                <a:latin typeface="Arial" panose="020B0604020202020204" pitchFamily="34" charset="0"/>
                <a:cs typeface="Arial" panose="020B0604020202020204" pitchFamily="34" charset="0"/>
              </a:rPr>
              <a:t>obtenir</a:t>
            </a:r>
            <a:r>
              <a:rPr lang="en-US" dirty="0">
                <a:solidFill>
                  <a:srgbClr val="262626"/>
                </a:solidFill>
                <a:latin typeface="Arial" panose="020B0604020202020204" pitchFamily="34" charset="0"/>
                <a:cs typeface="Arial" panose="020B0604020202020204" pitchFamily="34" charset="0"/>
              </a:rPr>
              <a:t> </a:t>
            </a:r>
            <a:r>
              <a:rPr lang="en-US" dirty="0" err="1">
                <a:solidFill>
                  <a:srgbClr val="262626"/>
                </a:solidFill>
                <a:latin typeface="Arial" panose="020B0604020202020204" pitchFamily="34" charset="0"/>
                <a:cs typeface="Arial" panose="020B0604020202020204" pitchFamily="34" charset="0"/>
              </a:rPr>
              <a:t>quelque</a:t>
            </a:r>
            <a:r>
              <a:rPr lang="en-US" dirty="0">
                <a:solidFill>
                  <a:srgbClr val="262626"/>
                </a:solidFill>
                <a:latin typeface="Arial" panose="020B0604020202020204" pitchFamily="34" charset="0"/>
                <a:cs typeface="Arial" panose="020B0604020202020204" pitchFamily="34" charset="0"/>
              </a:rPr>
              <a:t> chose de rare/</a:t>
            </a:r>
            <a:r>
              <a:rPr lang="en-US" dirty="0" err="1">
                <a:solidFill>
                  <a:srgbClr val="262626"/>
                </a:solidFill>
                <a:latin typeface="Arial" panose="020B0604020202020204" pitchFamily="34" charset="0"/>
                <a:cs typeface="Arial" panose="020B0604020202020204" pitchFamily="34" charset="0"/>
              </a:rPr>
              <a:t>spécial</a:t>
            </a:r>
            <a:r>
              <a:rPr lang="en-US" dirty="0">
                <a:solidFill>
                  <a:srgbClr val="262626"/>
                </a:solidFill>
                <a:latin typeface="Arial" panose="020B0604020202020204" pitchFamily="34" charset="0"/>
                <a:cs typeface="Arial" panose="020B0604020202020204" pitchFamily="34" charset="0"/>
              </a:rPr>
              <a:t>/</a:t>
            </a:r>
            <a:r>
              <a:rPr lang="en-US" dirty="0" err="1">
                <a:solidFill>
                  <a:srgbClr val="262626"/>
                </a:solidFill>
                <a:latin typeface="Arial" panose="020B0604020202020204" pitchFamily="34" charset="0"/>
                <a:cs typeface="Arial" panose="020B0604020202020204" pitchFamily="34" charset="0"/>
              </a:rPr>
              <a:t>personnalisé</a:t>
            </a:r>
            <a:endParaRPr lang="en-US" dirty="0">
              <a:solidFill>
                <a:srgbClr val="262626"/>
              </a:solidFill>
              <a:latin typeface="Arial" panose="020B0604020202020204" pitchFamily="34" charset="0"/>
              <a:cs typeface="Arial" panose="020B0604020202020204" pitchFamily="34" charset="0"/>
            </a:endParaRPr>
          </a:p>
        </p:txBody>
      </p:sp>
      <p:pic>
        <p:nvPicPr>
          <p:cNvPr id="4" name="Image 3">
            <a:extLst>
              <a:ext uri="{FF2B5EF4-FFF2-40B4-BE49-F238E27FC236}">
                <a16:creationId xmlns:a16="http://schemas.microsoft.com/office/drawing/2014/main" id="{7B08C4DC-BA07-6E36-910B-9B6C51DB0113}"/>
              </a:ext>
            </a:extLst>
          </p:cNvPr>
          <p:cNvPicPr>
            <a:picLocks noChangeAspect="1"/>
          </p:cNvPicPr>
          <p:nvPr/>
        </p:nvPicPr>
        <p:blipFill>
          <a:blip r:embed="rId5"/>
          <a:stretch>
            <a:fillRect/>
          </a:stretch>
        </p:blipFill>
        <p:spPr>
          <a:xfrm>
            <a:off x="8085026" y="3021335"/>
            <a:ext cx="2739728" cy="2212330"/>
          </a:xfrm>
          <a:prstGeom prst="rect">
            <a:avLst/>
          </a:prstGeom>
          <a:ln w="57150" cmpd="thickThin">
            <a:solidFill>
              <a:srgbClr val="7F7F7F"/>
            </a:solidFill>
            <a:miter lim="800000"/>
          </a:ln>
        </p:spPr>
      </p:pic>
    </p:spTree>
    <p:extLst>
      <p:ext uri="{BB962C8B-B14F-4D97-AF65-F5344CB8AC3E}">
        <p14:creationId xmlns:p14="http://schemas.microsoft.com/office/powerpoint/2010/main" val="27035813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C4A9D165-E6B6-4322-3E39-5336AA18E73B}"/>
              </a:ext>
            </a:extLst>
          </p:cNvPr>
          <p:cNvSpPr txBox="1"/>
          <p:nvPr/>
        </p:nvSpPr>
        <p:spPr>
          <a:xfrm>
            <a:off x="1027780" y="978375"/>
            <a:ext cx="7258091" cy="461665"/>
          </a:xfrm>
          <a:prstGeom prst="rect">
            <a:avLst/>
          </a:prstGeom>
          <a:noFill/>
        </p:spPr>
        <p:txBody>
          <a:bodyPr wrap="square" rtlCol="0">
            <a:spAutoFit/>
          </a:bodyPr>
          <a:lstStyle/>
          <a:p>
            <a:r>
              <a:rPr lang="fr-FR" sz="2400" b="1" dirty="0">
                <a:latin typeface="Arial" panose="020B0604020202020204" pitchFamily="34" charset="0"/>
                <a:cs typeface="Arial" panose="020B0604020202020204" pitchFamily="34" charset="0"/>
              </a:rPr>
              <a:t>Gamification quelques avancées</a:t>
            </a:r>
          </a:p>
        </p:txBody>
      </p:sp>
      <p:graphicFrame>
        <p:nvGraphicFramePr>
          <p:cNvPr id="4" name="Tableau 3">
            <a:extLst>
              <a:ext uri="{FF2B5EF4-FFF2-40B4-BE49-F238E27FC236}">
                <a16:creationId xmlns:a16="http://schemas.microsoft.com/office/drawing/2014/main" id="{57111984-2CA6-E6AE-4266-95C5418C610E}"/>
              </a:ext>
            </a:extLst>
          </p:cNvPr>
          <p:cNvGraphicFramePr>
            <a:graphicFrameLocks noGrp="1"/>
          </p:cNvGraphicFramePr>
          <p:nvPr>
            <p:extLst>
              <p:ext uri="{D42A27DB-BD31-4B8C-83A1-F6EECF244321}">
                <p14:modId xmlns:p14="http://schemas.microsoft.com/office/powerpoint/2010/main" val="1939760493"/>
              </p:ext>
            </p:extLst>
          </p:nvPr>
        </p:nvGraphicFramePr>
        <p:xfrm>
          <a:off x="1335313" y="1440041"/>
          <a:ext cx="9354456" cy="4510253"/>
        </p:xfrm>
        <a:graphic>
          <a:graphicData uri="http://schemas.openxmlformats.org/drawingml/2006/table">
            <a:tbl>
              <a:tblPr firstRow="1" bandRow="1">
                <a:tableStyleId>{5C22544A-7EE6-4342-B048-85BDC9FD1C3A}</a:tableStyleId>
              </a:tblPr>
              <a:tblGrid>
                <a:gridCol w="2507344">
                  <a:extLst>
                    <a:ext uri="{9D8B030D-6E8A-4147-A177-3AD203B41FA5}">
                      <a16:colId xmlns:a16="http://schemas.microsoft.com/office/drawing/2014/main" val="673603150"/>
                    </a:ext>
                  </a:extLst>
                </a:gridCol>
                <a:gridCol w="3951514">
                  <a:extLst>
                    <a:ext uri="{9D8B030D-6E8A-4147-A177-3AD203B41FA5}">
                      <a16:colId xmlns:a16="http://schemas.microsoft.com/office/drawing/2014/main" val="839630766"/>
                    </a:ext>
                  </a:extLst>
                </a:gridCol>
                <a:gridCol w="2895598">
                  <a:extLst>
                    <a:ext uri="{9D8B030D-6E8A-4147-A177-3AD203B41FA5}">
                      <a16:colId xmlns:a16="http://schemas.microsoft.com/office/drawing/2014/main" val="800889379"/>
                    </a:ext>
                  </a:extLst>
                </a:gridCol>
              </a:tblGrid>
              <a:tr h="318937">
                <a:tc>
                  <a:txBody>
                    <a:bodyPr/>
                    <a:lstStyle/>
                    <a:p>
                      <a:pPr algn="ctr"/>
                      <a:r>
                        <a:rPr lang="fr-FR" dirty="0"/>
                        <a:t>Motivation</a:t>
                      </a:r>
                    </a:p>
                  </a:txBody>
                  <a:tcPr/>
                </a:tc>
                <a:tc>
                  <a:txBody>
                    <a:bodyPr/>
                    <a:lstStyle/>
                    <a:p>
                      <a:pPr algn="ctr"/>
                      <a:r>
                        <a:rPr lang="fr-FR" dirty="0"/>
                        <a:t>Suggestions</a:t>
                      </a:r>
                    </a:p>
                  </a:txBody>
                  <a:tcPr/>
                </a:tc>
                <a:tc>
                  <a:txBody>
                    <a:bodyPr/>
                    <a:lstStyle/>
                    <a:p>
                      <a:pPr algn="ctr"/>
                      <a:r>
                        <a:rPr lang="fr-FR" dirty="0"/>
                        <a:t>Faire attention à</a:t>
                      </a:r>
                    </a:p>
                  </a:txBody>
                  <a:tcPr/>
                </a:tc>
                <a:extLst>
                  <a:ext uri="{0D108BD9-81ED-4DB2-BD59-A6C34878D82A}">
                    <a16:rowId xmlns:a16="http://schemas.microsoft.com/office/drawing/2014/main" val="2201803896"/>
                  </a:ext>
                </a:extLst>
              </a:tr>
              <a:tr h="558139">
                <a:tc>
                  <a:txBody>
                    <a:bodyPr/>
                    <a:lstStyle/>
                    <a:p>
                      <a:r>
                        <a:rPr lang="fr-FR" dirty="0"/>
                        <a:t>Découverte &amp; évasion</a:t>
                      </a:r>
                    </a:p>
                  </a:txBody>
                  <a:tcPr/>
                </a:tc>
                <a:tc>
                  <a:txBody>
                    <a:bodyPr/>
                    <a:lstStyle/>
                    <a:p>
                      <a:pPr marL="285750" indent="-285750">
                        <a:buFont typeface="Arial" panose="020B0604020202020204" pitchFamily="34" charset="0"/>
                        <a:buChar char="•"/>
                      </a:pPr>
                      <a:r>
                        <a:rPr lang="fr-FR" dirty="0"/>
                        <a:t>Créer une situation qui caractérise les objectifs</a:t>
                      </a:r>
                    </a:p>
                  </a:txBody>
                  <a:tcPr/>
                </a:tc>
                <a:tc>
                  <a:txBody>
                    <a:bodyPr/>
                    <a:lstStyle/>
                    <a:p>
                      <a:pPr marL="285750" indent="-285750">
                        <a:buFont typeface="Arial" panose="020B0604020202020204" pitchFamily="34" charset="0"/>
                        <a:buChar char="•"/>
                      </a:pPr>
                      <a:r>
                        <a:rPr lang="fr-FR" dirty="0"/>
                        <a:t>Déconnexion de la réalité</a:t>
                      </a:r>
                    </a:p>
                    <a:p>
                      <a:pPr marL="285750" indent="-285750">
                        <a:buFont typeface="Arial" panose="020B0604020202020204" pitchFamily="34" charset="0"/>
                        <a:buChar char="•"/>
                      </a:pPr>
                      <a:r>
                        <a:rPr lang="fr-FR" dirty="0"/>
                        <a:t>Progression automatique</a:t>
                      </a:r>
                    </a:p>
                  </a:txBody>
                  <a:tcPr/>
                </a:tc>
                <a:extLst>
                  <a:ext uri="{0D108BD9-81ED-4DB2-BD59-A6C34878D82A}">
                    <a16:rowId xmlns:a16="http://schemas.microsoft.com/office/drawing/2014/main" val="179673212"/>
                  </a:ext>
                </a:extLst>
              </a:tr>
              <a:tr h="761643">
                <a:tc>
                  <a:txBody>
                    <a:bodyPr/>
                    <a:lstStyle/>
                    <a:p>
                      <a:r>
                        <a:rPr lang="fr-FR" dirty="0"/>
                        <a:t>Challenges</a:t>
                      </a:r>
                    </a:p>
                  </a:txBody>
                  <a:tcPr/>
                </a:tc>
                <a:tc>
                  <a:txBody>
                    <a:bodyPr/>
                    <a:lstStyle/>
                    <a:p>
                      <a:pPr marL="285750" indent="-285750">
                        <a:buFont typeface="Arial" panose="020B0604020202020204" pitchFamily="34" charset="0"/>
                        <a:buChar char="•"/>
                      </a:pPr>
                      <a:r>
                        <a:rPr lang="fr-FR" dirty="0"/>
                        <a:t>Guider l’utilisateur dans son avancement</a:t>
                      </a:r>
                    </a:p>
                    <a:p>
                      <a:pPr marL="285750" indent="-285750">
                        <a:buFont typeface="Arial" panose="020B0604020202020204" pitchFamily="34" charset="0"/>
                        <a:buChar char="•"/>
                      </a:pPr>
                      <a:r>
                        <a:rPr lang="fr-FR" dirty="0"/>
                        <a:t>Récompenses</a:t>
                      </a:r>
                    </a:p>
                  </a:txBody>
                  <a:tcPr/>
                </a:tc>
                <a:tc>
                  <a:txBody>
                    <a:bodyPr/>
                    <a:lstStyle/>
                    <a:p>
                      <a:pPr marL="285750" indent="-285750">
                        <a:buFont typeface="Arial" panose="020B0604020202020204" pitchFamily="34" charset="0"/>
                        <a:buChar char="•"/>
                      </a:pPr>
                      <a:r>
                        <a:rPr lang="fr-FR" dirty="0"/>
                        <a:t>Sur/Sous-attribution</a:t>
                      </a:r>
                    </a:p>
                    <a:p>
                      <a:pPr marL="285750" indent="-285750">
                        <a:buFont typeface="Arial" panose="020B0604020202020204" pitchFamily="34" charset="0"/>
                        <a:buChar char="•"/>
                      </a:pPr>
                      <a:r>
                        <a:rPr lang="fr-FR" dirty="0"/>
                        <a:t>Rejeter des challenges</a:t>
                      </a:r>
                    </a:p>
                  </a:txBody>
                  <a:tcPr/>
                </a:tc>
                <a:extLst>
                  <a:ext uri="{0D108BD9-81ED-4DB2-BD59-A6C34878D82A}">
                    <a16:rowId xmlns:a16="http://schemas.microsoft.com/office/drawing/2014/main" val="1878859396"/>
                  </a:ext>
                </a:extLst>
              </a:tr>
              <a:tr h="797342">
                <a:tc>
                  <a:txBody>
                    <a:bodyPr/>
                    <a:lstStyle/>
                    <a:p>
                      <a:r>
                        <a:rPr lang="fr-FR" dirty="0"/>
                        <a:t>Lien social</a:t>
                      </a:r>
                    </a:p>
                  </a:txBody>
                  <a:tcPr/>
                </a:tc>
                <a:tc>
                  <a:txBody>
                    <a:bodyPr/>
                    <a:lstStyle/>
                    <a:p>
                      <a:pPr marL="285750" indent="-285750">
                        <a:buFont typeface="Arial" panose="020B0604020202020204" pitchFamily="34" charset="0"/>
                        <a:buChar char="•"/>
                      </a:pPr>
                      <a:r>
                        <a:rPr lang="fr-FR" dirty="0"/>
                        <a:t>Emuler l’entraide</a:t>
                      </a:r>
                    </a:p>
                    <a:p>
                      <a:pPr marL="285750" indent="-285750">
                        <a:buFont typeface="Arial" panose="020B0604020202020204" pitchFamily="34" charset="0"/>
                        <a:buChar char="•"/>
                      </a:pPr>
                      <a:r>
                        <a:rPr lang="fr-FR" dirty="0"/>
                        <a:t>Récompenser le partage</a:t>
                      </a:r>
                    </a:p>
                    <a:p>
                      <a:pPr marL="285750" indent="-285750">
                        <a:buFont typeface="Arial" panose="020B0604020202020204" pitchFamily="34" charset="0"/>
                        <a:buChar char="•"/>
                      </a:pPr>
                      <a:r>
                        <a:rPr lang="fr-FR" dirty="0"/>
                        <a:t>Faire des défis de groupe</a:t>
                      </a:r>
                    </a:p>
                  </a:txBody>
                  <a:tcPr/>
                </a:tc>
                <a:tc>
                  <a:txBody>
                    <a:bodyPr/>
                    <a:lstStyle/>
                    <a:p>
                      <a:pPr marL="285750" indent="-285750">
                        <a:buFont typeface="Arial" panose="020B0604020202020204" pitchFamily="34" charset="0"/>
                        <a:buChar char="•"/>
                      </a:pPr>
                      <a:r>
                        <a:rPr lang="fr-FR" dirty="0"/>
                        <a:t>Partager les responsabilités</a:t>
                      </a:r>
                    </a:p>
                  </a:txBody>
                  <a:tcPr/>
                </a:tc>
                <a:extLst>
                  <a:ext uri="{0D108BD9-81ED-4DB2-BD59-A6C34878D82A}">
                    <a16:rowId xmlns:a16="http://schemas.microsoft.com/office/drawing/2014/main" val="3806261273"/>
                  </a:ext>
                </a:extLst>
              </a:tr>
              <a:tr h="1675613">
                <a:tc>
                  <a:txBody>
                    <a:bodyPr/>
                    <a:lstStyle/>
                    <a:p>
                      <a:r>
                        <a:rPr lang="fr-FR" dirty="0"/>
                        <a:t>Personnalisation</a:t>
                      </a:r>
                    </a:p>
                  </a:txBody>
                  <a:tcPr/>
                </a:tc>
                <a:tc>
                  <a:txBody>
                    <a:bodyPr/>
                    <a:lstStyle/>
                    <a:p>
                      <a:pPr marL="285750" indent="-285750">
                        <a:buFont typeface="Arial" panose="020B0604020202020204" pitchFamily="34" charset="0"/>
                        <a:buChar char="•"/>
                      </a:pPr>
                      <a:r>
                        <a:rPr lang="fr-FR" dirty="0"/>
                        <a:t>Personnalisation de l’utilisateur</a:t>
                      </a:r>
                    </a:p>
                    <a:p>
                      <a:pPr marL="285750" indent="-285750">
                        <a:buFont typeface="Arial" panose="020B0604020202020204" pitchFamily="34" charset="0"/>
                        <a:buChar char="•"/>
                      </a:pPr>
                      <a:r>
                        <a:rPr lang="fr-FR" dirty="0"/>
                        <a:t>Personnalisation de l’interface</a:t>
                      </a:r>
                    </a:p>
                    <a:p>
                      <a:pPr marL="285750" indent="-285750">
                        <a:buFont typeface="Arial" panose="020B0604020202020204" pitchFamily="34" charset="0"/>
                        <a:buChar char="•"/>
                      </a:pPr>
                      <a:r>
                        <a:rPr lang="fr-FR" dirty="0"/>
                        <a:t>Personnaliser les réactions du système</a:t>
                      </a:r>
                    </a:p>
                    <a:p>
                      <a:pPr marL="285750" indent="-285750">
                        <a:buFont typeface="Arial" panose="020B0604020202020204" pitchFamily="34" charset="0"/>
                        <a:buChar char="•"/>
                      </a:pPr>
                      <a:endParaRPr lang="fr-FR" dirty="0"/>
                    </a:p>
                  </a:txBody>
                  <a:tcPr/>
                </a:tc>
                <a:tc>
                  <a:txBody>
                    <a:bodyPr/>
                    <a:lstStyle/>
                    <a:p>
                      <a:pPr marL="285750" indent="-285750">
                        <a:buFont typeface="Arial" panose="020B0604020202020204" pitchFamily="34" charset="0"/>
                        <a:buChar char="•"/>
                      </a:pPr>
                      <a:r>
                        <a:rPr lang="fr-FR" dirty="0"/>
                        <a:t>Peu d’intérêt et de sentiment d’appartenance si les choix déplaisent</a:t>
                      </a:r>
                    </a:p>
                  </a:txBody>
                  <a:tcPr/>
                </a:tc>
                <a:extLst>
                  <a:ext uri="{0D108BD9-81ED-4DB2-BD59-A6C34878D82A}">
                    <a16:rowId xmlns:a16="http://schemas.microsoft.com/office/drawing/2014/main" val="2019220432"/>
                  </a:ext>
                </a:extLst>
              </a:tr>
            </a:tbl>
          </a:graphicData>
        </a:graphic>
      </p:graphicFrame>
    </p:spTree>
    <p:extLst>
      <p:ext uri="{BB962C8B-B14F-4D97-AF65-F5344CB8AC3E}">
        <p14:creationId xmlns:p14="http://schemas.microsoft.com/office/powerpoint/2010/main" val="23495218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45E5F9D-FC7E-99B7-A4C8-AEDE3793050F}"/>
              </a:ext>
            </a:extLst>
          </p:cNvPr>
          <p:cNvSpPr txBox="1"/>
          <p:nvPr/>
        </p:nvSpPr>
        <p:spPr>
          <a:xfrm>
            <a:off x="1027780" y="978375"/>
            <a:ext cx="7258091" cy="461665"/>
          </a:xfrm>
          <a:prstGeom prst="rect">
            <a:avLst/>
          </a:prstGeom>
          <a:noFill/>
        </p:spPr>
        <p:txBody>
          <a:bodyPr wrap="square" rtlCol="0">
            <a:spAutoFit/>
          </a:bodyPr>
          <a:lstStyle/>
          <a:p>
            <a:r>
              <a:rPr lang="fr-FR" sz="2400" b="1" dirty="0">
                <a:latin typeface="Arial" panose="020B0604020202020204" pitchFamily="34" charset="0"/>
                <a:cs typeface="Arial" panose="020B0604020202020204" pitchFamily="34" charset="0"/>
              </a:rPr>
              <a:t>Gamification structurelle et de contenu</a:t>
            </a:r>
          </a:p>
        </p:txBody>
      </p:sp>
      <p:sp>
        <p:nvSpPr>
          <p:cNvPr id="4" name="ZoneTexte 3">
            <a:extLst>
              <a:ext uri="{FF2B5EF4-FFF2-40B4-BE49-F238E27FC236}">
                <a16:creationId xmlns:a16="http://schemas.microsoft.com/office/drawing/2014/main" id="{8CEA42E3-1A9D-2A3B-A093-C548F1A37D73}"/>
              </a:ext>
            </a:extLst>
          </p:cNvPr>
          <p:cNvSpPr txBox="1"/>
          <p:nvPr/>
        </p:nvSpPr>
        <p:spPr>
          <a:xfrm>
            <a:off x="1328056" y="1646482"/>
            <a:ext cx="7691253" cy="3970318"/>
          </a:xfrm>
          <a:prstGeom prst="rect">
            <a:avLst/>
          </a:prstGeom>
          <a:noFill/>
        </p:spPr>
        <p:txBody>
          <a:bodyPr wrap="square">
            <a:spAutoFit/>
          </a:bodyPr>
          <a:lstStyle/>
          <a:p>
            <a:pPr algn="just"/>
            <a:r>
              <a:rPr lang="fr-FR" b="0" i="0" u="none" strike="noStrike" dirty="0">
                <a:effectLst/>
                <a:latin typeface="Arial" panose="020B0604020202020204" pitchFamily="34" charset="0"/>
                <a:cs typeface="Arial" panose="020B0604020202020204" pitchFamily="34" charset="0"/>
              </a:rPr>
              <a:t>La gamification structurelle est définie comme l’exploitation des mécanismes ludiques afin de booster l’interaction sans pour autant tomber dans le jeu. La barre de complétion indiquée sur les profils LinkedIn et les systèmes de points dans un MOOC en sont deux exemples.</a:t>
            </a:r>
          </a:p>
          <a:p>
            <a:pPr algn="just"/>
            <a:endParaRPr lang="fr-FR" dirty="0">
              <a:latin typeface="Arial" panose="020B0604020202020204" pitchFamily="34" charset="0"/>
              <a:cs typeface="Arial" panose="020B0604020202020204" pitchFamily="34" charset="0"/>
            </a:endParaRPr>
          </a:p>
          <a:p>
            <a:pPr algn="just"/>
            <a:endParaRPr lang="fr-FR" b="0" i="0" u="none" strike="noStrike" dirty="0">
              <a:effectLst/>
              <a:latin typeface="Arial" panose="020B0604020202020204" pitchFamily="34" charset="0"/>
              <a:cs typeface="Arial" panose="020B0604020202020204" pitchFamily="34" charset="0"/>
            </a:endParaRPr>
          </a:p>
          <a:p>
            <a:pPr algn="just"/>
            <a:endParaRPr lang="fr-FR" dirty="0">
              <a:latin typeface="Arial" panose="020B0604020202020204" pitchFamily="34" charset="0"/>
              <a:cs typeface="Arial" panose="020B0604020202020204" pitchFamily="34" charset="0"/>
            </a:endParaRPr>
          </a:p>
          <a:p>
            <a:pPr algn="just"/>
            <a:endParaRPr lang="fr-FR" dirty="0">
              <a:latin typeface="Arial" panose="020B0604020202020204" pitchFamily="34" charset="0"/>
              <a:cs typeface="Arial" panose="020B0604020202020204" pitchFamily="34" charset="0"/>
            </a:endParaRPr>
          </a:p>
          <a:p>
            <a:pPr algn="just"/>
            <a:endParaRPr lang="fr-FR" dirty="0">
              <a:latin typeface="Arial" panose="020B0604020202020204" pitchFamily="34" charset="0"/>
              <a:cs typeface="Arial" panose="020B0604020202020204" pitchFamily="34" charset="0"/>
            </a:endParaRPr>
          </a:p>
          <a:p>
            <a:pPr algn="just"/>
            <a:endParaRPr lang="fr-FR" dirty="0">
              <a:latin typeface="Arial" panose="020B0604020202020204" pitchFamily="34" charset="0"/>
              <a:cs typeface="Arial" panose="020B0604020202020204" pitchFamily="34" charset="0"/>
            </a:endParaRPr>
          </a:p>
          <a:p>
            <a:pPr algn="just"/>
            <a:r>
              <a:rPr lang="fr-FR" b="0" i="0" u="none" strike="noStrike" dirty="0">
                <a:effectLst/>
                <a:latin typeface="Arial" panose="020B0604020202020204" pitchFamily="34" charset="0"/>
                <a:cs typeface="Arial" panose="020B0604020202020204" pitchFamily="34" charset="0"/>
              </a:rPr>
              <a:t>Quant à la gamification de contenu, elle se caractérise par la transformation du contenu en lui-même afin de le rendre plus attrayant, mais toujours sans le modifier complètement en jeu.</a:t>
            </a:r>
            <a:endParaRPr lang="fr-FR" dirty="0">
              <a:latin typeface="Arial" panose="020B0604020202020204" pitchFamily="34" charset="0"/>
              <a:cs typeface="Arial" panose="020B0604020202020204" pitchFamily="34" charset="0"/>
            </a:endParaRPr>
          </a:p>
        </p:txBody>
      </p:sp>
      <p:pic>
        <p:nvPicPr>
          <p:cNvPr id="6" name="Image 5" descr="Une image contenant texte, Police, capture d’écran, ligne&#10;&#10;Description générée automatiquement">
            <a:extLst>
              <a:ext uri="{FF2B5EF4-FFF2-40B4-BE49-F238E27FC236}">
                <a16:creationId xmlns:a16="http://schemas.microsoft.com/office/drawing/2014/main" id="{5913B5EB-1539-C770-4745-7A27EC989C4A}"/>
              </a:ext>
            </a:extLst>
          </p:cNvPr>
          <p:cNvPicPr>
            <a:picLocks noChangeAspect="1"/>
          </p:cNvPicPr>
          <p:nvPr/>
        </p:nvPicPr>
        <p:blipFill>
          <a:blip r:embed="rId3"/>
          <a:stretch>
            <a:fillRect/>
          </a:stretch>
        </p:blipFill>
        <p:spPr>
          <a:xfrm>
            <a:off x="2686627" y="3173845"/>
            <a:ext cx="3672609" cy="1209542"/>
          </a:xfrm>
          <a:prstGeom prst="rect">
            <a:avLst/>
          </a:prstGeom>
        </p:spPr>
      </p:pic>
      <p:pic>
        <p:nvPicPr>
          <p:cNvPr id="10" name="Image 9">
            <a:extLst>
              <a:ext uri="{FF2B5EF4-FFF2-40B4-BE49-F238E27FC236}">
                <a16:creationId xmlns:a16="http://schemas.microsoft.com/office/drawing/2014/main" id="{A3FE8A2C-668E-731A-04A5-EB4ED2D2FB05}"/>
              </a:ext>
            </a:extLst>
          </p:cNvPr>
          <p:cNvPicPr>
            <a:picLocks noChangeAspect="1"/>
          </p:cNvPicPr>
          <p:nvPr/>
        </p:nvPicPr>
        <p:blipFill>
          <a:blip r:embed="rId4"/>
          <a:stretch>
            <a:fillRect/>
          </a:stretch>
        </p:blipFill>
        <p:spPr>
          <a:xfrm>
            <a:off x="9019309" y="4013700"/>
            <a:ext cx="2332840" cy="1956575"/>
          </a:xfrm>
          <a:prstGeom prst="rect">
            <a:avLst/>
          </a:prstGeom>
        </p:spPr>
      </p:pic>
    </p:spTree>
    <p:extLst>
      <p:ext uri="{BB962C8B-B14F-4D97-AF65-F5344CB8AC3E}">
        <p14:creationId xmlns:p14="http://schemas.microsoft.com/office/powerpoint/2010/main" val="18922550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DDF37BFC-51C0-CB78-1499-CF04A22C7B4B}"/>
              </a:ext>
            </a:extLst>
          </p:cNvPr>
          <p:cNvSpPr txBox="1"/>
          <p:nvPr/>
        </p:nvSpPr>
        <p:spPr>
          <a:xfrm>
            <a:off x="1027780" y="978375"/>
            <a:ext cx="7258091" cy="461665"/>
          </a:xfrm>
          <a:prstGeom prst="rect">
            <a:avLst/>
          </a:prstGeom>
          <a:noFill/>
        </p:spPr>
        <p:txBody>
          <a:bodyPr wrap="square" rtlCol="0">
            <a:spAutoFit/>
          </a:bodyPr>
          <a:lstStyle/>
          <a:p>
            <a:r>
              <a:rPr lang="fr-FR" sz="2400" b="1" dirty="0">
                <a:latin typeface="Arial" panose="020B0604020202020204" pitchFamily="34" charset="0"/>
                <a:cs typeface="Arial" panose="020B0604020202020204" pitchFamily="34" charset="0"/>
              </a:rPr>
              <a:t>Gamification et apprentissage</a:t>
            </a:r>
          </a:p>
        </p:txBody>
      </p:sp>
      <p:sp>
        <p:nvSpPr>
          <p:cNvPr id="4" name="ZoneTexte 3">
            <a:extLst>
              <a:ext uri="{FF2B5EF4-FFF2-40B4-BE49-F238E27FC236}">
                <a16:creationId xmlns:a16="http://schemas.microsoft.com/office/drawing/2014/main" id="{697D4DD3-F540-1605-5F90-7C6011884612}"/>
              </a:ext>
            </a:extLst>
          </p:cNvPr>
          <p:cNvSpPr txBox="1"/>
          <p:nvPr/>
        </p:nvSpPr>
        <p:spPr>
          <a:xfrm>
            <a:off x="947057" y="1766224"/>
            <a:ext cx="6357257" cy="2862322"/>
          </a:xfrm>
          <a:prstGeom prst="rect">
            <a:avLst/>
          </a:prstGeom>
          <a:noFill/>
        </p:spPr>
        <p:txBody>
          <a:bodyPr wrap="square">
            <a:spAutoFit/>
          </a:bodyPr>
          <a:lstStyle/>
          <a:p>
            <a:pPr algn="just"/>
            <a:r>
              <a:rPr lang="fr-FR" b="0" i="0" u="none" strike="noStrike" dirty="0">
                <a:solidFill>
                  <a:srgbClr val="000000"/>
                </a:solidFill>
                <a:effectLst/>
                <a:latin typeface="Arial" panose="020B0604020202020204" pitchFamily="34" charset="0"/>
                <a:cs typeface="Arial" panose="020B0604020202020204" pitchFamily="34" charset="0"/>
              </a:rPr>
              <a:t>Dans la ludification, les « joueurs » sont les apprenants, les employés, les clients ou les prospects. En prenant part à cette expérience ludique, ils seront valorisés par l’attribution d’un score, d’une gratification ou d’un classement. </a:t>
            </a:r>
          </a:p>
          <a:p>
            <a:pPr algn="just"/>
            <a:endParaRPr lang="fr-FR" b="0" i="0" u="none" strike="noStrike" dirty="0">
              <a:solidFill>
                <a:srgbClr val="000000"/>
              </a:solidFill>
              <a:effectLst/>
              <a:latin typeface="Arial" panose="020B0604020202020204" pitchFamily="34" charset="0"/>
              <a:cs typeface="Arial" panose="020B0604020202020204" pitchFamily="34" charset="0"/>
            </a:endParaRPr>
          </a:p>
          <a:p>
            <a:pPr algn="just"/>
            <a:r>
              <a:rPr lang="fr-FR" b="0" i="0" u="none" strike="noStrike" dirty="0">
                <a:solidFill>
                  <a:srgbClr val="000000"/>
                </a:solidFill>
                <a:effectLst/>
                <a:latin typeface="Arial" panose="020B0604020202020204" pitchFamily="34" charset="0"/>
                <a:cs typeface="Arial" panose="020B0604020202020204" pitchFamily="34" charset="0"/>
              </a:rPr>
              <a:t>Au vu de la situation actuelle, il se pourrait que les futurs communicants et formateurs ne puissent plus se passer de la gamification. Les offres sur le marché se multiplient et les « joueurs » choisiront celles qui leur permettront d’avoir la meilleure expérience possible.</a:t>
            </a:r>
          </a:p>
        </p:txBody>
      </p:sp>
      <p:pic>
        <p:nvPicPr>
          <p:cNvPr id="6" name="Image 5" descr="Une image contenant texte, conception&#10;&#10;Description générée automatiquement">
            <a:extLst>
              <a:ext uri="{FF2B5EF4-FFF2-40B4-BE49-F238E27FC236}">
                <a16:creationId xmlns:a16="http://schemas.microsoft.com/office/drawing/2014/main" id="{EB8383BD-3D23-A029-6F08-8CCC1E65FD98}"/>
              </a:ext>
            </a:extLst>
          </p:cNvPr>
          <p:cNvPicPr>
            <a:picLocks noChangeAspect="1"/>
          </p:cNvPicPr>
          <p:nvPr/>
        </p:nvPicPr>
        <p:blipFill>
          <a:blip r:embed="rId2"/>
          <a:stretch>
            <a:fillRect/>
          </a:stretch>
        </p:blipFill>
        <p:spPr>
          <a:xfrm>
            <a:off x="7942943" y="1941368"/>
            <a:ext cx="3302000" cy="2171700"/>
          </a:xfrm>
          <a:prstGeom prst="rect">
            <a:avLst/>
          </a:prstGeom>
        </p:spPr>
      </p:pic>
    </p:spTree>
    <p:extLst>
      <p:ext uri="{BB962C8B-B14F-4D97-AF65-F5344CB8AC3E}">
        <p14:creationId xmlns:p14="http://schemas.microsoft.com/office/powerpoint/2010/main" val="7342068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65F6DD24-797F-B786-5E22-8280CB4A2592}"/>
              </a:ext>
            </a:extLst>
          </p:cNvPr>
          <p:cNvSpPr txBox="1"/>
          <p:nvPr/>
        </p:nvSpPr>
        <p:spPr>
          <a:xfrm>
            <a:off x="958507" y="798266"/>
            <a:ext cx="7258091" cy="461665"/>
          </a:xfrm>
          <a:prstGeom prst="rect">
            <a:avLst/>
          </a:prstGeom>
          <a:noFill/>
        </p:spPr>
        <p:txBody>
          <a:bodyPr wrap="square" rtlCol="0">
            <a:spAutoFit/>
          </a:bodyPr>
          <a:lstStyle/>
          <a:p>
            <a:r>
              <a:rPr lang="fr-FR" sz="2400" b="1" dirty="0">
                <a:latin typeface="Arial" panose="020B0604020202020204" pitchFamily="34" charset="0"/>
                <a:cs typeface="Arial" panose="020B0604020202020204" pitchFamily="34" charset="0"/>
              </a:rPr>
              <a:t>Champs d’application de la gamification</a:t>
            </a:r>
          </a:p>
        </p:txBody>
      </p:sp>
      <p:sp>
        <p:nvSpPr>
          <p:cNvPr id="4" name="ZoneTexte 3">
            <a:extLst>
              <a:ext uri="{FF2B5EF4-FFF2-40B4-BE49-F238E27FC236}">
                <a16:creationId xmlns:a16="http://schemas.microsoft.com/office/drawing/2014/main" id="{F616BEF6-7ED4-454B-169C-E4DB6C3AB75F}"/>
              </a:ext>
            </a:extLst>
          </p:cNvPr>
          <p:cNvSpPr txBox="1"/>
          <p:nvPr/>
        </p:nvSpPr>
        <p:spPr>
          <a:xfrm>
            <a:off x="958506" y="1634422"/>
            <a:ext cx="6190439" cy="1754326"/>
          </a:xfrm>
          <a:prstGeom prst="rect">
            <a:avLst/>
          </a:prstGeom>
          <a:noFill/>
        </p:spPr>
        <p:txBody>
          <a:bodyPr wrap="square">
            <a:spAutoFit/>
          </a:bodyPr>
          <a:lstStyle/>
          <a:p>
            <a:pPr algn="just"/>
            <a:r>
              <a:rPr lang="fr-FR" b="0" i="0" u="none" strike="noStrike" dirty="0">
                <a:solidFill>
                  <a:srgbClr val="000000"/>
                </a:solidFill>
                <a:effectLst/>
                <a:latin typeface="Arial" panose="020B0604020202020204" pitchFamily="34" charset="0"/>
                <a:cs typeface="Arial" panose="020B0604020202020204" pitchFamily="34" charset="0"/>
              </a:rPr>
              <a:t>Actuellement, la gamification se pratique dans tous les domaines : éducationnel, relationnel, en entreprise, etc. Elle fait désormais partie des nouveaux outils à utiliser absolument. Sous ses airs enfantins, ce support ludique accélère la prise de conscience et le transfert des informations.</a:t>
            </a:r>
            <a:endParaRPr lang="fr-FR" dirty="0">
              <a:latin typeface="Arial" panose="020B0604020202020204" pitchFamily="34" charset="0"/>
              <a:cs typeface="Arial" panose="020B0604020202020204" pitchFamily="34" charset="0"/>
            </a:endParaRPr>
          </a:p>
        </p:txBody>
      </p:sp>
      <p:pic>
        <p:nvPicPr>
          <p:cNvPr id="1026" name="Picture 2" descr="woozjob-recrutement-blog-gamification-entreprise">
            <a:extLst>
              <a:ext uri="{FF2B5EF4-FFF2-40B4-BE49-F238E27FC236}">
                <a16:creationId xmlns:a16="http://schemas.microsoft.com/office/drawing/2014/main" id="{87A0C891-FAE2-BA0E-732B-B97440BAD9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47294" y="1634422"/>
            <a:ext cx="3886200" cy="3886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8934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84687B80-9C54-8DC7-0CAD-0B3A30C99CEC}"/>
              </a:ext>
            </a:extLst>
          </p:cNvPr>
          <p:cNvSpPr txBox="1"/>
          <p:nvPr/>
        </p:nvSpPr>
        <p:spPr>
          <a:xfrm>
            <a:off x="958507" y="798266"/>
            <a:ext cx="7258091" cy="461665"/>
          </a:xfrm>
          <a:prstGeom prst="rect">
            <a:avLst/>
          </a:prstGeom>
          <a:noFill/>
        </p:spPr>
        <p:txBody>
          <a:bodyPr wrap="square" rtlCol="0">
            <a:spAutoFit/>
          </a:bodyPr>
          <a:lstStyle/>
          <a:p>
            <a:r>
              <a:rPr lang="fr-FR" sz="2400" b="1" dirty="0">
                <a:latin typeface="Arial" panose="020B0604020202020204" pitchFamily="34" charset="0"/>
                <a:cs typeface="Arial" panose="020B0604020202020204" pitchFamily="34" charset="0"/>
              </a:rPr>
              <a:t>Gamification au sein de l’entreprise</a:t>
            </a:r>
          </a:p>
        </p:txBody>
      </p:sp>
      <p:sp>
        <p:nvSpPr>
          <p:cNvPr id="4" name="ZoneTexte 3">
            <a:extLst>
              <a:ext uri="{FF2B5EF4-FFF2-40B4-BE49-F238E27FC236}">
                <a16:creationId xmlns:a16="http://schemas.microsoft.com/office/drawing/2014/main" id="{8F572DE3-FF70-CEBD-363B-BAA3D2335394}"/>
              </a:ext>
            </a:extLst>
          </p:cNvPr>
          <p:cNvSpPr txBox="1"/>
          <p:nvPr/>
        </p:nvSpPr>
        <p:spPr>
          <a:xfrm>
            <a:off x="958507" y="1582341"/>
            <a:ext cx="9208750" cy="4195957"/>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fr-FR" b="0" i="0" u="none" strike="noStrike" dirty="0">
                <a:solidFill>
                  <a:srgbClr val="000000"/>
                </a:solidFill>
                <a:effectLst/>
                <a:latin typeface="Arial" panose="020B0604020202020204" pitchFamily="34" charset="0"/>
                <a:cs typeface="Arial" panose="020B0604020202020204" pitchFamily="34" charset="0"/>
              </a:rPr>
              <a:t>Elle introduit l’idée d’innovation au sein d’une stratégie de communication digitale, de formation, commerciale, etc. En effet, le « </a:t>
            </a:r>
            <a:r>
              <a:rPr lang="fr-FR" b="0" i="0" u="none" strike="noStrike" dirty="0" err="1">
                <a:solidFill>
                  <a:srgbClr val="000000"/>
                </a:solidFill>
                <a:effectLst/>
                <a:latin typeface="Arial" panose="020B0604020202020204" pitchFamily="34" charset="0"/>
                <a:cs typeface="Arial" panose="020B0604020202020204" pitchFamily="34" charset="0"/>
              </a:rPr>
              <a:t>game-based</a:t>
            </a:r>
            <a:r>
              <a:rPr lang="fr-FR" b="0" i="0" u="none" strike="noStrike" dirty="0">
                <a:solidFill>
                  <a:srgbClr val="000000"/>
                </a:solidFill>
                <a:effectLst/>
                <a:latin typeface="Arial" panose="020B0604020202020204" pitchFamily="34" charset="0"/>
                <a:cs typeface="Arial" panose="020B0604020202020204" pitchFamily="34" charset="0"/>
              </a:rPr>
              <a:t> </a:t>
            </a:r>
            <a:r>
              <a:rPr lang="fr-FR" b="0" i="0" u="none" strike="noStrike" dirty="0" err="1">
                <a:solidFill>
                  <a:srgbClr val="000000"/>
                </a:solidFill>
                <a:effectLst/>
                <a:latin typeface="Arial" panose="020B0604020202020204" pitchFamily="34" charset="0"/>
                <a:cs typeface="Arial" panose="020B0604020202020204" pitchFamily="34" charset="0"/>
              </a:rPr>
              <a:t>learning</a:t>
            </a:r>
            <a:r>
              <a:rPr lang="fr-FR" b="0" i="0" u="none" strike="noStrike" dirty="0">
                <a:solidFill>
                  <a:srgbClr val="000000"/>
                </a:solidFill>
                <a:effectLst/>
                <a:latin typeface="Arial" panose="020B0604020202020204" pitchFamily="34" charset="0"/>
                <a:cs typeface="Arial" panose="020B0604020202020204" pitchFamily="34" charset="0"/>
              </a:rPr>
              <a:t> » est essentiel pour développer des compétences et engendrer des actions spécifiques.</a:t>
            </a:r>
          </a:p>
          <a:p>
            <a:pPr marL="285750" indent="-285750" algn="just">
              <a:lnSpc>
                <a:spcPct val="150000"/>
              </a:lnSpc>
              <a:buFont typeface="Arial" panose="020B0604020202020204" pitchFamily="34" charset="0"/>
              <a:buChar char="•"/>
            </a:pPr>
            <a:r>
              <a:rPr lang="fr-FR" b="0" i="0" u="none" strike="noStrike" dirty="0">
                <a:solidFill>
                  <a:srgbClr val="000000"/>
                </a:solidFill>
                <a:effectLst/>
                <a:latin typeface="Arial" panose="020B0604020202020204" pitchFamily="34" charset="0"/>
                <a:cs typeface="Arial" panose="020B0604020202020204" pitchFamily="34" charset="0"/>
              </a:rPr>
              <a:t>Par exemple en marketing digital, elle est très utilisée dans les messages promotionnels en particulier sur les réseaux sociaux. Les entreprises mettent à profit le temps passé par les prospects sur ces plateformes pour avoir recours à ce principe, sans être trop envahissant.</a:t>
            </a:r>
          </a:p>
          <a:p>
            <a:pPr marL="285750" indent="-285750" algn="just">
              <a:lnSpc>
                <a:spcPct val="150000"/>
              </a:lnSpc>
              <a:buFont typeface="Arial" panose="020B0604020202020204" pitchFamily="34" charset="0"/>
              <a:buChar char="•"/>
            </a:pPr>
            <a:r>
              <a:rPr lang="fr-FR" b="0" i="0" u="none" strike="noStrike" dirty="0">
                <a:solidFill>
                  <a:srgbClr val="000000"/>
                </a:solidFill>
                <a:effectLst/>
                <a:latin typeface="Arial" panose="020B0604020202020204" pitchFamily="34" charset="0"/>
                <a:cs typeface="Arial" panose="020B0604020202020204" pitchFamily="34" charset="0"/>
              </a:rPr>
              <a:t>Sur le long terme, la gamification servira à augmenter la fidélisation des clients qui s’intéressent à la marque. Elle transforme totalement l’expérience client et crée une relation personnalisée avec.</a:t>
            </a:r>
          </a:p>
        </p:txBody>
      </p:sp>
    </p:spTree>
    <p:extLst>
      <p:ext uri="{BB962C8B-B14F-4D97-AF65-F5344CB8AC3E}">
        <p14:creationId xmlns:p14="http://schemas.microsoft.com/office/powerpoint/2010/main" val="9583847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5B9B4E9-9B50-FF37-9066-BF377AAEBB52}"/>
              </a:ext>
            </a:extLst>
          </p:cNvPr>
          <p:cNvSpPr txBox="1"/>
          <p:nvPr/>
        </p:nvSpPr>
        <p:spPr>
          <a:xfrm>
            <a:off x="958507" y="798266"/>
            <a:ext cx="7258091" cy="461665"/>
          </a:xfrm>
          <a:prstGeom prst="rect">
            <a:avLst/>
          </a:prstGeom>
          <a:noFill/>
        </p:spPr>
        <p:txBody>
          <a:bodyPr wrap="square" rtlCol="0">
            <a:spAutoFit/>
          </a:bodyPr>
          <a:lstStyle/>
          <a:p>
            <a:r>
              <a:rPr lang="fr-FR" sz="2400" b="1" dirty="0">
                <a:latin typeface="Arial" panose="020B0604020202020204" pitchFamily="34" charset="0"/>
                <a:cs typeface="Arial" panose="020B0604020202020204" pitchFamily="34" charset="0"/>
              </a:rPr>
              <a:t>Gamification et formation éducative</a:t>
            </a:r>
          </a:p>
        </p:txBody>
      </p:sp>
      <p:sp>
        <p:nvSpPr>
          <p:cNvPr id="4" name="ZoneTexte 3">
            <a:extLst>
              <a:ext uri="{FF2B5EF4-FFF2-40B4-BE49-F238E27FC236}">
                <a16:creationId xmlns:a16="http://schemas.microsoft.com/office/drawing/2014/main" id="{A68888DD-F19D-2B47-48CB-3EB713D18854}"/>
              </a:ext>
            </a:extLst>
          </p:cNvPr>
          <p:cNvSpPr txBox="1"/>
          <p:nvPr/>
        </p:nvSpPr>
        <p:spPr>
          <a:xfrm>
            <a:off x="1247900" y="1448279"/>
            <a:ext cx="5976256" cy="4611455"/>
          </a:xfrm>
          <a:prstGeom prst="rect">
            <a:avLst/>
          </a:prstGeom>
          <a:noFill/>
        </p:spPr>
        <p:txBody>
          <a:bodyPr wrap="square">
            <a:spAutoFit/>
          </a:bodyPr>
          <a:lstStyle/>
          <a:p>
            <a:pPr algn="just">
              <a:lnSpc>
                <a:spcPct val="150000"/>
              </a:lnSpc>
            </a:pPr>
            <a:r>
              <a:rPr lang="fr-FR" b="0" i="0" u="none" strike="noStrike" dirty="0">
                <a:solidFill>
                  <a:srgbClr val="000000"/>
                </a:solidFill>
                <a:effectLst/>
                <a:latin typeface="Arial" panose="020B0604020202020204" pitchFamily="34" charset="0"/>
                <a:cs typeface="Arial" panose="020B0604020202020204" pitchFamily="34" charset="0"/>
              </a:rPr>
              <a:t>Pour illustrer plus facilement ce « </a:t>
            </a:r>
            <a:r>
              <a:rPr lang="fr-FR" b="0" i="0" u="none" strike="noStrike" dirty="0" err="1">
                <a:solidFill>
                  <a:srgbClr val="000000"/>
                </a:solidFill>
                <a:effectLst/>
                <a:latin typeface="Arial" panose="020B0604020202020204" pitchFamily="34" charset="0"/>
                <a:cs typeface="Arial" panose="020B0604020202020204" pitchFamily="34" charset="0"/>
              </a:rPr>
              <a:t>serious</a:t>
            </a:r>
            <a:r>
              <a:rPr lang="fr-FR" b="0" i="0" u="none" strike="noStrike" dirty="0">
                <a:solidFill>
                  <a:srgbClr val="000000"/>
                </a:solidFill>
                <a:effectLst/>
                <a:latin typeface="Arial" panose="020B0604020202020204" pitchFamily="34" charset="0"/>
                <a:cs typeface="Arial" panose="020B0604020202020204" pitchFamily="34" charset="0"/>
              </a:rPr>
              <a:t> </a:t>
            </a:r>
            <a:r>
              <a:rPr lang="fr-FR" b="0" i="0" u="none" strike="noStrike" dirty="0" err="1">
                <a:solidFill>
                  <a:srgbClr val="000000"/>
                </a:solidFill>
                <a:effectLst/>
                <a:latin typeface="Arial" panose="020B0604020202020204" pitchFamily="34" charset="0"/>
                <a:cs typeface="Arial" panose="020B0604020202020204" pitchFamily="34" charset="0"/>
              </a:rPr>
              <a:t>games</a:t>
            </a:r>
            <a:r>
              <a:rPr lang="fr-FR" b="0" i="0" u="none" strike="noStrike" dirty="0">
                <a:solidFill>
                  <a:srgbClr val="000000"/>
                </a:solidFill>
                <a:effectLst/>
                <a:latin typeface="Arial" panose="020B0604020202020204" pitchFamily="34" charset="0"/>
                <a:cs typeface="Arial" panose="020B0604020202020204" pitchFamily="34" charset="0"/>
              </a:rPr>
              <a:t> », prenons l’exemple de la gamification éducative. La première étape consiste à sensibiliser les apprenants pour qu’ils lâchent prise, à travers des situations ludiques décalées.</a:t>
            </a:r>
          </a:p>
          <a:p>
            <a:pPr algn="just">
              <a:lnSpc>
                <a:spcPct val="150000"/>
              </a:lnSpc>
            </a:pPr>
            <a:r>
              <a:rPr lang="fr-FR" b="0" i="0" u="none" strike="noStrike" dirty="0">
                <a:solidFill>
                  <a:srgbClr val="000000"/>
                </a:solidFill>
                <a:effectLst/>
                <a:latin typeface="Arial" panose="020B0604020202020204" pitchFamily="34" charset="0"/>
                <a:cs typeface="Arial" panose="020B0604020202020204" pitchFamily="34" charset="0"/>
              </a:rPr>
              <a:t>Dans le cadre d’une gamification pédagogique, les participants sont amenés à </a:t>
            </a:r>
            <a:r>
              <a:rPr lang="fr-FR" b="1" i="0" u="sng" strike="noStrike" dirty="0">
                <a:solidFill>
                  <a:srgbClr val="13333E"/>
                </a:solidFill>
                <a:effectLst/>
                <a:latin typeface="Arial" panose="020B0604020202020204" pitchFamily="34" charset="0"/>
                <a:cs typeface="Arial" panose="020B0604020202020204" pitchFamily="34" charset="0"/>
              </a:rPr>
              <a:t>donner leur avis</a:t>
            </a:r>
            <a:r>
              <a:rPr lang="fr-FR" b="0" i="0" u="none" strike="noStrike" dirty="0">
                <a:solidFill>
                  <a:srgbClr val="000000"/>
                </a:solidFill>
                <a:effectLst/>
                <a:latin typeface="Arial" panose="020B0604020202020204" pitchFamily="34" charset="0"/>
                <a:cs typeface="Arial" panose="020B0604020202020204" pitchFamily="34" charset="0"/>
              </a:rPr>
              <a:t>, à échanger, à travailler sur des situations concrètes, à s’entraîner sur des cas pratiques, etc. L’intérêt ? Améliorer et optimiser l’expérience pour mieux se souvenir des notions apprises. C’est votre projet. </a:t>
            </a:r>
          </a:p>
        </p:txBody>
      </p:sp>
      <p:pic>
        <p:nvPicPr>
          <p:cNvPr id="6" name="Image 5" descr="Une image contenant texte, dessin humoristique, capture d’écran, clipart&#10;&#10;Description générée automatiquement">
            <a:extLst>
              <a:ext uri="{FF2B5EF4-FFF2-40B4-BE49-F238E27FC236}">
                <a16:creationId xmlns:a16="http://schemas.microsoft.com/office/drawing/2014/main" id="{EDDAD3CC-7DAE-5519-A20C-218A9D4B6B9A}"/>
              </a:ext>
            </a:extLst>
          </p:cNvPr>
          <p:cNvPicPr>
            <a:picLocks noChangeAspect="1"/>
          </p:cNvPicPr>
          <p:nvPr/>
        </p:nvPicPr>
        <p:blipFill>
          <a:blip r:embed="rId2"/>
          <a:stretch>
            <a:fillRect/>
          </a:stretch>
        </p:blipFill>
        <p:spPr>
          <a:xfrm>
            <a:off x="7698672" y="1762991"/>
            <a:ext cx="3642252" cy="3596148"/>
          </a:xfrm>
          <a:prstGeom prst="rect">
            <a:avLst/>
          </a:prstGeom>
        </p:spPr>
      </p:pic>
    </p:spTree>
    <p:extLst>
      <p:ext uri="{BB962C8B-B14F-4D97-AF65-F5344CB8AC3E}">
        <p14:creationId xmlns:p14="http://schemas.microsoft.com/office/powerpoint/2010/main" val="42173052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5092301C-381E-B2C5-977D-D408FA7F18FD}"/>
              </a:ext>
            </a:extLst>
          </p:cNvPr>
          <p:cNvSpPr txBox="1"/>
          <p:nvPr/>
        </p:nvSpPr>
        <p:spPr>
          <a:xfrm>
            <a:off x="958507" y="798266"/>
            <a:ext cx="7258091" cy="461665"/>
          </a:xfrm>
          <a:prstGeom prst="rect">
            <a:avLst/>
          </a:prstGeom>
          <a:noFill/>
        </p:spPr>
        <p:txBody>
          <a:bodyPr wrap="square" rtlCol="0">
            <a:spAutoFit/>
          </a:bodyPr>
          <a:lstStyle/>
          <a:p>
            <a:r>
              <a:rPr lang="fr-FR" sz="2400" b="1" dirty="0">
                <a:latin typeface="Arial" panose="020B0604020202020204" pitchFamily="34" charset="0"/>
                <a:cs typeface="Arial" panose="020B0604020202020204" pitchFamily="34" charset="0"/>
              </a:rPr>
              <a:t>Gamification et vie quotidienne</a:t>
            </a:r>
          </a:p>
        </p:txBody>
      </p:sp>
      <p:sp>
        <p:nvSpPr>
          <p:cNvPr id="4" name="ZoneTexte 3">
            <a:extLst>
              <a:ext uri="{FF2B5EF4-FFF2-40B4-BE49-F238E27FC236}">
                <a16:creationId xmlns:a16="http://schemas.microsoft.com/office/drawing/2014/main" id="{1807692F-18F6-345A-5CA4-EA466D651749}"/>
              </a:ext>
            </a:extLst>
          </p:cNvPr>
          <p:cNvSpPr txBox="1"/>
          <p:nvPr/>
        </p:nvSpPr>
        <p:spPr>
          <a:xfrm>
            <a:off x="737783" y="1433049"/>
            <a:ext cx="8105404" cy="4247317"/>
          </a:xfrm>
          <a:prstGeom prst="rect">
            <a:avLst/>
          </a:prstGeom>
          <a:noFill/>
        </p:spPr>
        <p:txBody>
          <a:bodyPr wrap="square">
            <a:spAutoFit/>
          </a:bodyPr>
          <a:lstStyle/>
          <a:p>
            <a:pPr marL="285750" indent="-285750" algn="just">
              <a:buFont typeface="Arial" panose="020B0604020202020204" pitchFamily="34" charset="0"/>
              <a:buChar char="•"/>
            </a:pPr>
            <a:r>
              <a:rPr lang="fr-FR" b="0" i="0" u="none" strike="noStrike" dirty="0">
                <a:solidFill>
                  <a:srgbClr val="000000"/>
                </a:solidFill>
                <a:effectLst/>
                <a:latin typeface="Arial" panose="020B0604020202020204" pitchFamily="34" charset="0"/>
                <a:cs typeface="Arial" panose="020B0604020202020204" pitchFamily="34" charset="0"/>
              </a:rPr>
              <a:t>Imaginons maintenant qu’un « joueur » doive accomplir une tâche ménagère. Pour chaque corvée réalisée, une récompense lui sera offerte. En partant de ce principe, le ménage sera associé à cette idée de </a:t>
            </a:r>
            <a:r>
              <a:rPr lang="fr-FR" b="1" i="0" u="none" strike="noStrike" dirty="0">
                <a:solidFill>
                  <a:srgbClr val="000000"/>
                </a:solidFill>
                <a:effectLst/>
                <a:latin typeface="Arial" panose="020B0604020202020204" pitchFamily="34" charset="0"/>
                <a:cs typeface="Arial" panose="020B0604020202020204" pitchFamily="34" charset="0"/>
              </a:rPr>
              <a:t>récompense et de plaisir</a:t>
            </a:r>
            <a:r>
              <a:rPr lang="fr-FR" b="0" i="0" u="none" strike="noStrike" dirty="0">
                <a:solidFill>
                  <a:srgbClr val="000000"/>
                </a:solidFill>
                <a:effectLst/>
                <a:latin typeface="Arial" panose="020B0604020202020204" pitchFamily="34" charset="0"/>
                <a:cs typeface="Arial" panose="020B0604020202020204" pitchFamily="34" charset="0"/>
              </a:rPr>
              <a:t>. Donc, il ne sera plus aussi contraignant à faire. </a:t>
            </a:r>
          </a:p>
          <a:p>
            <a:pPr marL="285750" indent="-285750" algn="just">
              <a:buFont typeface="Arial" panose="020B0604020202020204" pitchFamily="34" charset="0"/>
              <a:buChar char="•"/>
            </a:pPr>
            <a:r>
              <a:rPr lang="fr-FR" b="0" i="0" u="none" strike="noStrike" dirty="0">
                <a:solidFill>
                  <a:srgbClr val="000000"/>
                </a:solidFill>
                <a:effectLst/>
                <a:latin typeface="Arial" panose="020B0604020202020204" pitchFamily="34" charset="0"/>
                <a:cs typeface="Arial" panose="020B0604020202020204" pitchFamily="34" charset="0"/>
              </a:rPr>
              <a:t>Une question se pose alors : </a:t>
            </a:r>
            <a:r>
              <a:rPr lang="fr-FR" b="1" i="0" u="none" strike="noStrike" dirty="0">
                <a:solidFill>
                  <a:srgbClr val="000000"/>
                </a:solidFill>
                <a:effectLst/>
                <a:latin typeface="Arial" panose="020B0604020202020204" pitchFamily="34" charset="0"/>
                <a:cs typeface="Arial" panose="020B0604020202020204" pitchFamily="34" charset="0"/>
              </a:rPr>
              <a:t>est-ce qu’il y a des limites</a:t>
            </a:r>
            <a:r>
              <a:rPr lang="fr-FR" b="0" i="0" u="none" strike="noStrike" dirty="0">
                <a:solidFill>
                  <a:srgbClr val="000000"/>
                </a:solidFill>
                <a:effectLst/>
                <a:latin typeface="Arial" panose="020B0604020202020204" pitchFamily="34" charset="0"/>
                <a:cs typeface="Arial" panose="020B0604020202020204" pitchFamily="34" charset="0"/>
              </a:rPr>
              <a:t> ? Les jeux pédagogiques doivent toujours répondre à des objectifs. En voulant trop amuser la galerie, les objectifs de base risquent de ne pas être atteints, c’est-à-dire réussir à partager des connaissances, fidéliser ou engager la clientèle. </a:t>
            </a:r>
          </a:p>
          <a:p>
            <a:pPr marL="285750" indent="-285750" algn="just">
              <a:buFont typeface="Arial" panose="020B0604020202020204" pitchFamily="34" charset="0"/>
              <a:buChar char="•"/>
            </a:pPr>
            <a:r>
              <a:rPr lang="fr-FR" b="0" i="0" u="none" strike="noStrike" dirty="0">
                <a:solidFill>
                  <a:srgbClr val="000000"/>
                </a:solidFill>
                <a:effectLst/>
                <a:latin typeface="Arial" panose="020B0604020202020204" pitchFamily="34" charset="0"/>
                <a:cs typeface="Arial" panose="020B0604020202020204" pitchFamily="34" charset="0"/>
              </a:rPr>
              <a:t>Cette technique nécessite un vrai professionnalisme. Il faut combiner à la fois le jeu ludique et complet, en mesurant l’impact sur le futur. Ainsi, les formateurs doivent être bien choisis au risque de ne ressentir aucun bénéfice. De plus, la gamification ne doit pas faire perdre le sérieux de certaines causes, surtout par rapport à l’éthique. </a:t>
            </a:r>
          </a:p>
        </p:txBody>
      </p:sp>
      <p:pic>
        <p:nvPicPr>
          <p:cNvPr id="4098" name="Picture 2" descr="Une société en phase de « gamification » : une tendance de fond ?">
            <a:extLst>
              <a:ext uri="{FF2B5EF4-FFF2-40B4-BE49-F238E27FC236}">
                <a16:creationId xmlns:a16="http://schemas.microsoft.com/office/drawing/2014/main" id="{4C56D079-754F-D2A7-3F11-3BCF3DC344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43187" y="1828800"/>
            <a:ext cx="2540000" cy="320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38537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C4267451-7123-A054-C2A0-C7768A5AEA40}"/>
              </a:ext>
            </a:extLst>
          </p:cNvPr>
          <p:cNvSpPr txBox="1"/>
          <p:nvPr/>
        </p:nvSpPr>
        <p:spPr>
          <a:xfrm>
            <a:off x="958507" y="798266"/>
            <a:ext cx="7258091" cy="461665"/>
          </a:xfrm>
          <a:prstGeom prst="rect">
            <a:avLst/>
          </a:prstGeom>
          <a:noFill/>
        </p:spPr>
        <p:txBody>
          <a:bodyPr wrap="square" rtlCol="0">
            <a:spAutoFit/>
          </a:bodyPr>
          <a:lstStyle/>
          <a:p>
            <a:r>
              <a:rPr lang="fr-FR" sz="2400" b="1" dirty="0">
                <a:latin typeface="Arial" panose="020B0604020202020204" pitchFamily="34" charset="0"/>
                <a:cs typeface="Arial" panose="020B0604020202020204" pitchFamily="34" charset="0"/>
              </a:rPr>
              <a:t>Avantages de la gamification</a:t>
            </a:r>
          </a:p>
        </p:txBody>
      </p:sp>
      <p:sp>
        <p:nvSpPr>
          <p:cNvPr id="4" name="ZoneTexte 3">
            <a:extLst>
              <a:ext uri="{FF2B5EF4-FFF2-40B4-BE49-F238E27FC236}">
                <a16:creationId xmlns:a16="http://schemas.microsoft.com/office/drawing/2014/main" id="{2A670DE9-95ED-4305-0AD5-D543D96C9AAB}"/>
              </a:ext>
            </a:extLst>
          </p:cNvPr>
          <p:cNvSpPr txBox="1"/>
          <p:nvPr/>
        </p:nvSpPr>
        <p:spPr>
          <a:xfrm>
            <a:off x="958505" y="1259931"/>
            <a:ext cx="10319093" cy="923330"/>
          </a:xfrm>
          <a:prstGeom prst="rect">
            <a:avLst/>
          </a:prstGeom>
          <a:noFill/>
        </p:spPr>
        <p:txBody>
          <a:bodyPr wrap="square">
            <a:spAutoFit/>
          </a:bodyPr>
          <a:lstStyle/>
          <a:p>
            <a:pPr algn="l"/>
            <a:r>
              <a:rPr lang="fr-FR" b="1" i="0" u="none" strike="noStrike" dirty="0">
                <a:solidFill>
                  <a:srgbClr val="000000"/>
                </a:solidFill>
                <a:effectLst/>
                <a:latin typeface="Inter"/>
              </a:rPr>
              <a:t>Un apprentissage interactif et divertissant </a:t>
            </a:r>
          </a:p>
          <a:p>
            <a:pPr algn="just"/>
            <a:r>
              <a:rPr lang="fr-FR" b="0" i="0" u="none" strike="noStrike" dirty="0">
                <a:solidFill>
                  <a:srgbClr val="000000"/>
                </a:solidFill>
                <a:effectLst/>
                <a:latin typeface="Inter"/>
              </a:rPr>
              <a:t>Qui n’a jamais rêvé d’apprendre en jouant ? Grâce à la ludification, cela devient possible. Ainsi, les responsables de formation peuvent créer un contenu unique.</a:t>
            </a:r>
          </a:p>
        </p:txBody>
      </p:sp>
      <p:sp>
        <p:nvSpPr>
          <p:cNvPr id="6" name="ZoneTexte 5">
            <a:extLst>
              <a:ext uri="{FF2B5EF4-FFF2-40B4-BE49-F238E27FC236}">
                <a16:creationId xmlns:a16="http://schemas.microsoft.com/office/drawing/2014/main" id="{1CFF718B-D39A-E6E2-DADB-815AA267C6F3}"/>
              </a:ext>
            </a:extLst>
          </p:cNvPr>
          <p:cNvSpPr txBox="1"/>
          <p:nvPr/>
        </p:nvSpPr>
        <p:spPr>
          <a:xfrm>
            <a:off x="958505" y="2183261"/>
            <a:ext cx="10319093" cy="923330"/>
          </a:xfrm>
          <a:prstGeom prst="rect">
            <a:avLst/>
          </a:prstGeom>
          <a:noFill/>
        </p:spPr>
        <p:txBody>
          <a:bodyPr wrap="square">
            <a:spAutoFit/>
          </a:bodyPr>
          <a:lstStyle/>
          <a:p>
            <a:pPr algn="l"/>
            <a:r>
              <a:rPr lang="fr-FR" b="1" i="0" u="none" strike="noStrike" dirty="0">
                <a:solidFill>
                  <a:srgbClr val="000000"/>
                </a:solidFill>
                <a:effectLst/>
                <a:latin typeface="Inter"/>
              </a:rPr>
              <a:t>Un sentiment d’addiction se créé</a:t>
            </a:r>
          </a:p>
          <a:p>
            <a:pPr algn="just"/>
            <a:r>
              <a:rPr lang="fr-FR" b="0" i="0" u="none" strike="noStrike" dirty="0">
                <a:solidFill>
                  <a:srgbClr val="000000"/>
                </a:solidFill>
                <a:effectLst/>
                <a:latin typeface="Inter"/>
              </a:rPr>
              <a:t>Le gamification augmente le sentiment d’addiction. Il est connu que les jeux-vidéo sont addictifs sur certains points. Le même sentiment peut se créer envers les cibles de la gamification, mais dans le bon sens. </a:t>
            </a:r>
          </a:p>
        </p:txBody>
      </p:sp>
      <p:sp>
        <p:nvSpPr>
          <p:cNvPr id="8" name="ZoneTexte 7">
            <a:extLst>
              <a:ext uri="{FF2B5EF4-FFF2-40B4-BE49-F238E27FC236}">
                <a16:creationId xmlns:a16="http://schemas.microsoft.com/office/drawing/2014/main" id="{9797750A-2BAE-558D-16FC-0900BFE0DE6B}"/>
              </a:ext>
            </a:extLst>
          </p:cNvPr>
          <p:cNvSpPr txBox="1"/>
          <p:nvPr/>
        </p:nvSpPr>
        <p:spPr>
          <a:xfrm>
            <a:off x="958506" y="3106591"/>
            <a:ext cx="10319092" cy="923330"/>
          </a:xfrm>
          <a:prstGeom prst="rect">
            <a:avLst/>
          </a:prstGeom>
          <a:noFill/>
        </p:spPr>
        <p:txBody>
          <a:bodyPr wrap="square">
            <a:spAutoFit/>
          </a:bodyPr>
          <a:lstStyle/>
          <a:p>
            <a:pPr algn="l"/>
            <a:r>
              <a:rPr lang="fr-FR" b="1" i="0" u="none" strike="noStrike" dirty="0">
                <a:solidFill>
                  <a:srgbClr val="000000"/>
                </a:solidFill>
                <a:effectLst/>
                <a:latin typeface="Inter"/>
              </a:rPr>
              <a:t>La mise en pratique en temps réel</a:t>
            </a:r>
          </a:p>
          <a:p>
            <a:pPr algn="just"/>
            <a:r>
              <a:rPr lang="fr-FR" b="0" i="0" u="none" strike="noStrike" dirty="0">
                <a:solidFill>
                  <a:srgbClr val="000000"/>
                </a:solidFill>
                <a:effectLst/>
                <a:latin typeface="Inter"/>
              </a:rPr>
              <a:t>Un autre avantage concerne la possibilité de mettre en œuvre de ce qui a été appris. Lors de certaines formations et apprentissages, les informations sont délivrées à profusion sans jamais être mises en pratique.</a:t>
            </a:r>
          </a:p>
        </p:txBody>
      </p:sp>
      <p:sp>
        <p:nvSpPr>
          <p:cNvPr id="10" name="ZoneTexte 9">
            <a:extLst>
              <a:ext uri="{FF2B5EF4-FFF2-40B4-BE49-F238E27FC236}">
                <a16:creationId xmlns:a16="http://schemas.microsoft.com/office/drawing/2014/main" id="{AFA5C36D-8946-91F5-9FC0-9AEDE1EB3BCE}"/>
              </a:ext>
            </a:extLst>
          </p:cNvPr>
          <p:cNvSpPr txBox="1"/>
          <p:nvPr/>
        </p:nvSpPr>
        <p:spPr>
          <a:xfrm>
            <a:off x="914402" y="4029921"/>
            <a:ext cx="10363196" cy="1200329"/>
          </a:xfrm>
          <a:prstGeom prst="rect">
            <a:avLst/>
          </a:prstGeom>
          <a:noFill/>
        </p:spPr>
        <p:txBody>
          <a:bodyPr wrap="square">
            <a:spAutoFit/>
          </a:bodyPr>
          <a:lstStyle/>
          <a:p>
            <a:pPr algn="l"/>
            <a:r>
              <a:rPr lang="fr-FR" b="1" i="0" u="none" strike="noStrike" dirty="0">
                <a:solidFill>
                  <a:srgbClr val="000000"/>
                </a:solidFill>
                <a:effectLst/>
                <a:latin typeface="Inter"/>
              </a:rPr>
              <a:t>Les feedbacks et les échanges sont valorisés</a:t>
            </a:r>
          </a:p>
          <a:p>
            <a:pPr algn="just"/>
            <a:r>
              <a:rPr lang="fr-FR" b="0" i="0" u="none" strike="noStrike" dirty="0">
                <a:solidFill>
                  <a:srgbClr val="000000"/>
                </a:solidFill>
                <a:effectLst/>
                <a:latin typeface="Inter"/>
              </a:rPr>
              <a:t>La gamification permet de construire et enrichir la relation entre les participants, les employés et les apprenants. Elle donne des feedbacks en temps réel afin de se remettre en question sur ce qui va et ce qui ne va pas. </a:t>
            </a:r>
          </a:p>
        </p:txBody>
      </p:sp>
      <p:sp>
        <p:nvSpPr>
          <p:cNvPr id="12" name="ZoneTexte 11">
            <a:extLst>
              <a:ext uri="{FF2B5EF4-FFF2-40B4-BE49-F238E27FC236}">
                <a16:creationId xmlns:a16="http://schemas.microsoft.com/office/drawing/2014/main" id="{5B3899D3-64E2-7191-A2C8-3C1F4C64DE74}"/>
              </a:ext>
            </a:extLst>
          </p:cNvPr>
          <p:cNvSpPr txBox="1"/>
          <p:nvPr/>
        </p:nvSpPr>
        <p:spPr>
          <a:xfrm>
            <a:off x="914402" y="5230250"/>
            <a:ext cx="10319092" cy="923330"/>
          </a:xfrm>
          <a:prstGeom prst="rect">
            <a:avLst/>
          </a:prstGeom>
          <a:noFill/>
        </p:spPr>
        <p:txBody>
          <a:bodyPr wrap="square">
            <a:spAutoFit/>
          </a:bodyPr>
          <a:lstStyle/>
          <a:p>
            <a:pPr algn="l"/>
            <a:r>
              <a:rPr lang="fr-FR" b="1" i="0" u="none" strike="noStrike" dirty="0">
                <a:solidFill>
                  <a:srgbClr val="000000"/>
                </a:solidFill>
                <a:effectLst/>
                <a:latin typeface="Inter"/>
              </a:rPr>
              <a:t>Le bien-être au travail est meilleur</a:t>
            </a:r>
          </a:p>
          <a:p>
            <a:pPr algn="just"/>
            <a:r>
              <a:rPr lang="fr-FR" b="0" i="0" u="none" strike="noStrike" dirty="0">
                <a:solidFill>
                  <a:srgbClr val="000000"/>
                </a:solidFill>
                <a:effectLst/>
                <a:latin typeface="Inter"/>
              </a:rPr>
              <a:t>Au sein d’une entreprise, le divertissement permet aux employés de mieux se sentir dans leur environnement de travail. </a:t>
            </a:r>
          </a:p>
        </p:txBody>
      </p:sp>
    </p:spTree>
    <p:extLst>
      <p:ext uri="{BB962C8B-B14F-4D97-AF65-F5344CB8AC3E}">
        <p14:creationId xmlns:p14="http://schemas.microsoft.com/office/powerpoint/2010/main" val="13846169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AFC202-47BC-11BA-2FC0-0C920322C89B}"/>
              </a:ext>
            </a:extLst>
          </p:cNvPr>
          <p:cNvSpPr>
            <a:spLocks noGrp="1"/>
          </p:cNvSpPr>
          <p:nvPr>
            <p:ph type="ctrTitle"/>
          </p:nvPr>
        </p:nvSpPr>
        <p:spPr/>
        <p:txBody>
          <a:bodyPr/>
          <a:lstStyle/>
          <a:p>
            <a:r>
              <a:rPr lang="fr-FR" dirty="0"/>
              <a:t>Mise en place d’un Maquettage</a:t>
            </a:r>
          </a:p>
        </p:txBody>
      </p:sp>
      <p:sp>
        <p:nvSpPr>
          <p:cNvPr id="3" name="Sous-titre 2">
            <a:extLst>
              <a:ext uri="{FF2B5EF4-FFF2-40B4-BE49-F238E27FC236}">
                <a16:creationId xmlns:a16="http://schemas.microsoft.com/office/drawing/2014/main" id="{B30D224F-57DC-ECFB-749E-7E995B543433}"/>
              </a:ext>
            </a:extLst>
          </p:cNvPr>
          <p:cNvSpPr>
            <a:spLocks noGrp="1"/>
          </p:cNvSpPr>
          <p:nvPr>
            <p:ph type="subTitle" idx="1"/>
          </p:nvPr>
        </p:nvSpPr>
        <p:spPr/>
        <p:txBody>
          <a:bodyPr/>
          <a:lstStyle/>
          <a:p>
            <a:endParaRPr lang="fr-FR"/>
          </a:p>
        </p:txBody>
      </p:sp>
    </p:spTree>
    <p:extLst>
      <p:ext uri="{BB962C8B-B14F-4D97-AF65-F5344CB8AC3E}">
        <p14:creationId xmlns:p14="http://schemas.microsoft.com/office/powerpoint/2010/main" val="23135633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6F957693-5499-50F3-1A22-F86585E5FA3F}"/>
              </a:ext>
            </a:extLst>
          </p:cNvPr>
          <p:cNvSpPr txBox="1"/>
          <p:nvPr/>
        </p:nvSpPr>
        <p:spPr>
          <a:xfrm>
            <a:off x="958507" y="798266"/>
            <a:ext cx="7258091" cy="461665"/>
          </a:xfrm>
          <a:prstGeom prst="rect">
            <a:avLst/>
          </a:prstGeom>
          <a:noFill/>
        </p:spPr>
        <p:txBody>
          <a:bodyPr wrap="square" rtlCol="0">
            <a:spAutoFit/>
          </a:bodyPr>
          <a:lstStyle/>
          <a:p>
            <a:r>
              <a:rPr lang="fr-FR" sz="2400" b="1" dirty="0">
                <a:latin typeface="Arial" panose="020B0604020202020204" pitchFamily="34" charset="0"/>
                <a:cs typeface="Arial" panose="020B0604020202020204" pitchFamily="34" charset="0"/>
              </a:rPr>
              <a:t>Maquettage et développement</a:t>
            </a:r>
          </a:p>
        </p:txBody>
      </p:sp>
      <p:pic>
        <p:nvPicPr>
          <p:cNvPr id="3" name="Image 2">
            <a:extLst>
              <a:ext uri="{FF2B5EF4-FFF2-40B4-BE49-F238E27FC236}">
                <a16:creationId xmlns:a16="http://schemas.microsoft.com/office/drawing/2014/main" id="{A75A0119-6B09-4492-C142-372FD880E049}"/>
              </a:ext>
            </a:extLst>
          </p:cNvPr>
          <p:cNvPicPr>
            <a:picLocks noChangeAspect="1"/>
          </p:cNvPicPr>
          <p:nvPr/>
        </p:nvPicPr>
        <p:blipFill>
          <a:blip r:embed="rId3"/>
          <a:stretch>
            <a:fillRect/>
          </a:stretch>
        </p:blipFill>
        <p:spPr>
          <a:xfrm>
            <a:off x="863406" y="2121726"/>
            <a:ext cx="5898991" cy="3321132"/>
          </a:xfrm>
          <a:prstGeom prst="rect">
            <a:avLst/>
          </a:prstGeom>
        </p:spPr>
      </p:pic>
      <p:pic>
        <p:nvPicPr>
          <p:cNvPr id="5" name="Image 4" descr="Une image contenant texte, ligne, diagramme, capture d’écran&#10;&#10;Description générée automatiquement">
            <a:extLst>
              <a:ext uri="{FF2B5EF4-FFF2-40B4-BE49-F238E27FC236}">
                <a16:creationId xmlns:a16="http://schemas.microsoft.com/office/drawing/2014/main" id="{17E075F8-1ACC-71E9-366A-D3E1EC694B9D}"/>
              </a:ext>
            </a:extLst>
          </p:cNvPr>
          <p:cNvPicPr>
            <a:picLocks noChangeAspect="1"/>
          </p:cNvPicPr>
          <p:nvPr/>
        </p:nvPicPr>
        <p:blipFill>
          <a:blip r:embed="rId4"/>
          <a:stretch>
            <a:fillRect/>
          </a:stretch>
        </p:blipFill>
        <p:spPr>
          <a:xfrm>
            <a:off x="7422393" y="2121727"/>
            <a:ext cx="3463253" cy="3321132"/>
          </a:xfrm>
          <a:prstGeom prst="rect">
            <a:avLst/>
          </a:prstGeom>
        </p:spPr>
      </p:pic>
    </p:spTree>
    <p:extLst>
      <p:ext uri="{BB962C8B-B14F-4D97-AF65-F5344CB8AC3E}">
        <p14:creationId xmlns:p14="http://schemas.microsoft.com/office/powerpoint/2010/main" val="24010781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6FEC60D4-3A02-6D66-22A3-B5328A037879}"/>
              </a:ext>
            </a:extLst>
          </p:cNvPr>
          <p:cNvSpPr txBox="1"/>
          <p:nvPr/>
        </p:nvSpPr>
        <p:spPr>
          <a:xfrm>
            <a:off x="958507" y="798266"/>
            <a:ext cx="7258091" cy="461665"/>
          </a:xfrm>
          <a:prstGeom prst="rect">
            <a:avLst/>
          </a:prstGeom>
          <a:noFill/>
        </p:spPr>
        <p:txBody>
          <a:bodyPr wrap="square" rtlCol="0">
            <a:spAutoFit/>
          </a:bodyPr>
          <a:lstStyle/>
          <a:p>
            <a:r>
              <a:rPr lang="fr-FR" sz="2400" b="1" dirty="0">
                <a:latin typeface="Arial" panose="020B0604020202020204" pitchFamily="34" charset="0"/>
                <a:cs typeface="Arial" panose="020B0604020202020204" pitchFamily="34" charset="0"/>
              </a:rPr>
              <a:t>Maquettage comme révélateur d’idée. </a:t>
            </a:r>
          </a:p>
        </p:txBody>
      </p:sp>
      <p:pic>
        <p:nvPicPr>
          <p:cNvPr id="4" name="Image 3" descr="Une image contenant clipart, dessin, Dessin animé, illustration&#10;&#10;Description générée automatiquement">
            <a:extLst>
              <a:ext uri="{FF2B5EF4-FFF2-40B4-BE49-F238E27FC236}">
                <a16:creationId xmlns:a16="http://schemas.microsoft.com/office/drawing/2014/main" id="{435F5B01-1CA8-B8DF-943E-BD2C9F6D464C}"/>
              </a:ext>
            </a:extLst>
          </p:cNvPr>
          <p:cNvPicPr>
            <a:picLocks noChangeAspect="1"/>
          </p:cNvPicPr>
          <p:nvPr/>
        </p:nvPicPr>
        <p:blipFill>
          <a:blip r:embed="rId2"/>
          <a:stretch>
            <a:fillRect/>
          </a:stretch>
        </p:blipFill>
        <p:spPr>
          <a:xfrm>
            <a:off x="7694299" y="1259931"/>
            <a:ext cx="3539194" cy="4100286"/>
          </a:xfrm>
          <a:prstGeom prst="rect">
            <a:avLst/>
          </a:prstGeom>
        </p:spPr>
      </p:pic>
      <p:sp>
        <p:nvSpPr>
          <p:cNvPr id="6" name="ZoneTexte 5">
            <a:extLst>
              <a:ext uri="{FF2B5EF4-FFF2-40B4-BE49-F238E27FC236}">
                <a16:creationId xmlns:a16="http://schemas.microsoft.com/office/drawing/2014/main" id="{9B88A81E-67C2-2B47-C1A3-A0F88179A6AC}"/>
              </a:ext>
            </a:extLst>
          </p:cNvPr>
          <p:cNvSpPr txBox="1"/>
          <p:nvPr/>
        </p:nvSpPr>
        <p:spPr>
          <a:xfrm>
            <a:off x="805544" y="1799550"/>
            <a:ext cx="7411054" cy="3364960"/>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fr-FR" dirty="0">
                <a:latin typeface="Arial" panose="020B0604020202020204" pitchFamily="34" charset="0"/>
                <a:cs typeface="Arial" panose="020B0604020202020204" pitchFamily="34" charset="0"/>
              </a:rPr>
              <a:t>Améliore la qualité des discussions au sein de l'équipe de conception.</a:t>
            </a:r>
          </a:p>
          <a:p>
            <a:pPr marL="285750" indent="-285750" algn="just">
              <a:lnSpc>
                <a:spcPct val="150000"/>
              </a:lnSpc>
              <a:buFont typeface="Arial" panose="020B0604020202020204" pitchFamily="34" charset="0"/>
              <a:buChar char="•"/>
            </a:pPr>
            <a:r>
              <a:rPr lang="fr-FR" dirty="0">
                <a:latin typeface="Arial" panose="020B0604020202020204" pitchFamily="34" charset="0"/>
                <a:cs typeface="Arial" panose="020B0604020202020204" pitchFamily="34" charset="0"/>
              </a:rPr>
              <a:t>un découvreur d'idées - y compris pour son auteur</a:t>
            </a:r>
          </a:p>
          <a:p>
            <a:pPr marL="285750" indent="-285750" algn="just">
              <a:lnSpc>
                <a:spcPct val="150000"/>
              </a:lnSpc>
              <a:buFont typeface="Arial" panose="020B0604020202020204" pitchFamily="34" charset="0"/>
              <a:buChar char="•"/>
            </a:pPr>
            <a:r>
              <a:rPr lang="fr-FR" dirty="0">
                <a:latin typeface="Arial" panose="020B0604020202020204" pitchFamily="34" charset="0"/>
                <a:cs typeface="Arial" panose="020B0604020202020204" pitchFamily="34" charset="0"/>
              </a:rPr>
              <a:t>Générer des idées grâce à un processus créatif de production, développement et communication.</a:t>
            </a:r>
          </a:p>
          <a:p>
            <a:pPr marL="285750" indent="-285750" algn="just">
              <a:lnSpc>
                <a:spcPct val="150000"/>
              </a:lnSpc>
              <a:buFont typeface="Arial" panose="020B0604020202020204" pitchFamily="34" charset="0"/>
              <a:buChar char="•"/>
            </a:pPr>
            <a:r>
              <a:rPr lang="fr-FR" dirty="0">
                <a:latin typeface="Arial" panose="020B0604020202020204" pitchFamily="34" charset="0"/>
                <a:cs typeface="Arial" panose="020B0604020202020204" pitchFamily="34" charset="0"/>
              </a:rPr>
              <a:t>Parfaitement associée à la </a:t>
            </a:r>
            <a:r>
              <a:rPr lang="fr-FR" dirty="0" err="1">
                <a:latin typeface="Arial" panose="020B0604020202020204" pitchFamily="34" charset="0"/>
                <a:cs typeface="Arial" panose="020B0604020202020204" pitchFamily="34" charset="0"/>
              </a:rPr>
              <a:t>co-création</a:t>
            </a:r>
            <a:r>
              <a:rPr lang="fr-FR" dirty="0">
                <a:latin typeface="Arial" panose="020B0604020202020204" pitchFamily="34" charset="0"/>
                <a:cs typeface="Arial" panose="020B0604020202020204" pitchFamily="34" charset="0"/>
              </a:rPr>
              <a:t>, l'idéation prend forme grâce à un ensemble d'exercices ou méthodes qui boostent la créativité, stimulent l'imagination et l'invention collective</a:t>
            </a:r>
          </a:p>
        </p:txBody>
      </p:sp>
    </p:spTree>
    <p:extLst>
      <p:ext uri="{BB962C8B-B14F-4D97-AF65-F5344CB8AC3E}">
        <p14:creationId xmlns:p14="http://schemas.microsoft.com/office/powerpoint/2010/main" val="7674368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89364227-DDE3-663C-16FE-8168AF647DD7}"/>
              </a:ext>
            </a:extLst>
          </p:cNvPr>
          <p:cNvSpPr txBox="1"/>
          <p:nvPr/>
        </p:nvSpPr>
        <p:spPr>
          <a:xfrm>
            <a:off x="958507" y="798266"/>
            <a:ext cx="7258091" cy="461665"/>
          </a:xfrm>
          <a:prstGeom prst="rect">
            <a:avLst/>
          </a:prstGeom>
          <a:noFill/>
        </p:spPr>
        <p:txBody>
          <a:bodyPr wrap="square" rtlCol="0">
            <a:spAutoFit/>
          </a:bodyPr>
          <a:lstStyle/>
          <a:p>
            <a:r>
              <a:rPr lang="fr-FR" sz="2400" b="1" dirty="0">
                <a:latin typeface="Arial" panose="020B0604020202020204" pitchFamily="34" charset="0"/>
                <a:cs typeface="Arial" panose="020B0604020202020204" pitchFamily="34" charset="0"/>
              </a:rPr>
              <a:t>Les différents types de Maquettage</a:t>
            </a:r>
          </a:p>
        </p:txBody>
      </p:sp>
      <p:sp>
        <p:nvSpPr>
          <p:cNvPr id="4" name="ZoneTexte 3">
            <a:extLst>
              <a:ext uri="{FF2B5EF4-FFF2-40B4-BE49-F238E27FC236}">
                <a16:creationId xmlns:a16="http://schemas.microsoft.com/office/drawing/2014/main" id="{50F5CD45-CFD0-6527-1684-8317A1500FF5}"/>
              </a:ext>
            </a:extLst>
          </p:cNvPr>
          <p:cNvSpPr txBox="1"/>
          <p:nvPr/>
        </p:nvSpPr>
        <p:spPr>
          <a:xfrm>
            <a:off x="1045029" y="1589313"/>
            <a:ext cx="7258091" cy="4247317"/>
          </a:xfrm>
          <a:prstGeom prst="rect">
            <a:avLst/>
          </a:prstGeom>
          <a:noFill/>
        </p:spPr>
        <p:txBody>
          <a:bodyPr wrap="square">
            <a:spAutoFit/>
          </a:bodyPr>
          <a:lstStyle/>
          <a:p>
            <a:r>
              <a:rPr lang="fr-FR" b="1" i="0" u="none" strike="noStrike" dirty="0">
                <a:solidFill>
                  <a:srgbClr val="000000"/>
                </a:solidFill>
                <a:effectLst/>
                <a:latin typeface="Arial" panose="020B0604020202020204" pitchFamily="34" charset="0"/>
                <a:cs typeface="Arial" panose="020B0604020202020204" pitchFamily="34" charset="0"/>
              </a:rPr>
              <a:t>Maquette statique :</a:t>
            </a:r>
            <a:br>
              <a:rPr lang="fr-FR" dirty="0">
                <a:latin typeface="Arial" panose="020B0604020202020204" pitchFamily="34" charset="0"/>
                <a:cs typeface="Arial" panose="020B0604020202020204" pitchFamily="34" charset="0"/>
              </a:rPr>
            </a:br>
            <a:endParaRPr lang="fr-FR" dirty="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fr-FR" b="0" i="0" u="none" strike="noStrike" dirty="0">
                <a:solidFill>
                  <a:srgbClr val="000000"/>
                </a:solidFill>
                <a:effectLst/>
                <a:latin typeface="Arial" panose="020B0604020202020204" pitchFamily="34" charset="0"/>
                <a:cs typeface="Arial" panose="020B0604020202020204" pitchFamily="34" charset="0"/>
              </a:rPr>
              <a:t>Le "prototype horizontal" (Nogier 2005)</a:t>
            </a:r>
            <a:br>
              <a:rPr lang="fr-FR" dirty="0">
                <a:latin typeface="Arial" panose="020B0604020202020204" pitchFamily="34" charset="0"/>
                <a:cs typeface="Arial" panose="020B0604020202020204" pitchFamily="34" charset="0"/>
              </a:rPr>
            </a:br>
            <a:r>
              <a:rPr lang="fr-FR" b="0" i="0" u="none" strike="noStrike" dirty="0">
                <a:solidFill>
                  <a:srgbClr val="000000"/>
                </a:solidFill>
                <a:effectLst/>
                <a:latin typeface="Arial" panose="020B0604020202020204" pitchFamily="34" charset="0"/>
                <a:cs typeface="Arial" panose="020B0604020202020204" pitchFamily="34" charset="0"/>
              </a:rPr>
              <a:t>- Il s'agit d'un ensemble d'objets graphiques disposés de manière à fournir une représentation fidèle de l'écran que verront les utilisateurs du futur logiciel. (Nogier, 2005)</a:t>
            </a:r>
          </a:p>
          <a:p>
            <a:pPr marL="285750" indent="-285750" algn="just">
              <a:buFont typeface="Arial" panose="020B0604020202020204" pitchFamily="34" charset="0"/>
              <a:buChar char="•"/>
            </a:pPr>
            <a:r>
              <a:rPr lang="fr-FR" b="0" i="0" u="none" strike="noStrike" dirty="0">
                <a:solidFill>
                  <a:srgbClr val="000000"/>
                </a:solidFill>
                <a:effectLst/>
                <a:latin typeface="Arial" panose="020B0604020202020204" pitchFamily="34" charset="0"/>
                <a:cs typeface="Arial" panose="020B0604020202020204" pitchFamily="34" charset="0"/>
              </a:rPr>
              <a:t>Les maquettes ne fournissent pas vraiment une analyse ergonomique du futur programme. Elles peuvent être extrêmement utiles dans les phases initiales de conception. (</a:t>
            </a:r>
            <a:r>
              <a:rPr lang="fr-FR" b="0" i="0" u="none" strike="noStrike" dirty="0" err="1">
                <a:solidFill>
                  <a:srgbClr val="000000"/>
                </a:solidFill>
                <a:effectLst/>
                <a:latin typeface="Arial" panose="020B0604020202020204" pitchFamily="34" charset="0"/>
                <a:cs typeface="Arial" panose="020B0604020202020204" pitchFamily="34" charset="0"/>
              </a:rPr>
              <a:t>Spérandio</a:t>
            </a:r>
            <a:r>
              <a:rPr lang="fr-FR" b="0" i="0" u="none" strike="noStrike" dirty="0">
                <a:solidFill>
                  <a:srgbClr val="000000"/>
                </a:solidFill>
                <a:effectLst/>
                <a:latin typeface="Arial" panose="020B0604020202020204" pitchFamily="34" charset="0"/>
                <a:cs typeface="Arial" panose="020B0604020202020204" pitchFamily="34" charset="0"/>
              </a:rPr>
              <a:t>, Michard, 1993).</a:t>
            </a:r>
          </a:p>
          <a:p>
            <a:pPr marL="285750" indent="-285750" algn="just">
              <a:buFont typeface="Arial" panose="020B0604020202020204" pitchFamily="34" charset="0"/>
              <a:buChar char="•"/>
            </a:pPr>
            <a:r>
              <a:rPr lang="fr-FR" b="0" i="0" u="none" strike="noStrike" dirty="0">
                <a:solidFill>
                  <a:srgbClr val="000000"/>
                </a:solidFill>
                <a:effectLst/>
                <a:latin typeface="Arial" panose="020B0604020202020204" pitchFamily="34" charset="0"/>
                <a:cs typeface="Arial" panose="020B0604020202020204" pitchFamily="34" charset="0"/>
              </a:rPr>
              <a:t>Ce premier prototype est utilisé pour effectuer un test de perception (Nogier, 2005), mais l'opérateur ne peut pas le manipuler directement.</a:t>
            </a:r>
          </a:p>
          <a:p>
            <a:br>
              <a:rPr lang="fr-FR" dirty="0">
                <a:latin typeface="Arial" panose="020B0604020202020204" pitchFamily="34" charset="0"/>
                <a:cs typeface="Arial" panose="020B0604020202020204" pitchFamily="34" charset="0"/>
              </a:rPr>
            </a:br>
            <a:endParaRPr lang="fr-FR" dirty="0">
              <a:latin typeface="Arial" panose="020B0604020202020204" pitchFamily="34" charset="0"/>
              <a:cs typeface="Arial" panose="020B0604020202020204" pitchFamily="34" charset="0"/>
            </a:endParaRPr>
          </a:p>
        </p:txBody>
      </p:sp>
      <p:pic>
        <p:nvPicPr>
          <p:cNvPr id="1026" name="Picture 2" descr="Structurez un premier wireframe sur papier - Créez une maquette web avec  Figma - OpenClassrooms">
            <a:extLst>
              <a:ext uri="{FF2B5EF4-FFF2-40B4-BE49-F238E27FC236}">
                <a16:creationId xmlns:a16="http://schemas.microsoft.com/office/drawing/2014/main" id="{FF9765EA-1442-7333-E2C7-0D4630994C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37400" y="699247"/>
            <a:ext cx="3145002" cy="3429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réer les maquettes de son site web">
            <a:extLst>
              <a:ext uri="{FF2B5EF4-FFF2-40B4-BE49-F238E27FC236}">
                <a16:creationId xmlns:a16="http://schemas.microsoft.com/office/drawing/2014/main" id="{E467D210-92D6-F7A2-6CFE-8D3F88C387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37400" y="4122464"/>
            <a:ext cx="3145002" cy="1668735"/>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98360BAA-C92D-FAB5-DB99-3DCE93F47AC7}"/>
              </a:ext>
            </a:extLst>
          </p:cNvPr>
          <p:cNvSpPr txBox="1"/>
          <p:nvPr/>
        </p:nvSpPr>
        <p:spPr>
          <a:xfrm>
            <a:off x="9231086" y="5791199"/>
            <a:ext cx="1711109" cy="369332"/>
          </a:xfrm>
          <a:prstGeom prst="rect">
            <a:avLst/>
          </a:prstGeom>
          <a:noFill/>
        </p:spPr>
        <p:txBody>
          <a:bodyPr wrap="none" rtlCol="0">
            <a:spAutoFit/>
          </a:bodyPr>
          <a:lstStyle/>
          <a:p>
            <a:r>
              <a:rPr lang="fr-FR" dirty="0"/>
              <a:t>Crayon ou digital</a:t>
            </a:r>
          </a:p>
        </p:txBody>
      </p:sp>
    </p:spTree>
    <p:extLst>
      <p:ext uri="{BB962C8B-B14F-4D97-AF65-F5344CB8AC3E}">
        <p14:creationId xmlns:p14="http://schemas.microsoft.com/office/powerpoint/2010/main" val="1919654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69941C49-3116-7D50-8904-920772FEBA3C}"/>
              </a:ext>
            </a:extLst>
          </p:cNvPr>
          <p:cNvSpPr txBox="1"/>
          <p:nvPr/>
        </p:nvSpPr>
        <p:spPr>
          <a:xfrm>
            <a:off x="958507" y="1582341"/>
            <a:ext cx="6280493" cy="5039200"/>
          </a:xfrm>
          <a:prstGeom prst="rect">
            <a:avLst/>
          </a:prstGeom>
          <a:noFill/>
        </p:spPr>
        <p:txBody>
          <a:bodyPr wrap="square">
            <a:spAutoFit/>
          </a:bodyPr>
          <a:lstStyle/>
          <a:p>
            <a:pPr>
              <a:lnSpc>
                <a:spcPct val="150000"/>
              </a:lnSpc>
            </a:pPr>
            <a:r>
              <a:rPr lang="fr-FR" b="1" i="0" u="none" strike="noStrike" dirty="0">
                <a:solidFill>
                  <a:srgbClr val="000000"/>
                </a:solidFill>
                <a:effectLst/>
                <a:latin typeface="-webkit-standard"/>
              </a:rPr>
              <a:t>Prototypes (maquette dynamique)</a:t>
            </a:r>
          </a:p>
          <a:p>
            <a:pPr marL="285750" indent="-285750">
              <a:lnSpc>
                <a:spcPct val="150000"/>
              </a:lnSpc>
              <a:buFont typeface="Arial" panose="020B0604020202020204" pitchFamily="34" charset="0"/>
              <a:buChar char="•"/>
            </a:pPr>
            <a:r>
              <a:rPr lang="fr-FR" b="0" i="0" u="none" strike="noStrike" dirty="0">
                <a:solidFill>
                  <a:srgbClr val="000000"/>
                </a:solidFill>
                <a:effectLst/>
                <a:latin typeface="-webkit-standard"/>
              </a:rPr>
              <a:t>Les prototypes verticaux impliquent la mise en œuvre d'un ensemble cohérent de fonctionnalités, dont certaines peuvent être simulées à l'aide d'un programme afin que l'utilisateur puisse réaliser un cas d'utilisation typique du logiciel.</a:t>
            </a:r>
          </a:p>
          <a:p>
            <a:pPr marL="285750" indent="-285750">
              <a:lnSpc>
                <a:spcPct val="150000"/>
              </a:lnSpc>
              <a:buFont typeface="Arial" panose="020B0604020202020204" pitchFamily="34" charset="0"/>
              <a:buChar char="•"/>
            </a:pPr>
            <a:r>
              <a:rPr lang="fr-FR" b="0" i="0" u="none" strike="noStrike" dirty="0">
                <a:solidFill>
                  <a:srgbClr val="000000"/>
                </a:solidFill>
                <a:effectLst/>
                <a:latin typeface="-webkit-standard"/>
              </a:rPr>
              <a:t>L'étape suivante consiste à réaliser des tests d'utilisabilité afin d'analyser les points critiques détectés lors de la phase précédente. (Nogier, 2005)</a:t>
            </a:r>
          </a:p>
          <a:p>
            <a:pPr marL="285750" indent="-285750">
              <a:lnSpc>
                <a:spcPct val="150000"/>
              </a:lnSpc>
              <a:buFont typeface="Arial" panose="020B0604020202020204" pitchFamily="34" charset="0"/>
              <a:buChar char="•"/>
            </a:pPr>
            <a:r>
              <a:rPr lang="fr-FR" b="0" i="0" u="none" strike="noStrike" dirty="0">
                <a:solidFill>
                  <a:srgbClr val="000000"/>
                </a:solidFill>
                <a:effectLst/>
                <a:latin typeface="-webkit-standard"/>
              </a:rPr>
              <a:t>Toutes les fonctions visibles du programme doivent être prototypées ou simulées avec un niveau de réalisme suffisant." (</a:t>
            </a:r>
            <a:r>
              <a:rPr lang="fr-FR" b="0" i="0" u="none" strike="noStrike" dirty="0" err="1">
                <a:solidFill>
                  <a:srgbClr val="000000"/>
                </a:solidFill>
                <a:effectLst/>
                <a:latin typeface="-webkit-standard"/>
              </a:rPr>
              <a:t>Spérandio</a:t>
            </a:r>
            <a:r>
              <a:rPr lang="fr-FR" b="0" i="0" u="none" strike="noStrike" dirty="0">
                <a:solidFill>
                  <a:srgbClr val="000000"/>
                </a:solidFill>
                <a:effectLst/>
                <a:latin typeface="-webkit-standard"/>
              </a:rPr>
              <a:t>, Michard, 1993).</a:t>
            </a:r>
            <a:br>
              <a:rPr lang="fr-FR" dirty="0"/>
            </a:br>
            <a:endParaRPr lang="fr-FR" dirty="0"/>
          </a:p>
        </p:txBody>
      </p:sp>
      <p:sp>
        <p:nvSpPr>
          <p:cNvPr id="6" name="ZoneTexte 5">
            <a:extLst>
              <a:ext uri="{FF2B5EF4-FFF2-40B4-BE49-F238E27FC236}">
                <a16:creationId xmlns:a16="http://schemas.microsoft.com/office/drawing/2014/main" id="{E8325ABA-E8B5-C05C-7937-A9AB5517B09F}"/>
              </a:ext>
            </a:extLst>
          </p:cNvPr>
          <p:cNvSpPr txBox="1"/>
          <p:nvPr/>
        </p:nvSpPr>
        <p:spPr>
          <a:xfrm>
            <a:off x="958507" y="798266"/>
            <a:ext cx="7258091" cy="461665"/>
          </a:xfrm>
          <a:prstGeom prst="rect">
            <a:avLst/>
          </a:prstGeom>
          <a:noFill/>
        </p:spPr>
        <p:txBody>
          <a:bodyPr wrap="square" rtlCol="0">
            <a:spAutoFit/>
          </a:bodyPr>
          <a:lstStyle/>
          <a:p>
            <a:r>
              <a:rPr lang="fr-FR" sz="2400" b="1" dirty="0">
                <a:latin typeface="Arial" panose="020B0604020202020204" pitchFamily="34" charset="0"/>
                <a:cs typeface="Arial" panose="020B0604020202020204" pitchFamily="34" charset="0"/>
              </a:rPr>
              <a:t>Les différents types de Maquettage</a:t>
            </a:r>
          </a:p>
        </p:txBody>
      </p:sp>
      <p:pic>
        <p:nvPicPr>
          <p:cNvPr id="2050" name="Picture 2" descr="Figma : un outil de prototypage et de design collaboratif">
            <a:extLst>
              <a:ext uri="{FF2B5EF4-FFF2-40B4-BE49-F238E27FC236}">
                <a16:creationId xmlns:a16="http://schemas.microsoft.com/office/drawing/2014/main" id="{38728EF5-7F1B-DF18-B40D-A603152A9C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98893" y="2205317"/>
            <a:ext cx="4160871" cy="2366684"/>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a:extLst>
              <a:ext uri="{FF2B5EF4-FFF2-40B4-BE49-F238E27FC236}">
                <a16:creationId xmlns:a16="http://schemas.microsoft.com/office/drawing/2014/main" id="{62A5DB36-48D5-21DA-AD8D-CA42FFF70F5A}"/>
              </a:ext>
            </a:extLst>
          </p:cNvPr>
          <p:cNvSpPr txBox="1"/>
          <p:nvPr/>
        </p:nvSpPr>
        <p:spPr>
          <a:xfrm>
            <a:off x="8700247" y="4666130"/>
            <a:ext cx="1600118" cy="369332"/>
          </a:xfrm>
          <a:prstGeom prst="rect">
            <a:avLst/>
          </a:prstGeom>
          <a:noFill/>
        </p:spPr>
        <p:txBody>
          <a:bodyPr wrap="none" rtlCol="0">
            <a:spAutoFit/>
          </a:bodyPr>
          <a:lstStyle/>
          <a:p>
            <a:r>
              <a:rPr lang="fr-FR" dirty="0"/>
              <a:t>Interface </a:t>
            </a:r>
            <a:r>
              <a:rPr lang="fr-FR" dirty="0" err="1"/>
              <a:t>Figma</a:t>
            </a:r>
            <a:endParaRPr lang="fr-FR" dirty="0"/>
          </a:p>
        </p:txBody>
      </p:sp>
    </p:spTree>
    <p:extLst>
      <p:ext uri="{BB962C8B-B14F-4D97-AF65-F5344CB8AC3E}">
        <p14:creationId xmlns:p14="http://schemas.microsoft.com/office/powerpoint/2010/main" val="1045967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D719522B-D764-292D-83C9-D945381030F9}"/>
              </a:ext>
            </a:extLst>
          </p:cNvPr>
          <p:cNvSpPr txBox="1"/>
          <p:nvPr/>
        </p:nvSpPr>
        <p:spPr>
          <a:xfrm>
            <a:off x="958507" y="798266"/>
            <a:ext cx="7258091" cy="461665"/>
          </a:xfrm>
          <a:prstGeom prst="rect">
            <a:avLst/>
          </a:prstGeom>
          <a:noFill/>
        </p:spPr>
        <p:txBody>
          <a:bodyPr wrap="square" rtlCol="0">
            <a:spAutoFit/>
          </a:bodyPr>
          <a:lstStyle/>
          <a:p>
            <a:r>
              <a:rPr lang="fr-FR" sz="2400" b="1" dirty="0">
                <a:latin typeface="Arial" panose="020B0604020202020204" pitchFamily="34" charset="0"/>
                <a:cs typeface="Arial" panose="020B0604020202020204" pitchFamily="34" charset="0"/>
              </a:rPr>
              <a:t>Les 5 dimensions d’un Maquettage</a:t>
            </a:r>
          </a:p>
        </p:txBody>
      </p:sp>
      <p:sp>
        <p:nvSpPr>
          <p:cNvPr id="3" name="ZoneTexte 2">
            <a:extLst>
              <a:ext uri="{FF2B5EF4-FFF2-40B4-BE49-F238E27FC236}">
                <a16:creationId xmlns:a16="http://schemas.microsoft.com/office/drawing/2014/main" id="{1F4C7D2E-95AF-3FEC-3152-A47E74F14C9E}"/>
              </a:ext>
            </a:extLst>
          </p:cNvPr>
          <p:cNvSpPr txBox="1"/>
          <p:nvPr/>
        </p:nvSpPr>
        <p:spPr>
          <a:xfrm>
            <a:off x="1102659" y="1788458"/>
            <a:ext cx="5472312" cy="2533963"/>
          </a:xfrm>
          <a:prstGeom prst="rect">
            <a:avLst/>
          </a:prstGeom>
          <a:noFill/>
        </p:spPr>
        <p:txBody>
          <a:bodyPr wrap="square" rtlCol="0">
            <a:spAutoFit/>
          </a:bodyPr>
          <a:lstStyle/>
          <a:p>
            <a:pPr algn="just">
              <a:lnSpc>
                <a:spcPct val="150000"/>
              </a:lnSpc>
            </a:pPr>
            <a:r>
              <a:rPr lang="fr-FR" dirty="0">
                <a:latin typeface="Arial" panose="020B0604020202020204" pitchFamily="34" charset="0"/>
                <a:cs typeface="Arial" panose="020B0604020202020204" pitchFamily="34" charset="0"/>
              </a:rPr>
              <a:t>Les maquettes peuvent aller d'un simple diagramme dessiné à la main d'une page à un prototype qui ressemble presque au logiciel final (graphisme, fonctionnalités et interactivité).</a:t>
            </a:r>
          </a:p>
          <a:p>
            <a:pPr algn="just">
              <a:lnSpc>
                <a:spcPct val="150000"/>
              </a:lnSpc>
            </a:pPr>
            <a:r>
              <a:rPr lang="fr-FR" dirty="0">
                <a:latin typeface="Arial" panose="020B0604020202020204" pitchFamily="34" charset="0"/>
                <a:cs typeface="Arial" panose="020B0604020202020204" pitchFamily="34" charset="0"/>
              </a:rPr>
              <a:t>Vous devez faire des choix restrictifs en fonction de votre objectif et du contexte du projet.</a:t>
            </a:r>
          </a:p>
        </p:txBody>
      </p:sp>
      <p:sp>
        <p:nvSpPr>
          <p:cNvPr id="4" name="Rectangle : coins arrondis 3">
            <a:extLst>
              <a:ext uri="{FF2B5EF4-FFF2-40B4-BE49-F238E27FC236}">
                <a16:creationId xmlns:a16="http://schemas.microsoft.com/office/drawing/2014/main" id="{6A3DCAFA-9530-AE36-D808-0816727C398E}"/>
              </a:ext>
            </a:extLst>
          </p:cNvPr>
          <p:cNvSpPr/>
          <p:nvPr/>
        </p:nvSpPr>
        <p:spPr>
          <a:xfrm>
            <a:off x="7783284" y="4033424"/>
            <a:ext cx="2775857" cy="772886"/>
          </a:xfrm>
          <a:prstGeom prst="round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dirty="0"/>
              <a:t>Nombre de fonctions</a:t>
            </a:r>
          </a:p>
        </p:txBody>
      </p:sp>
      <p:sp>
        <p:nvSpPr>
          <p:cNvPr id="5" name="Rectangle : coins arrondis 4">
            <a:extLst>
              <a:ext uri="{FF2B5EF4-FFF2-40B4-BE49-F238E27FC236}">
                <a16:creationId xmlns:a16="http://schemas.microsoft.com/office/drawing/2014/main" id="{50B8EA07-DB98-001E-C9E5-DB04855B064F}"/>
              </a:ext>
            </a:extLst>
          </p:cNvPr>
          <p:cNvSpPr/>
          <p:nvPr/>
        </p:nvSpPr>
        <p:spPr>
          <a:xfrm>
            <a:off x="7783284" y="2993002"/>
            <a:ext cx="2775857" cy="772886"/>
          </a:xfrm>
          <a:prstGeom prst="round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dirty="0"/>
              <a:t>Profondeur de développement</a:t>
            </a:r>
          </a:p>
        </p:txBody>
      </p:sp>
      <p:sp>
        <p:nvSpPr>
          <p:cNvPr id="6" name="Rectangle : coins arrondis 5">
            <a:extLst>
              <a:ext uri="{FF2B5EF4-FFF2-40B4-BE49-F238E27FC236}">
                <a16:creationId xmlns:a16="http://schemas.microsoft.com/office/drawing/2014/main" id="{A10DE351-DAF2-2A3F-4FBC-A817CA0B7BC0}"/>
              </a:ext>
            </a:extLst>
          </p:cNvPr>
          <p:cNvSpPr/>
          <p:nvPr/>
        </p:nvSpPr>
        <p:spPr>
          <a:xfrm>
            <a:off x="7783284" y="1952580"/>
            <a:ext cx="2775857" cy="772886"/>
          </a:xfrm>
          <a:prstGeom prst="round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dirty="0"/>
              <a:t>Degré d’interactivité</a:t>
            </a:r>
          </a:p>
        </p:txBody>
      </p:sp>
      <p:sp>
        <p:nvSpPr>
          <p:cNvPr id="7" name="Rectangle : coins arrondis 6">
            <a:extLst>
              <a:ext uri="{FF2B5EF4-FFF2-40B4-BE49-F238E27FC236}">
                <a16:creationId xmlns:a16="http://schemas.microsoft.com/office/drawing/2014/main" id="{C973FFF5-8D59-AD77-3EB1-347F1702F19F}"/>
              </a:ext>
            </a:extLst>
          </p:cNvPr>
          <p:cNvSpPr/>
          <p:nvPr/>
        </p:nvSpPr>
        <p:spPr>
          <a:xfrm>
            <a:off x="7783284" y="912158"/>
            <a:ext cx="2775857" cy="772886"/>
          </a:xfrm>
          <a:prstGeom prst="round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dirty="0"/>
              <a:t>Niveau qualité graphique</a:t>
            </a:r>
          </a:p>
        </p:txBody>
      </p:sp>
      <p:sp>
        <p:nvSpPr>
          <p:cNvPr id="8" name="Rectangle : coins arrondis 7">
            <a:extLst>
              <a:ext uri="{FF2B5EF4-FFF2-40B4-BE49-F238E27FC236}">
                <a16:creationId xmlns:a16="http://schemas.microsoft.com/office/drawing/2014/main" id="{26BF1E82-1B0E-39AA-B44C-4940ACD818C5}"/>
              </a:ext>
            </a:extLst>
          </p:cNvPr>
          <p:cNvSpPr/>
          <p:nvPr/>
        </p:nvSpPr>
        <p:spPr>
          <a:xfrm>
            <a:off x="7783284" y="5073846"/>
            <a:ext cx="2775857" cy="772886"/>
          </a:xfrm>
          <a:prstGeom prst="round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dirty="0"/>
              <a:t>La cible</a:t>
            </a:r>
          </a:p>
        </p:txBody>
      </p:sp>
    </p:spTree>
    <p:extLst>
      <p:ext uri="{BB962C8B-B14F-4D97-AF65-F5344CB8AC3E}">
        <p14:creationId xmlns:p14="http://schemas.microsoft.com/office/powerpoint/2010/main" val="16090022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B38FB336-A3C8-EFA3-2E28-15B0595B5612}"/>
              </a:ext>
            </a:extLst>
          </p:cNvPr>
          <p:cNvSpPr txBox="1"/>
          <p:nvPr/>
        </p:nvSpPr>
        <p:spPr>
          <a:xfrm>
            <a:off x="958507" y="798266"/>
            <a:ext cx="7258091" cy="461665"/>
          </a:xfrm>
          <a:prstGeom prst="rect">
            <a:avLst/>
          </a:prstGeom>
          <a:noFill/>
        </p:spPr>
        <p:txBody>
          <a:bodyPr wrap="square" rtlCol="0">
            <a:spAutoFit/>
          </a:bodyPr>
          <a:lstStyle/>
          <a:p>
            <a:r>
              <a:rPr lang="fr-FR" sz="2400" b="1" dirty="0">
                <a:latin typeface="Arial" panose="020B0604020202020204" pitchFamily="34" charset="0"/>
                <a:cs typeface="Arial" panose="020B0604020202020204" pitchFamily="34" charset="0"/>
              </a:rPr>
              <a:t>La qualité graphique</a:t>
            </a:r>
          </a:p>
        </p:txBody>
      </p:sp>
      <p:sp>
        <p:nvSpPr>
          <p:cNvPr id="3" name="ZoneTexte 2">
            <a:extLst>
              <a:ext uri="{FF2B5EF4-FFF2-40B4-BE49-F238E27FC236}">
                <a16:creationId xmlns:a16="http://schemas.microsoft.com/office/drawing/2014/main" id="{909BC6BC-6798-C9C1-3A3C-86DB1AE76114}"/>
              </a:ext>
            </a:extLst>
          </p:cNvPr>
          <p:cNvSpPr txBox="1"/>
          <p:nvPr/>
        </p:nvSpPr>
        <p:spPr>
          <a:xfrm>
            <a:off x="958506" y="1948543"/>
            <a:ext cx="7695637" cy="1425968"/>
          </a:xfrm>
          <a:prstGeom prst="rect">
            <a:avLst/>
          </a:prstGeom>
          <a:noFill/>
        </p:spPr>
        <p:txBody>
          <a:bodyPr wrap="square" rtlCol="0">
            <a:spAutoFit/>
          </a:bodyPr>
          <a:lstStyle/>
          <a:p>
            <a:r>
              <a:rPr lang="fr-FR" dirty="0">
                <a:latin typeface="Arial" panose="020B0604020202020204" pitchFamily="34" charset="0"/>
                <a:cs typeface="Arial" panose="020B0604020202020204" pitchFamily="34" charset="0"/>
              </a:rPr>
              <a:t>La première dimension est d'établir la charte graphique :</a:t>
            </a:r>
          </a:p>
          <a:p>
            <a:endParaRPr lang="fr-FR" dirty="0">
              <a:latin typeface="Arial" panose="020B0604020202020204" pitchFamily="34" charset="0"/>
              <a:cs typeface="Arial" panose="020B0604020202020204" pitchFamily="34" charset="0"/>
            </a:endParaRPr>
          </a:p>
          <a:p>
            <a:pPr marL="285750" indent="-285750">
              <a:lnSpc>
                <a:spcPct val="150000"/>
              </a:lnSpc>
              <a:buFont typeface="Arial" panose="020B0604020202020204" pitchFamily="34" charset="0"/>
              <a:buChar char="•"/>
            </a:pPr>
            <a:r>
              <a:rPr lang="fr-FR" dirty="0">
                <a:latin typeface="Arial" panose="020B0604020202020204" pitchFamily="34" charset="0"/>
                <a:cs typeface="Arial" panose="020B0604020202020204" pitchFamily="34" charset="0"/>
              </a:rPr>
              <a:t>Utiliser/définir un guide de style (polices, logo, couleur dominante, etc.)</a:t>
            </a:r>
          </a:p>
          <a:p>
            <a:pPr marL="285750" indent="-285750">
              <a:lnSpc>
                <a:spcPct val="150000"/>
              </a:lnSpc>
              <a:buFont typeface="Arial" panose="020B0604020202020204" pitchFamily="34" charset="0"/>
              <a:buChar char="•"/>
            </a:pPr>
            <a:r>
              <a:rPr lang="fr-FR" dirty="0">
                <a:latin typeface="Arial" panose="020B0604020202020204" pitchFamily="34" charset="0"/>
                <a:cs typeface="Arial" panose="020B0604020202020204" pitchFamily="34" charset="0"/>
              </a:rPr>
              <a:t>S'il y aura des images/pictogrammes similaires à l'interface cible</a:t>
            </a:r>
          </a:p>
        </p:txBody>
      </p:sp>
      <p:pic>
        <p:nvPicPr>
          <p:cNvPr id="5" name="Image 4" descr="Une image contenant texte, capture d’écran, Téléphone mobile, Police&#10;&#10;Description générée automatiquement">
            <a:extLst>
              <a:ext uri="{FF2B5EF4-FFF2-40B4-BE49-F238E27FC236}">
                <a16:creationId xmlns:a16="http://schemas.microsoft.com/office/drawing/2014/main" id="{26E71051-A267-AD79-1970-18DCA632AD61}"/>
              </a:ext>
            </a:extLst>
          </p:cNvPr>
          <p:cNvPicPr>
            <a:picLocks noChangeAspect="1"/>
          </p:cNvPicPr>
          <p:nvPr/>
        </p:nvPicPr>
        <p:blipFill>
          <a:blip r:embed="rId2"/>
          <a:stretch>
            <a:fillRect/>
          </a:stretch>
        </p:blipFill>
        <p:spPr>
          <a:xfrm>
            <a:off x="3201521" y="3616466"/>
            <a:ext cx="5323915" cy="2585727"/>
          </a:xfrm>
          <a:prstGeom prst="rect">
            <a:avLst/>
          </a:prstGeom>
        </p:spPr>
      </p:pic>
    </p:spTree>
    <p:extLst>
      <p:ext uri="{BB962C8B-B14F-4D97-AF65-F5344CB8AC3E}">
        <p14:creationId xmlns:p14="http://schemas.microsoft.com/office/powerpoint/2010/main" val="33791687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8F1722AF-498F-E705-7426-F100A130367C}"/>
              </a:ext>
            </a:extLst>
          </p:cNvPr>
          <p:cNvSpPr txBox="1"/>
          <p:nvPr/>
        </p:nvSpPr>
        <p:spPr>
          <a:xfrm>
            <a:off x="958507" y="798266"/>
            <a:ext cx="7258091" cy="461665"/>
          </a:xfrm>
          <a:prstGeom prst="rect">
            <a:avLst/>
          </a:prstGeom>
          <a:noFill/>
        </p:spPr>
        <p:txBody>
          <a:bodyPr wrap="square" rtlCol="0">
            <a:spAutoFit/>
          </a:bodyPr>
          <a:lstStyle/>
          <a:p>
            <a:r>
              <a:rPr lang="fr-FR" sz="2400" b="1" dirty="0">
                <a:latin typeface="Arial" panose="020B0604020202020204" pitchFamily="34" charset="0"/>
                <a:cs typeface="Arial" panose="020B0604020202020204" pitchFamily="34" charset="0"/>
              </a:rPr>
              <a:t>L’interactivité</a:t>
            </a:r>
          </a:p>
        </p:txBody>
      </p:sp>
      <p:sp>
        <p:nvSpPr>
          <p:cNvPr id="3" name="ZoneTexte 2">
            <a:extLst>
              <a:ext uri="{FF2B5EF4-FFF2-40B4-BE49-F238E27FC236}">
                <a16:creationId xmlns:a16="http://schemas.microsoft.com/office/drawing/2014/main" id="{1E90597F-D06B-2501-A3D4-9035F17A8DEE}"/>
              </a:ext>
            </a:extLst>
          </p:cNvPr>
          <p:cNvSpPr txBox="1"/>
          <p:nvPr/>
        </p:nvSpPr>
        <p:spPr>
          <a:xfrm>
            <a:off x="958507" y="2279276"/>
            <a:ext cx="6946812" cy="3780458"/>
          </a:xfrm>
          <a:prstGeom prst="rect">
            <a:avLst/>
          </a:prstGeom>
          <a:noFill/>
        </p:spPr>
        <p:txBody>
          <a:bodyPr wrap="square" rtlCol="0">
            <a:spAutoFit/>
          </a:bodyPr>
          <a:lstStyle/>
          <a:p>
            <a:pPr marL="285750" indent="-285750" algn="just">
              <a:lnSpc>
                <a:spcPct val="150000"/>
              </a:lnSpc>
              <a:buFont typeface="Arial" panose="020B0604020202020204" pitchFamily="34" charset="0"/>
              <a:buChar char="•"/>
            </a:pPr>
            <a:r>
              <a:rPr lang="fr-FR" b="1" dirty="0">
                <a:latin typeface="Arial" panose="020B0604020202020204" pitchFamily="34" charset="0"/>
                <a:cs typeface="Arial" panose="020B0604020202020204" pitchFamily="34" charset="0"/>
              </a:rPr>
              <a:t>Niveau 1: </a:t>
            </a:r>
            <a:r>
              <a:rPr lang="fr-FR" dirty="0">
                <a:latin typeface="Arial" panose="020B0604020202020204" pitchFamily="34" charset="0"/>
                <a:cs typeface="Arial" panose="020B0604020202020204" pitchFamily="34" charset="0"/>
              </a:rPr>
              <a:t>on parle d’interactivité passive. Comme son nom l’indique, il s’agit d’un contenu proposant peu d’interactivité. La principale action requise de l’apprenant est le besoin de cliquer sur « suivant » pour passer au contenu d’après.</a:t>
            </a:r>
          </a:p>
          <a:p>
            <a:pPr marL="285750" indent="-285750" algn="just">
              <a:lnSpc>
                <a:spcPct val="150000"/>
              </a:lnSpc>
              <a:buFont typeface="Arial" panose="020B0604020202020204" pitchFamily="34" charset="0"/>
              <a:buChar char="•"/>
            </a:pPr>
            <a:r>
              <a:rPr lang="fr-FR" b="1" dirty="0">
                <a:latin typeface="Arial" panose="020B0604020202020204" pitchFamily="34" charset="0"/>
                <a:cs typeface="Arial" panose="020B0604020202020204" pitchFamily="34" charset="0"/>
              </a:rPr>
              <a:t>Niveau 2: </a:t>
            </a:r>
            <a:r>
              <a:rPr lang="fr-FR" dirty="0">
                <a:latin typeface="Arial" panose="020B0604020202020204" pitchFamily="34" charset="0"/>
                <a:cs typeface="Arial" panose="020B0604020202020204" pitchFamily="34" charset="0"/>
              </a:rPr>
              <a:t>propose une interactivité simple, comme le glisser-déposer. </a:t>
            </a:r>
          </a:p>
          <a:p>
            <a:pPr marL="285750" indent="-285750" algn="just">
              <a:lnSpc>
                <a:spcPct val="150000"/>
              </a:lnSpc>
              <a:buFont typeface="Arial" panose="020B0604020202020204" pitchFamily="34" charset="0"/>
              <a:buChar char="•"/>
            </a:pPr>
            <a:r>
              <a:rPr lang="fr-FR" b="1" dirty="0">
                <a:latin typeface="Arial" panose="020B0604020202020204" pitchFamily="34" charset="0"/>
                <a:cs typeface="Arial" panose="020B0604020202020204" pitchFamily="34" charset="0"/>
              </a:rPr>
              <a:t>Niveau 3: </a:t>
            </a:r>
            <a:r>
              <a:rPr lang="fr-FR" dirty="0">
                <a:latin typeface="Arial" panose="020B0604020202020204" pitchFamily="34" charset="0"/>
                <a:cs typeface="Arial" panose="020B0604020202020204" pitchFamily="34" charset="0"/>
              </a:rPr>
              <a:t>permet d’inclure de nombreux éléments audios, vidéos, illustrations et animations en 2D.</a:t>
            </a:r>
          </a:p>
          <a:p>
            <a:pPr marL="285750" indent="-285750" algn="just">
              <a:lnSpc>
                <a:spcPct val="150000"/>
              </a:lnSpc>
              <a:buFont typeface="Arial" panose="020B0604020202020204" pitchFamily="34" charset="0"/>
              <a:buChar char="•"/>
            </a:pPr>
            <a:r>
              <a:rPr lang="fr-FR" b="1" dirty="0">
                <a:latin typeface="Arial" panose="020B0604020202020204" pitchFamily="34" charset="0"/>
                <a:cs typeface="Arial" panose="020B0604020202020204" pitchFamily="34" charset="0"/>
              </a:rPr>
              <a:t>Niveau 4:</a:t>
            </a:r>
            <a:r>
              <a:rPr lang="fr-FR" dirty="0">
                <a:latin typeface="Arial" panose="020B0604020202020204" pitchFamily="34" charset="0"/>
                <a:cs typeface="Arial" panose="020B0604020202020204" pitchFamily="34" charset="0"/>
              </a:rPr>
              <a:t>  il convient de parler « d’immersion ». </a:t>
            </a:r>
          </a:p>
        </p:txBody>
      </p:sp>
      <p:pic>
        <p:nvPicPr>
          <p:cNvPr id="5122" name="Picture 2" descr="Interactivité avec JavaScript — EduTech Wiki">
            <a:extLst>
              <a:ext uri="{FF2B5EF4-FFF2-40B4-BE49-F238E27FC236}">
                <a16:creationId xmlns:a16="http://schemas.microsoft.com/office/drawing/2014/main" id="{4F0D523B-248D-587B-7168-1C95B74CCF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05319" y="2978151"/>
            <a:ext cx="3610429" cy="1769110"/>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a:extLst>
              <a:ext uri="{FF2B5EF4-FFF2-40B4-BE49-F238E27FC236}">
                <a16:creationId xmlns:a16="http://schemas.microsoft.com/office/drawing/2014/main" id="{231DB922-3E2C-55EA-EF3B-1F845788D288}"/>
              </a:ext>
            </a:extLst>
          </p:cNvPr>
          <p:cNvSpPr txBox="1"/>
          <p:nvPr/>
        </p:nvSpPr>
        <p:spPr>
          <a:xfrm>
            <a:off x="958507" y="1428828"/>
            <a:ext cx="6827510" cy="923330"/>
          </a:xfrm>
          <a:prstGeom prst="rect">
            <a:avLst/>
          </a:prstGeom>
          <a:noFill/>
        </p:spPr>
        <p:txBody>
          <a:bodyPr wrap="none" rtlCol="0">
            <a:spAutoFit/>
          </a:bodyPr>
          <a:lstStyle/>
          <a:p>
            <a:r>
              <a:rPr lang="fr-FR" dirty="0">
                <a:latin typeface="Arial" panose="020B0604020202020204" pitchFamily="34" charset="0"/>
                <a:cs typeface="Arial" panose="020B0604020202020204" pitchFamily="34" charset="0"/>
              </a:rPr>
              <a:t>Les éléments de l'interface peuvent-ils être activés ? </a:t>
            </a:r>
          </a:p>
          <a:p>
            <a:r>
              <a:rPr lang="fr-FR" dirty="0">
                <a:latin typeface="Arial" panose="020B0604020202020204" pitchFamily="34" charset="0"/>
                <a:cs typeface="Arial" panose="020B0604020202020204" pitchFamily="34" charset="0"/>
              </a:rPr>
              <a:t>(boutons, fonctions, champs de texte, processus, stockage, etc.).</a:t>
            </a:r>
          </a:p>
          <a:p>
            <a:endParaRPr lang="fr-FR" dirty="0"/>
          </a:p>
        </p:txBody>
      </p:sp>
    </p:spTree>
    <p:extLst>
      <p:ext uri="{BB962C8B-B14F-4D97-AF65-F5344CB8AC3E}">
        <p14:creationId xmlns:p14="http://schemas.microsoft.com/office/powerpoint/2010/main" val="26641696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8CA6C2A1-632A-3891-24F4-8041809B9500}"/>
              </a:ext>
            </a:extLst>
          </p:cNvPr>
          <p:cNvSpPr txBox="1"/>
          <p:nvPr/>
        </p:nvSpPr>
        <p:spPr>
          <a:xfrm>
            <a:off x="958507" y="798266"/>
            <a:ext cx="7258091" cy="461665"/>
          </a:xfrm>
          <a:prstGeom prst="rect">
            <a:avLst/>
          </a:prstGeom>
          <a:noFill/>
        </p:spPr>
        <p:txBody>
          <a:bodyPr wrap="square" rtlCol="0">
            <a:spAutoFit/>
          </a:bodyPr>
          <a:lstStyle/>
          <a:p>
            <a:r>
              <a:rPr lang="fr-FR" sz="2400" b="1" dirty="0">
                <a:latin typeface="Arial" panose="020B0604020202020204" pitchFamily="34" charset="0"/>
                <a:cs typeface="Arial" panose="020B0604020202020204" pitchFamily="34" charset="0"/>
              </a:rPr>
              <a:t>Nombre de fonctions/écrans/sous-écrans</a:t>
            </a:r>
          </a:p>
        </p:txBody>
      </p:sp>
      <p:pic>
        <p:nvPicPr>
          <p:cNvPr id="4" name="Image 3" descr="Une image contenant croquis, blanc, diagramme, Plan&#10;&#10;Description générée automatiquement">
            <a:extLst>
              <a:ext uri="{FF2B5EF4-FFF2-40B4-BE49-F238E27FC236}">
                <a16:creationId xmlns:a16="http://schemas.microsoft.com/office/drawing/2014/main" id="{71B21466-78DF-FF40-D9D8-8C224AB719D9}"/>
              </a:ext>
            </a:extLst>
          </p:cNvPr>
          <p:cNvPicPr>
            <a:picLocks noChangeAspect="1"/>
          </p:cNvPicPr>
          <p:nvPr/>
        </p:nvPicPr>
        <p:blipFill>
          <a:blip r:embed="rId2"/>
          <a:stretch>
            <a:fillRect/>
          </a:stretch>
        </p:blipFill>
        <p:spPr>
          <a:xfrm>
            <a:off x="2854512" y="1585547"/>
            <a:ext cx="6141571" cy="4117873"/>
          </a:xfrm>
          <a:prstGeom prst="rect">
            <a:avLst/>
          </a:prstGeom>
        </p:spPr>
      </p:pic>
    </p:spTree>
    <p:extLst>
      <p:ext uri="{BB962C8B-B14F-4D97-AF65-F5344CB8AC3E}">
        <p14:creationId xmlns:p14="http://schemas.microsoft.com/office/powerpoint/2010/main" val="17412829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42A431DE-59C1-2E88-3D76-A3777C303B06}"/>
              </a:ext>
            </a:extLst>
          </p:cNvPr>
          <p:cNvSpPr txBox="1"/>
          <p:nvPr/>
        </p:nvSpPr>
        <p:spPr>
          <a:xfrm>
            <a:off x="958507" y="798266"/>
            <a:ext cx="7258091" cy="461665"/>
          </a:xfrm>
          <a:prstGeom prst="rect">
            <a:avLst/>
          </a:prstGeom>
          <a:noFill/>
        </p:spPr>
        <p:txBody>
          <a:bodyPr wrap="square" rtlCol="0">
            <a:spAutoFit/>
          </a:bodyPr>
          <a:lstStyle/>
          <a:p>
            <a:r>
              <a:rPr lang="fr-FR" sz="2400" b="1" dirty="0">
                <a:latin typeface="Arial" panose="020B0604020202020204" pitchFamily="34" charset="0"/>
                <a:cs typeface="Arial" panose="020B0604020202020204" pitchFamily="34" charset="0"/>
              </a:rPr>
              <a:t>Profondeur de développement</a:t>
            </a:r>
          </a:p>
        </p:txBody>
      </p:sp>
      <p:sp>
        <p:nvSpPr>
          <p:cNvPr id="3" name="ZoneTexte 2">
            <a:extLst>
              <a:ext uri="{FF2B5EF4-FFF2-40B4-BE49-F238E27FC236}">
                <a16:creationId xmlns:a16="http://schemas.microsoft.com/office/drawing/2014/main" id="{85D3D606-2E2B-3120-E13C-804522DFA578}"/>
              </a:ext>
            </a:extLst>
          </p:cNvPr>
          <p:cNvSpPr txBox="1"/>
          <p:nvPr/>
        </p:nvSpPr>
        <p:spPr>
          <a:xfrm>
            <a:off x="1116106" y="1748118"/>
            <a:ext cx="6623637" cy="3780458"/>
          </a:xfrm>
          <a:prstGeom prst="rect">
            <a:avLst/>
          </a:prstGeom>
          <a:noFill/>
        </p:spPr>
        <p:txBody>
          <a:bodyPr wrap="square" rtlCol="0">
            <a:spAutoFit/>
          </a:bodyPr>
          <a:lstStyle/>
          <a:p>
            <a:pPr>
              <a:lnSpc>
                <a:spcPct val="150000"/>
              </a:lnSpc>
            </a:pPr>
            <a:r>
              <a:rPr lang="fr-FR" dirty="0">
                <a:latin typeface="Arial" panose="020B0604020202020204" pitchFamily="34" charset="0"/>
                <a:cs typeface="Arial" panose="020B0604020202020204" pitchFamily="34" charset="0"/>
              </a:rPr>
              <a:t>La profondeur est le niveau de détail que la maquette donne à chaque fonctionnalité : Le prototype va-t-il présenter une fonctionnalité de A à Z ou seulement le concept ?</a:t>
            </a:r>
          </a:p>
          <a:p>
            <a:pPr>
              <a:lnSpc>
                <a:spcPct val="150000"/>
              </a:lnSpc>
            </a:pPr>
            <a:endParaRPr lang="fr-FR" dirty="0">
              <a:latin typeface="Arial" panose="020B0604020202020204" pitchFamily="34" charset="0"/>
              <a:cs typeface="Arial" panose="020B0604020202020204" pitchFamily="34" charset="0"/>
            </a:endParaRPr>
          </a:p>
          <a:p>
            <a:pPr>
              <a:lnSpc>
                <a:spcPct val="150000"/>
              </a:lnSpc>
            </a:pPr>
            <a:r>
              <a:rPr lang="fr-FR" dirty="0">
                <a:latin typeface="Arial" panose="020B0604020202020204" pitchFamily="34" charset="0"/>
                <a:cs typeface="Arial" panose="020B0604020202020204" pitchFamily="34" charset="0"/>
              </a:rPr>
              <a:t>Par exemple :</a:t>
            </a:r>
          </a:p>
          <a:p>
            <a:pPr>
              <a:lnSpc>
                <a:spcPct val="150000"/>
              </a:lnSpc>
            </a:pPr>
            <a:r>
              <a:rPr lang="fr-FR" dirty="0">
                <a:latin typeface="Arial" panose="020B0604020202020204" pitchFamily="34" charset="0"/>
                <a:cs typeface="Arial" panose="020B0604020202020204" pitchFamily="34" charset="0"/>
              </a:rPr>
              <a:t>- toutes les étapes d'un assistant d'achat figurent-elles dans le prototype ?</a:t>
            </a:r>
          </a:p>
          <a:p>
            <a:pPr>
              <a:lnSpc>
                <a:spcPct val="150000"/>
              </a:lnSpc>
            </a:pPr>
            <a:r>
              <a:rPr lang="fr-FR" dirty="0">
                <a:latin typeface="Arial" panose="020B0604020202020204" pitchFamily="34" charset="0"/>
                <a:cs typeface="Arial" panose="020B0604020202020204" pitchFamily="34" charset="0"/>
              </a:rPr>
              <a:t>- ou seulement le point d'entrée de la fonction permettant de mettre des produits dans le panier.</a:t>
            </a:r>
          </a:p>
        </p:txBody>
      </p:sp>
      <p:pic>
        <p:nvPicPr>
          <p:cNvPr id="5" name="Image 4" descr="Une image contenant croquis, diagramme, blanc, Plan&#10;&#10;Description générée automatiquement">
            <a:extLst>
              <a:ext uri="{FF2B5EF4-FFF2-40B4-BE49-F238E27FC236}">
                <a16:creationId xmlns:a16="http://schemas.microsoft.com/office/drawing/2014/main" id="{9B5585F6-3B06-8423-3054-FC48E6C7E63E}"/>
              </a:ext>
            </a:extLst>
          </p:cNvPr>
          <p:cNvPicPr>
            <a:picLocks noChangeAspect="1"/>
          </p:cNvPicPr>
          <p:nvPr/>
        </p:nvPicPr>
        <p:blipFill>
          <a:blip r:embed="rId2"/>
          <a:stretch>
            <a:fillRect/>
          </a:stretch>
        </p:blipFill>
        <p:spPr>
          <a:xfrm>
            <a:off x="7739743" y="2537165"/>
            <a:ext cx="3486453" cy="2202363"/>
          </a:xfrm>
          <a:prstGeom prst="rect">
            <a:avLst/>
          </a:prstGeom>
        </p:spPr>
      </p:pic>
    </p:spTree>
    <p:extLst>
      <p:ext uri="{BB962C8B-B14F-4D97-AF65-F5344CB8AC3E}">
        <p14:creationId xmlns:p14="http://schemas.microsoft.com/office/powerpoint/2010/main" val="19038765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972F95A1-8174-9720-2CB4-2963D0D88DD3}"/>
              </a:ext>
            </a:extLst>
          </p:cNvPr>
          <p:cNvSpPr txBox="1"/>
          <p:nvPr/>
        </p:nvSpPr>
        <p:spPr>
          <a:xfrm>
            <a:off x="958507" y="798266"/>
            <a:ext cx="7258091" cy="461665"/>
          </a:xfrm>
          <a:prstGeom prst="rect">
            <a:avLst/>
          </a:prstGeom>
          <a:noFill/>
        </p:spPr>
        <p:txBody>
          <a:bodyPr wrap="square" rtlCol="0">
            <a:spAutoFit/>
          </a:bodyPr>
          <a:lstStyle/>
          <a:p>
            <a:r>
              <a:rPr lang="fr-FR" sz="2400" b="1" dirty="0">
                <a:latin typeface="Arial" panose="020B0604020202020204" pitchFamily="34" charset="0"/>
                <a:cs typeface="Arial" panose="020B0604020202020204" pitchFamily="34" charset="0"/>
              </a:rPr>
              <a:t>La cible</a:t>
            </a:r>
          </a:p>
        </p:txBody>
      </p:sp>
      <p:sp>
        <p:nvSpPr>
          <p:cNvPr id="4" name="ZoneTexte 3">
            <a:extLst>
              <a:ext uri="{FF2B5EF4-FFF2-40B4-BE49-F238E27FC236}">
                <a16:creationId xmlns:a16="http://schemas.microsoft.com/office/drawing/2014/main" id="{CF846498-3CB3-B88C-03F7-A27EED7EE5F1}"/>
              </a:ext>
            </a:extLst>
          </p:cNvPr>
          <p:cNvSpPr txBox="1"/>
          <p:nvPr/>
        </p:nvSpPr>
        <p:spPr>
          <a:xfrm>
            <a:off x="879502" y="1561666"/>
            <a:ext cx="6435698" cy="3139321"/>
          </a:xfrm>
          <a:prstGeom prst="rect">
            <a:avLst/>
          </a:prstGeom>
          <a:noFill/>
        </p:spPr>
        <p:txBody>
          <a:bodyPr wrap="square">
            <a:spAutoFit/>
          </a:bodyPr>
          <a:lstStyle/>
          <a:p>
            <a:r>
              <a:rPr lang="fr-FR" sz="1800" dirty="0">
                <a:effectLst/>
                <a:latin typeface="Arial" panose="020B0604020202020204" pitchFamily="34" charset="0"/>
                <a:cs typeface="Arial" panose="020B0604020202020204" pitchFamily="34" charset="0"/>
              </a:rPr>
              <a:t>Les écrans des appareils sont de plus en plus nombreux :</a:t>
            </a:r>
          </a:p>
          <a:p>
            <a:r>
              <a:rPr lang="fr-FR" sz="1800" dirty="0">
                <a:effectLst/>
                <a:latin typeface="Arial" panose="020B0604020202020204" pitchFamily="34" charset="0"/>
                <a:cs typeface="Arial" panose="020B0604020202020204" pitchFamily="34" charset="0"/>
              </a:rPr>
              <a:t>Desktop ratio d'écran : 4/3 16/10 ... </a:t>
            </a:r>
          </a:p>
          <a:p>
            <a:pPr marL="285750" indent="-285750">
              <a:buFont typeface="Arial" panose="020B0604020202020204" pitchFamily="34" charset="0"/>
              <a:buChar char="•"/>
            </a:pPr>
            <a:r>
              <a:rPr lang="fr-FR" sz="1800" dirty="0">
                <a:effectLst/>
                <a:latin typeface="Arial" panose="020B0604020202020204" pitchFamily="34" charset="0"/>
                <a:cs typeface="Arial" panose="020B0604020202020204" pitchFamily="34" charset="0"/>
              </a:rPr>
              <a:t>Paysage/portrait pour les orientations </a:t>
            </a:r>
          </a:p>
          <a:p>
            <a:pPr marL="285750" indent="-285750">
              <a:buFont typeface="Arial" panose="020B0604020202020204" pitchFamily="34" charset="0"/>
              <a:buChar char="•"/>
            </a:pPr>
            <a:r>
              <a:rPr lang="fr-FR" dirty="0">
                <a:latin typeface="Arial" panose="020B0604020202020204" pitchFamily="34" charset="0"/>
                <a:cs typeface="Arial" panose="020B0604020202020204" pitchFamily="34" charset="0"/>
              </a:rPr>
              <a:t>T</a:t>
            </a:r>
            <a:r>
              <a:rPr lang="fr-FR" sz="1800" dirty="0">
                <a:effectLst/>
                <a:latin typeface="Arial" panose="020B0604020202020204" pitchFamily="34" charset="0"/>
                <a:cs typeface="Arial" panose="020B0604020202020204" pitchFamily="34" charset="0"/>
              </a:rPr>
              <a:t>aille d’écran : </a:t>
            </a:r>
          </a:p>
          <a:p>
            <a:pPr marL="742950" lvl="1" indent="-285750">
              <a:buFont typeface="Arial" panose="020B0604020202020204" pitchFamily="34" charset="0"/>
              <a:buChar char="•"/>
            </a:pPr>
            <a:r>
              <a:rPr lang="fr-FR" dirty="0">
                <a:effectLst/>
                <a:latin typeface="Arial" panose="020B0604020202020204" pitchFamily="34" charset="0"/>
                <a:cs typeface="Arial" panose="020B0604020202020204" pitchFamily="34" charset="0"/>
              </a:rPr>
              <a:t>3''-5'' sur les smartphones </a:t>
            </a:r>
          </a:p>
          <a:p>
            <a:pPr marL="742950" lvl="1" indent="-285750">
              <a:buFont typeface="Arial" panose="020B0604020202020204" pitchFamily="34" charset="0"/>
              <a:buChar char="•"/>
            </a:pPr>
            <a:r>
              <a:rPr lang="fr-FR" dirty="0">
                <a:effectLst/>
                <a:latin typeface="Arial" panose="020B0604020202020204" pitchFamily="34" charset="0"/>
                <a:cs typeface="Arial" panose="020B0604020202020204" pitchFamily="34" charset="0"/>
              </a:rPr>
              <a:t>10’’-13'' sur les tablettes </a:t>
            </a:r>
          </a:p>
          <a:p>
            <a:pPr marL="742950" lvl="1" indent="-285750">
              <a:buFont typeface="Arial" panose="020B0604020202020204" pitchFamily="34" charset="0"/>
              <a:buChar char="•"/>
            </a:pPr>
            <a:r>
              <a:rPr lang="fr-FR" dirty="0">
                <a:effectLst/>
                <a:latin typeface="Arial" panose="020B0604020202020204" pitchFamily="34" charset="0"/>
                <a:cs typeface="Arial" panose="020B0604020202020204" pitchFamily="34" charset="0"/>
              </a:rPr>
              <a:t>17"-23'' sur les ordinateurs de bureau </a:t>
            </a:r>
          </a:p>
          <a:p>
            <a:pPr marL="742950" lvl="1" indent="-285750">
              <a:buFont typeface="Arial" panose="020B0604020202020204" pitchFamily="34" charset="0"/>
              <a:buChar char="•"/>
            </a:pPr>
            <a:r>
              <a:rPr lang="fr-FR" dirty="0">
                <a:effectLst/>
                <a:latin typeface="Arial" panose="020B0604020202020204" pitchFamily="34" charset="0"/>
                <a:cs typeface="Arial" panose="020B0604020202020204" pitchFamily="34" charset="0"/>
              </a:rPr>
              <a:t>30"-40'' sur les téléviseurs </a:t>
            </a:r>
          </a:p>
          <a:p>
            <a:pPr marL="285750" indent="-285750">
              <a:buFont typeface="Arial" panose="020B0604020202020204" pitchFamily="34" charset="0"/>
              <a:buChar char="•"/>
            </a:pPr>
            <a:r>
              <a:rPr lang="fr-FR" sz="1800" dirty="0">
                <a:effectLst/>
                <a:latin typeface="Arial" panose="020B0604020202020204" pitchFamily="34" charset="0"/>
                <a:cs typeface="Arial" panose="020B0604020202020204" pitchFamily="34" charset="0"/>
              </a:rPr>
              <a:t>Les écrans tactiles sont devenus la norme (Windows 8-10, </a:t>
            </a:r>
            <a:r>
              <a:rPr lang="fr-FR" sz="1800" dirty="0" err="1">
                <a:effectLst/>
                <a:latin typeface="Arial" panose="020B0604020202020204" pitchFamily="34" charset="0"/>
                <a:cs typeface="Arial" panose="020B0604020202020204" pitchFamily="34" charset="0"/>
              </a:rPr>
              <a:t>Osx</a:t>
            </a:r>
            <a:r>
              <a:rPr lang="fr-FR" sz="1800" dirty="0">
                <a:effectLst/>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fr-FR" sz="1800" dirty="0">
                <a:effectLst/>
                <a:latin typeface="Arial" panose="020B0604020202020204" pitchFamily="34" charset="0"/>
                <a:cs typeface="Arial" panose="020B0604020202020204" pitchFamily="34" charset="0"/>
              </a:rPr>
              <a:t>Des dizaines d'environnements différents ! </a:t>
            </a:r>
          </a:p>
        </p:txBody>
      </p:sp>
      <p:pic>
        <p:nvPicPr>
          <p:cNvPr id="5" name="Image 4">
            <a:extLst>
              <a:ext uri="{FF2B5EF4-FFF2-40B4-BE49-F238E27FC236}">
                <a16:creationId xmlns:a16="http://schemas.microsoft.com/office/drawing/2014/main" id="{2FEBCE9E-D91D-8194-80AD-93CFF78E8B02}"/>
              </a:ext>
            </a:extLst>
          </p:cNvPr>
          <p:cNvPicPr>
            <a:picLocks noChangeAspect="1"/>
          </p:cNvPicPr>
          <p:nvPr/>
        </p:nvPicPr>
        <p:blipFill>
          <a:blip r:embed="rId2"/>
          <a:stretch>
            <a:fillRect/>
          </a:stretch>
        </p:blipFill>
        <p:spPr>
          <a:xfrm>
            <a:off x="7212315" y="798266"/>
            <a:ext cx="4021178" cy="3220772"/>
          </a:xfrm>
          <a:prstGeom prst="rect">
            <a:avLst/>
          </a:prstGeom>
        </p:spPr>
      </p:pic>
      <p:pic>
        <p:nvPicPr>
          <p:cNvPr id="7" name="Image 6" descr="Une image contenant ordinateur, Système d’exploitation, multimédia, conception&#10;&#10;Description générée automatiquement">
            <a:extLst>
              <a:ext uri="{FF2B5EF4-FFF2-40B4-BE49-F238E27FC236}">
                <a16:creationId xmlns:a16="http://schemas.microsoft.com/office/drawing/2014/main" id="{CDDF6E17-D0F1-06CC-DF25-4B1BFF9D9658}"/>
              </a:ext>
            </a:extLst>
          </p:cNvPr>
          <p:cNvPicPr>
            <a:picLocks noChangeAspect="1"/>
          </p:cNvPicPr>
          <p:nvPr/>
        </p:nvPicPr>
        <p:blipFill>
          <a:blip r:embed="rId3"/>
          <a:stretch>
            <a:fillRect/>
          </a:stretch>
        </p:blipFill>
        <p:spPr>
          <a:xfrm>
            <a:off x="6482977" y="4161118"/>
            <a:ext cx="4927600" cy="2032000"/>
          </a:xfrm>
          <a:prstGeom prst="rect">
            <a:avLst/>
          </a:prstGeom>
        </p:spPr>
      </p:pic>
    </p:spTree>
    <p:extLst>
      <p:ext uri="{BB962C8B-B14F-4D97-AF65-F5344CB8AC3E}">
        <p14:creationId xmlns:p14="http://schemas.microsoft.com/office/powerpoint/2010/main" val="12598390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7A917B7-3329-1E18-109D-FDECCC7DCD3F}"/>
              </a:ext>
            </a:extLst>
          </p:cNvPr>
          <p:cNvSpPr>
            <a:spLocks noGrp="1"/>
          </p:cNvSpPr>
          <p:nvPr>
            <p:ph type="ctrTitle"/>
          </p:nvPr>
        </p:nvSpPr>
        <p:spPr/>
        <p:txBody>
          <a:bodyPr/>
          <a:lstStyle/>
          <a:p>
            <a:r>
              <a:rPr lang="fr-FR" dirty="0"/>
              <a:t>Maquettage et accessibilité</a:t>
            </a:r>
          </a:p>
        </p:txBody>
      </p:sp>
      <p:sp>
        <p:nvSpPr>
          <p:cNvPr id="3" name="Sous-titre 2">
            <a:extLst>
              <a:ext uri="{FF2B5EF4-FFF2-40B4-BE49-F238E27FC236}">
                <a16:creationId xmlns:a16="http://schemas.microsoft.com/office/drawing/2014/main" id="{FFA926A2-4E97-ED94-3B36-1D1DBE003B0D}"/>
              </a:ext>
            </a:extLst>
          </p:cNvPr>
          <p:cNvSpPr>
            <a:spLocks noGrp="1"/>
          </p:cNvSpPr>
          <p:nvPr>
            <p:ph type="subTitle" idx="1"/>
          </p:nvPr>
        </p:nvSpPr>
        <p:spPr/>
        <p:txBody>
          <a:bodyPr/>
          <a:lstStyle/>
          <a:p>
            <a:endParaRPr lang="fr-FR"/>
          </a:p>
        </p:txBody>
      </p:sp>
    </p:spTree>
    <p:extLst>
      <p:ext uri="{BB962C8B-B14F-4D97-AF65-F5344CB8AC3E}">
        <p14:creationId xmlns:p14="http://schemas.microsoft.com/office/powerpoint/2010/main" val="4759021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65623DDF-4F7E-6C7E-5DB8-E631F34CA299}"/>
              </a:ext>
            </a:extLst>
          </p:cNvPr>
          <p:cNvSpPr txBox="1"/>
          <p:nvPr/>
        </p:nvSpPr>
        <p:spPr>
          <a:xfrm>
            <a:off x="958507" y="798266"/>
            <a:ext cx="7258091" cy="461665"/>
          </a:xfrm>
          <a:prstGeom prst="rect">
            <a:avLst/>
          </a:prstGeom>
          <a:noFill/>
        </p:spPr>
        <p:txBody>
          <a:bodyPr wrap="square" rtlCol="0">
            <a:spAutoFit/>
          </a:bodyPr>
          <a:lstStyle/>
          <a:p>
            <a:r>
              <a:rPr lang="fr-FR" sz="2400" b="1" dirty="0">
                <a:latin typeface="Arial" panose="020B0604020202020204" pitchFamily="34" charset="0"/>
                <a:cs typeface="Arial" panose="020B0604020202020204" pitchFamily="34" charset="0"/>
              </a:rPr>
              <a:t>Définition du W3C</a:t>
            </a:r>
          </a:p>
        </p:txBody>
      </p:sp>
      <p:sp>
        <p:nvSpPr>
          <p:cNvPr id="3" name="ZoneTexte 2">
            <a:extLst>
              <a:ext uri="{FF2B5EF4-FFF2-40B4-BE49-F238E27FC236}">
                <a16:creationId xmlns:a16="http://schemas.microsoft.com/office/drawing/2014/main" id="{CA3621DB-C3D3-2EDF-F721-A29633F964E6}"/>
              </a:ext>
            </a:extLst>
          </p:cNvPr>
          <p:cNvSpPr txBox="1"/>
          <p:nvPr/>
        </p:nvSpPr>
        <p:spPr>
          <a:xfrm>
            <a:off x="958506" y="1721224"/>
            <a:ext cx="10025179" cy="1477328"/>
          </a:xfrm>
          <a:prstGeom prst="rect">
            <a:avLst/>
          </a:prstGeom>
          <a:noFill/>
        </p:spPr>
        <p:txBody>
          <a:bodyPr wrap="square" rtlCol="0">
            <a:spAutoFit/>
          </a:bodyPr>
          <a:lstStyle/>
          <a:p>
            <a:pPr algn="just"/>
            <a:r>
              <a:rPr lang="fr-FR" dirty="0">
                <a:latin typeface="Arial" panose="020B0604020202020204" pitchFamily="34" charset="0"/>
                <a:cs typeface="Arial" panose="020B0604020202020204" pitchFamily="34" charset="0"/>
              </a:rPr>
              <a:t>"Mettre l'internet et les services web à la disposition de tous, quels que soient le matériel, les logiciels, l'infrastructure réseau, la langue maternelle, la culture, le lieu, ou les capacités physiques ou mentales. </a:t>
            </a:r>
          </a:p>
          <a:p>
            <a:pPr algn="just"/>
            <a:endParaRPr lang="fr-FR" dirty="0">
              <a:latin typeface="Arial" panose="020B0604020202020204" pitchFamily="34" charset="0"/>
              <a:cs typeface="Arial" panose="020B0604020202020204" pitchFamily="34" charset="0"/>
            </a:endParaRPr>
          </a:p>
          <a:p>
            <a:pPr algn="just"/>
            <a:r>
              <a:rPr lang="fr-FR" dirty="0">
                <a:latin typeface="Arial" panose="020B0604020202020204" pitchFamily="34" charset="0"/>
                <a:cs typeface="Arial" panose="020B0604020202020204" pitchFamily="34" charset="0"/>
              </a:rPr>
              <a:t>En France c’est </a:t>
            </a:r>
          </a:p>
        </p:txBody>
      </p:sp>
      <p:sp>
        <p:nvSpPr>
          <p:cNvPr id="4" name="ZoneTexte 3">
            <a:extLst>
              <a:ext uri="{FF2B5EF4-FFF2-40B4-BE49-F238E27FC236}">
                <a16:creationId xmlns:a16="http://schemas.microsoft.com/office/drawing/2014/main" id="{2A3A11B4-E31D-E700-FA23-BC4D26F47136}"/>
              </a:ext>
            </a:extLst>
          </p:cNvPr>
          <p:cNvSpPr txBox="1"/>
          <p:nvPr/>
        </p:nvSpPr>
        <p:spPr>
          <a:xfrm>
            <a:off x="1328057" y="3331028"/>
            <a:ext cx="7761514" cy="2031325"/>
          </a:xfrm>
          <a:prstGeom prst="rect">
            <a:avLst/>
          </a:prstGeom>
          <a:noFill/>
        </p:spPr>
        <p:txBody>
          <a:bodyPr wrap="square" rtlCol="0">
            <a:spAutoFit/>
          </a:bodyPr>
          <a:lstStyle/>
          <a:p>
            <a:r>
              <a:rPr lang="fr-FR" dirty="0">
                <a:latin typeface="Arial" panose="020B0604020202020204" pitchFamily="34" charset="0"/>
                <a:cs typeface="Arial" panose="020B0604020202020204" pitchFamily="34" charset="0"/>
              </a:rPr>
              <a:t>Déficience visuelle 		1 200 000 personnes</a:t>
            </a:r>
          </a:p>
          <a:p>
            <a:r>
              <a:rPr lang="fr-FR" dirty="0">
                <a:latin typeface="Arial" panose="020B0604020202020204" pitchFamily="34" charset="0"/>
                <a:cs typeface="Arial" panose="020B0604020202020204" pitchFamily="34" charset="0"/>
              </a:rPr>
              <a:t>Troubles de la motricité 	4 500 000 personnes</a:t>
            </a:r>
          </a:p>
          <a:p>
            <a:r>
              <a:rPr lang="fr-FR" dirty="0">
                <a:latin typeface="Arial" panose="020B0604020202020204" pitchFamily="34" charset="0"/>
                <a:cs typeface="Arial" panose="020B0604020202020204" pitchFamily="34" charset="0"/>
              </a:rPr>
              <a:t>Déficience auditive 		1 600 000 personnes</a:t>
            </a:r>
          </a:p>
          <a:p>
            <a:r>
              <a:rPr lang="fr-FR" dirty="0">
                <a:latin typeface="Arial" panose="020B0604020202020204" pitchFamily="34" charset="0"/>
                <a:cs typeface="Arial" panose="020B0604020202020204" pitchFamily="34" charset="0"/>
              </a:rPr>
              <a:t>Déficience cognitive 		1 500 000 personnes</a:t>
            </a:r>
          </a:p>
          <a:p>
            <a:r>
              <a:rPr lang="fr-FR" dirty="0">
                <a:latin typeface="Arial" panose="020B0604020202020204" pitchFamily="34" charset="0"/>
                <a:cs typeface="Arial" panose="020B0604020202020204" pitchFamily="34" charset="0"/>
              </a:rPr>
              <a:t>Déficiences multiples 		2 500 000 personnes</a:t>
            </a:r>
          </a:p>
          <a:p>
            <a:r>
              <a:rPr lang="fr-FR" dirty="0">
                <a:latin typeface="Arial" panose="020B0604020202020204" pitchFamily="34" charset="0"/>
                <a:cs typeface="Arial" panose="020B0604020202020204" pitchFamily="34" charset="0"/>
              </a:rPr>
              <a:t>Maladies liées à l’âge 		9 500 000 personnes</a:t>
            </a:r>
          </a:p>
          <a:p>
            <a:r>
              <a:rPr lang="fr-FR" dirty="0">
                <a:latin typeface="Arial" panose="020B0604020202020204" pitchFamily="34" charset="0"/>
                <a:cs typeface="Arial" panose="020B0604020202020204" pitchFamily="34" charset="0"/>
              </a:rPr>
              <a:t>Total 					20 800 000 personnes</a:t>
            </a:r>
          </a:p>
        </p:txBody>
      </p:sp>
    </p:spTree>
    <p:extLst>
      <p:ext uri="{BB962C8B-B14F-4D97-AF65-F5344CB8AC3E}">
        <p14:creationId xmlns:p14="http://schemas.microsoft.com/office/powerpoint/2010/main" val="10815631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60862E0C-5DE5-DE32-8030-F21631E1B7FF}"/>
              </a:ext>
            </a:extLst>
          </p:cNvPr>
          <p:cNvSpPr txBox="1"/>
          <p:nvPr/>
        </p:nvSpPr>
        <p:spPr>
          <a:xfrm>
            <a:off x="958507" y="798266"/>
            <a:ext cx="7258091" cy="461665"/>
          </a:xfrm>
          <a:prstGeom prst="rect">
            <a:avLst/>
          </a:prstGeom>
          <a:noFill/>
        </p:spPr>
        <p:txBody>
          <a:bodyPr wrap="square" rtlCol="0">
            <a:spAutoFit/>
          </a:bodyPr>
          <a:lstStyle/>
          <a:p>
            <a:r>
              <a:rPr lang="fr-FR" sz="2400" b="1" dirty="0">
                <a:latin typeface="Arial" panose="020B0604020202020204" pitchFamily="34" charset="0"/>
                <a:cs typeface="Arial" panose="020B0604020202020204" pitchFamily="34" charset="0"/>
              </a:rPr>
              <a:t>Assistance technologique</a:t>
            </a:r>
          </a:p>
        </p:txBody>
      </p:sp>
      <p:sp>
        <p:nvSpPr>
          <p:cNvPr id="3" name="ZoneTexte 2">
            <a:extLst>
              <a:ext uri="{FF2B5EF4-FFF2-40B4-BE49-F238E27FC236}">
                <a16:creationId xmlns:a16="http://schemas.microsoft.com/office/drawing/2014/main" id="{7C251750-506C-2E2B-AA0A-569A4A907C3D}"/>
              </a:ext>
            </a:extLst>
          </p:cNvPr>
          <p:cNvSpPr txBox="1"/>
          <p:nvPr/>
        </p:nvSpPr>
        <p:spPr>
          <a:xfrm>
            <a:off x="1175657" y="2623456"/>
            <a:ext cx="6327438" cy="369332"/>
          </a:xfrm>
          <a:prstGeom prst="rect">
            <a:avLst/>
          </a:prstGeom>
          <a:noFill/>
        </p:spPr>
        <p:txBody>
          <a:bodyPr wrap="none" rtlCol="0">
            <a:spAutoFit/>
          </a:bodyPr>
          <a:lstStyle/>
          <a:p>
            <a:r>
              <a:rPr lang="fr-FR" dirty="0">
                <a:latin typeface="Arial" panose="020B0604020202020204" pitchFamily="34" charset="0"/>
                <a:cs typeface="Arial" panose="020B0604020202020204" pitchFamily="34" charset="0"/>
              </a:rPr>
              <a:t>Voir le très bon cours sur l’accessibilité du premier semestre</a:t>
            </a:r>
          </a:p>
        </p:txBody>
      </p:sp>
    </p:spTree>
    <p:extLst>
      <p:ext uri="{BB962C8B-B14F-4D97-AF65-F5344CB8AC3E}">
        <p14:creationId xmlns:p14="http://schemas.microsoft.com/office/powerpoint/2010/main" val="2716487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3EA39F5B-42F6-7AC1-7102-4656251A6F3B}"/>
              </a:ext>
            </a:extLst>
          </p:cNvPr>
          <p:cNvSpPr txBox="1"/>
          <p:nvPr/>
        </p:nvSpPr>
        <p:spPr>
          <a:xfrm>
            <a:off x="958507" y="798266"/>
            <a:ext cx="7258091" cy="461665"/>
          </a:xfrm>
          <a:prstGeom prst="rect">
            <a:avLst/>
          </a:prstGeom>
          <a:noFill/>
        </p:spPr>
        <p:txBody>
          <a:bodyPr wrap="square" rtlCol="0">
            <a:spAutoFit/>
          </a:bodyPr>
          <a:lstStyle/>
          <a:p>
            <a:r>
              <a:rPr lang="fr-FR" sz="2400" b="1">
                <a:latin typeface="Arial" panose="020B0604020202020204" pitchFamily="34" charset="0"/>
                <a:cs typeface="Arial" panose="020B0604020202020204" pitchFamily="34" charset="0"/>
              </a:rPr>
              <a:t>Problèmes courants</a:t>
            </a:r>
            <a:endParaRPr lang="fr-FR" sz="2400" b="1" dirty="0">
              <a:latin typeface="Arial" panose="020B0604020202020204" pitchFamily="34" charset="0"/>
              <a:cs typeface="Arial" panose="020B0604020202020204" pitchFamily="34" charset="0"/>
            </a:endParaRPr>
          </a:p>
        </p:txBody>
      </p:sp>
      <p:graphicFrame>
        <p:nvGraphicFramePr>
          <p:cNvPr id="3" name="Tableau 2">
            <a:extLst>
              <a:ext uri="{FF2B5EF4-FFF2-40B4-BE49-F238E27FC236}">
                <a16:creationId xmlns:a16="http://schemas.microsoft.com/office/drawing/2014/main" id="{05919077-91CB-3879-3C5E-D8D689FEAC46}"/>
              </a:ext>
            </a:extLst>
          </p:cNvPr>
          <p:cNvGraphicFramePr>
            <a:graphicFrameLocks noGrp="1"/>
          </p:cNvGraphicFramePr>
          <p:nvPr>
            <p:extLst>
              <p:ext uri="{D42A27DB-BD31-4B8C-83A1-F6EECF244321}">
                <p14:modId xmlns:p14="http://schemas.microsoft.com/office/powerpoint/2010/main" val="4201828362"/>
              </p:ext>
            </p:extLst>
          </p:nvPr>
        </p:nvGraphicFramePr>
        <p:xfrm>
          <a:off x="958507" y="1259931"/>
          <a:ext cx="9982199" cy="4234453"/>
        </p:xfrm>
        <a:graphic>
          <a:graphicData uri="http://schemas.openxmlformats.org/drawingml/2006/table">
            <a:tbl>
              <a:tblPr firstRow="1" bandRow="1">
                <a:tableStyleId>{5C22544A-7EE6-4342-B048-85BDC9FD1C3A}</a:tableStyleId>
              </a:tblPr>
              <a:tblGrid>
                <a:gridCol w="2568464">
                  <a:extLst>
                    <a:ext uri="{9D8B030D-6E8A-4147-A177-3AD203B41FA5}">
                      <a16:colId xmlns:a16="http://schemas.microsoft.com/office/drawing/2014/main" val="2350441193"/>
                    </a:ext>
                  </a:extLst>
                </a:gridCol>
                <a:gridCol w="1273629">
                  <a:extLst>
                    <a:ext uri="{9D8B030D-6E8A-4147-A177-3AD203B41FA5}">
                      <a16:colId xmlns:a16="http://schemas.microsoft.com/office/drawing/2014/main" val="3519833175"/>
                    </a:ext>
                  </a:extLst>
                </a:gridCol>
                <a:gridCol w="1317171">
                  <a:extLst>
                    <a:ext uri="{9D8B030D-6E8A-4147-A177-3AD203B41FA5}">
                      <a16:colId xmlns:a16="http://schemas.microsoft.com/office/drawing/2014/main" val="3255163951"/>
                    </a:ext>
                  </a:extLst>
                </a:gridCol>
                <a:gridCol w="1785258">
                  <a:extLst>
                    <a:ext uri="{9D8B030D-6E8A-4147-A177-3AD203B41FA5}">
                      <a16:colId xmlns:a16="http://schemas.microsoft.com/office/drawing/2014/main" val="2182977205"/>
                    </a:ext>
                  </a:extLst>
                </a:gridCol>
                <a:gridCol w="1937657">
                  <a:extLst>
                    <a:ext uri="{9D8B030D-6E8A-4147-A177-3AD203B41FA5}">
                      <a16:colId xmlns:a16="http://schemas.microsoft.com/office/drawing/2014/main" val="1690609429"/>
                    </a:ext>
                  </a:extLst>
                </a:gridCol>
                <a:gridCol w="1100020">
                  <a:extLst>
                    <a:ext uri="{9D8B030D-6E8A-4147-A177-3AD203B41FA5}">
                      <a16:colId xmlns:a16="http://schemas.microsoft.com/office/drawing/2014/main" val="3150138111"/>
                    </a:ext>
                  </a:extLst>
                </a:gridCol>
              </a:tblGrid>
              <a:tr h="377049">
                <a:tc>
                  <a:txBody>
                    <a:bodyPr/>
                    <a:lstStyle/>
                    <a:p>
                      <a:endParaRPr lang="fr-FR" dirty="0"/>
                    </a:p>
                  </a:txBody>
                  <a:tcPr/>
                </a:tc>
                <a:tc>
                  <a:txBody>
                    <a:bodyPr/>
                    <a:lstStyle/>
                    <a:p>
                      <a:pPr algn="ctr"/>
                      <a:r>
                        <a:rPr lang="fr-FR" dirty="0"/>
                        <a:t>Visuel</a:t>
                      </a:r>
                    </a:p>
                  </a:txBody>
                  <a:tcPr/>
                </a:tc>
                <a:tc>
                  <a:txBody>
                    <a:bodyPr/>
                    <a:lstStyle/>
                    <a:p>
                      <a:pPr algn="ctr"/>
                      <a:r>
                        <a:rPr lang="fr-FR" dirty="0" err="1"/>
                        <a:t>Audiorité</a:t>
                      </a:r>
                      <a:endParaRPr lang="fr-FR" dirty="0"/>
                    </a:p>
                  </a:txBody>
                  <a:tcPr/>
                </a:tc>
                <a:tc>
                  <a:txBody>
                    <a:bodyPr/>
                    <a:lstStyle/>
                    <a:p>
                      <a:pPr algn="ctr"/>
                      <a:r>
                        <a:rPr lang="fr-FR" dirty="0"/>
                        <a:t>Compétences</a:t>
                      </a:r>
                    </a:p>
                  </a:txBody>
                  <a:tcPr/>
                </a:tc>
                <a:tc>
                  <a:txBody>
                    <a:bodyPr/>
                    <a:lstStyle/>
                    <a:p>
                      <a:pPr algn="ctr"/>
                      <a:r>
                        <a:rPr lang="fr-FR" dirty="0"/>
                        <a:t>Cognition</a:t>
                      </a:r>
                    </a:p>
                  </a:txBody>
                  <a:tcPr/>
                </a:tc>
                <a:tc>
                  <a:txBody>
                    <a:bodyPr/>
                    <a:lstStyle/>
                    <a:p>
                      <a:pPr algn="ctr"/>
                      <a:r>
                        <a:rPr lang="fr-FR" dirty="0"/>
                        <a:t>Age</a:t>
                      </a:r>
                    </a:p>
                  </a:txBody>
                  <a:tcPr/>
                </a:tc>
                <a:extLst>
                  <a:ext uri="{0D108BD9-81ED-4DB2-BD59-A6C34878D82A}">
                    <a16:rowId xmlns:a16="http://schemas.microsoft.com/office/drawing/2014/main" val="1700834599"/>
                  </a:ext>
                </a:extLst>
              </a:tr>
              <a:tr h="463963">
                <a:tc>
                  <a:txBody>
                    <a:bodyPr/>
                    <a:lstStyle/>
                    <a:p>
                      <a:r>
                        <a:rPr lang="fr-FR" sz="1600" dirty="0"/>
                        <a:t>Images sans équivalent texte</a:t>
                      </a:r>
                    </a:p>
                  </a:txBody>
                  <a:tcPr/>
                </a:tc>
                <a:tc>
                  <a:txBody>
                    <a:bodyPr/>
                    <a:lstStyle/>
                    <a:p>
                      <a:pPr algn="ctr"/>
                      <a:r>
                        <a:rPr lang="fr-FR" sz="1600" dirty="0"/>
                        <a:t>X</a:t>
                      </a:r>
                    </a:p>
                  </a:txBody>
                  <a:tcPr/>
                </a:tc>
                <a:tc>
                  <a:txBody>
                    <a:bodyPr/>
                    <a:lstStyle/>
                    <a:p>
                      <a:pPr algn="ctr"/>
                      <a:endParaRPr lang="fr-FR" sz="1600"/>
                    </a:p>
                  </a:txBody>
                  <a:tcPr/>
                </a:tc>
                <a:tc>
                  <a:txBody>
                    <a:bodyPr/>
                    <a:lstStyle/>
                    <a:p>
                      <a:pPr algn="ctr"/>
                      <a:endParaRPr lang="fr-FR" sz="1600"/>
                    </a:p>
                  </a:txBody>
                  <a:tcPr/>
                </a:tc>
                <a:tc>
                  <a:txBody>
                    <a:bodyPr/>
                    <a:lstStyle/>
                    <a:p>
                      <a:pPr algn="ctr"/>
                      <a:endParaRPr lang="fr-FR" sz="1600"/>
                    </a:p>
                  </a:txBody>
                  <a:tcPr/>
                </a:tc>
                <a:tc>
                  <a:txBody>
                    <a:bodyPr/>
                    <a:lstStyle/>
                    <a:p>
                      <a:pPr algn="ctr"/>
                      <a:endParaRPr lang="fr-FR" sz="1600"/>
                    </a:p>
                  </a:txBody>
                  <a:tcPr/>
                </a:tc>
                <a:extLst>
                  <a:ext uri="{0D108BD9-81ED-4DB2-BD59-A6C34878D82A}">
                    <a16:rowId xmlns:a16="http://schemas.microsoft.com/office/drawing/2014/main" val="3023100557"/>
                  </a:ext>
                </a:extLst>
              </a:tr>
              <a:tr h="377049">
                <a:tc>
                  <a:txBody>
                    <a:bodyPr/>
                    <a:lstStyle/>
                    <a:p>
                      <a:r>
                        <a:rPr lang="fr-FR" sz="1600" dirty="0"/>
                        <a:t>Navigation souris</a:t>
                      </a:r>
                    </a:p>
                  </a:txBody>
                  <a:tcPr/>
                </a:tc>
                <a:tc>
                  <a:txBody>
                    <a:bodyPr/>
                    <a:lstStyle/>
                    <a:p>
                      <a:pPr algn="ctr"/>
                      <a:r>
                        <a:rPr lang="fr-FR" sz="1600" dirty="0"/>
                        <a:t>X</a:t>
                      </a:r>
                    </a:p>
                  </a:txBody>
                  <a:tcPr/>
                </a:tc>
                <a:tc>
                  <a:txBody>
                    <a:bodyPr/>
                    <a:lstStyle/>
                    <a:p>
                      <a:pPr algn="ctr"/>
                      <a:endParaRPr lang="fr-FR" sz="1600"/>
                    </a:p>
                  </a:txBody>
                  <a:tcPr/>
                </a:tc>
                <a:tc>
                  <a:txBody>
                    <a:bodyPr/>
                    <a:lstStyle/>
                    <a:p>
                      <a:pPr algn="ctr"/>
                      <a:r>
                        <a:rPr lang="fr-FR" sz="1600" dirty="0"/>
                        <a:t>X</a:t>
                      </a:r>
                    </a:p>
                  </a:txBody>
                  <a:tcPr/>
                </a:tc>
                <a:tc>
                  <a:txBody>
                    <a:bodyPr/>
                    <a:lstStyle/>
                    <a:p>
                      <a:pPr algn="ctr"/>
                      <a:endParaRPr lang="fr-FR" sz="1600"/>
                    </a:p>
                  </a:txBody>
                  <a:tcPr/>
                </a:tc>
                <a:tc>
                  <a:txBody>
                    <a:bodyPr/>
                    <a:lstStyle/>
                    <a:p>
                      <a:pPr algn="ctr"/>
                      <a:r>
                        <a:rPr lang="fr-FR" sz="1600" dirty="0"/>
                        <a:t>X</a:t>
                      </a:r>
                    </a:p>
                  </a:txBody>
                  <a:tcPr/>
                </a:tc>
                <a:extLst>
                  <a:ext uri="{0D108BD9-81ED-4DB2-BD59-A6C34878D82A}">
                    <a16:rowId xmlns:a16="http://schemas.microsoft.com/office/drawing/2014/main" val="1703595243"/>
                  </a:ext>
                </a:extLst>
              </a:tr>
              <a:tr h="377049">
                <a:tc>
                  <a:txBody>
                    <a:bodyPr/>
                    <a:lstStyle/>
                    <a:p>
                      <a:r>
                        <a:rPr lang="fr-FR" sz="1600" dirty="0"/>
                        <a:t>Pas de navigation consistante</a:t>
                      </a:r>
                    </a:p>
                  </a:txBody>
                  <a:tcPr/>
                </a:tc>
                <a:tc>
                  <a:txBody>
                    <a:bodyPr/>
                    <a:lstStyle/>
                    <a:p>
                      <a:pPr algn="ctr"/>
                      <a:endParaRPr lang="fr-FR" sz="1600" dirty="0"/>
                    </a:p>
                  </a:txBody>
                  <a:tcPr/>
                </a:tc>
                <a:tc>
                  <a:txBody>
                    <a:bodyPr/>
                    <a:lstStyle/>
                    <a:p>
                      <a:pPr algn="ctr"/>
                      <a:endParaRPr lang="fr-FR" sz="1600"/>
                    </a:p>
                  </a:txBody>
                  <a:tcPr/>
                </a:tc>
                <a:tc>
                  <a:txBody>
                    <a:bodyPr/>
                    <a:lstStyle/>
                    <a:p>
                      <a:pPr algn="ctr"/>
                      <a:endParaRPr lang="fr-FR" sz="1600"/>
                    </a:p>
                  </a:txBody>
                  <a:tcPr/>
                </a:tc>
                <a:tc>
                  <a:txBody>
                    <a:bodyPr/>
                    <a:lstStyle/>
                    <a:p>
                      <a:pPr algn="ctr"/>
                      <a:r>
                        <a:rPr lang="fr-FR" sz="1600" dirty="0"/>
                        <a:t>X</a:t>
                      </a:r>
                    </a:p>
                  </a:txBody>
                  <a:tcPr/>
                </a:tc>
                <a:tc>
                  <a:txBody>
                    <a:bodyPr/>
                    <a:lstStyle/>
                    <a:p>
                      <a:pPr algn="ctr"/>
                      <a:r>
                        <a:rPr lang="fr-FR" sz="1600" dirty="0"/>
                        <a:t>X</a:t>
                      </a:r>
                    </a:p>
                  </a:txBody>
                  <a:tcPr/>
                </a:tc>
                <a:extLst>
                  <a:ext uri="{0D108BD9-81ED-4DB2-BD59-A6C34878D82A}">
                    <a16:rowId xmlns:a16="http://schemas.microsoft.com/office/drawing/2014/main" val="1855689909"/>
                  </a:ext>
                </a:extLst>
              </a:tr>
              <a:tr h="377049">
                <a:tc>
                  <a:txBody>
                    <a:bodyPr/>
                    <a:lstStyle/>
                    <a:p>
                      <a:r>
                        <a:rPr lang="fr-FR" sz="1600" dirty="0"/>
                        <a:t>Pop-up</a:t>
                      </a:r>
                    </a:p>
                  </a:txBody>
                  <a:tcPr/>
                </a:tc>
                <a:tc>
                  <a:txBody>
                    <a:bodyPr/>
                    <a:lstStyle/>
                    <a:p>
                      <a:pPr algn="ctr"/>
                      <a:endParaRPr lang="fr-FR" sz="1600" dirty="0"/>
                    </a:p>
                  </a:txBody>
                  <a:tcPr/>
                </a:tc>
                <a:tc>
                  <a:txBody>
                    <a:bodyPr/>
                    <a:lstStyle/>
                    <a:p>
                      <a:pPr algn="ctr"/>
                      <a:endParaRPr lang="fr-FR" sz="1600" dirty="0"/>
                    </a:p>
                  </a:txBody>
                  <a:tcPr/>
                </a:tc>
                <a:tc>
                  <a:txBody>
                    <a:bodyPr/>
                    <a:lstStyle/>
                    <a:p>
                      <a:pPr algn="ctr"/>
                      <a:endParaRPr lang="fr-FR" sz="1600" dirty="0"/>
                    </a:p>
                  </a:txBody>
                  <a:tcPr/>
                </a:tc>
                <a:tc>
                  <a:txBody>
                    <a:bodyPr/>
                    <a:lstStyle/>
                    <a:p>
                      <a:pPr algn="ctr"/>
                      <a:r>
                        <a:rPr lang="fr-FR" sz="1600" dirty="0"/>
                        <a:t>X</a:t>
                      </a:r>
                    </a:p>
                  </a:txBody>
                  <a:tcPr/>
                </a:tc>
                <a:tc>
                  <a:txBody>
                    <a:bodyPr/>
                    <a:lstStyle/>
                    <a:p>
                      <a:pPr algn="ctr"/>
                      <a:r>
                        <a:rPr lang="fr-FR" sz="1600" dirty="0"/>
                        <a:t>X</a:t>
                      </a:r>
                    </a:p>
                  </a:txBody>
                  <a:tcPr/>
                </a:tc>
                <a:extLst>
                  <a:ext uri="{0D108BD9-81ED-4DB2-BD59-A6C34878D82A}">
                    <a16:rowId xmlns:a16="http://schemas.microsoft.com/office/drawing/2014/main" val="2994414613"/>
                  </a:ext>
                </a:extLst>
              </a:tr>
              <a:tr h="377049">
                <a:tc>
                  <a:txBody>
                    <a:bodyPr/>
                    <a:lstStyle/>
                    <a:p>
                      <a:r>
                        <a:rPr lang="fr-FR" sz="1600" dirty="0"/>
                        <a:t>scrolling</a:t>
                      </a:r>
                    </a:p>
                  </a:txBody>
                  <a:tcPr/>
                </a:tc>
                <a:tc>
                  <a:txBody>
                    <a:bodyPr/>
                    <a:lstStyle/>
                    <a:p>
                      <a:pPr algn="ctr"/>
                      <a:endParaRPr lang="fr-FR" sz="1600"/>
                    </a:p>
                  </a:txBody>
                  <a:tcPr/>
                </a:tc>
                <a:tc>
                  <a:txBody>
                    <a:bodyPr/>
                    <a:lstStyle/>
                    <a:p>
                      <a:pPr algn="ctr"/>
                      <a:endParaRPr lang="fr-FR" sz="1600"/>
                    </a:p>
                  </a:txBody>
                  <a:tcPr/>
                </a:tc>
                <a:tc>
                  <a:txBody>
                    <a:bodyPr/>
                    <a:lstStyle/>
                    <a:p>
                      <a:pPr algn="ctr"/>
                      <a:endParaRPr lang="fr-FR" sz="1600" dirty="0"/>
                    </a:p>
                  </a:txBody>
                  <a:tcPr/>
                </a:tc>
                <a:tc>
                  <a:txBody>
                    <a:bodyPr/>
                    <a:lstStyle/>
                    <a:p>
                      <a:pPr algn="ctr"/>
                      <a:r>
                        <a:rPr lang="fr-FR" sz="1600" dirty="0"/>
                        <a:t>X</a:t>
                      </a:r>
                    </a:p>
                  </a:txBody>
                  <a:tcPr/>
                </a:tc>
                <a:tc>
                  <a:txBody>
                    <a:bodyPr/>
                    <a:lstStyle/>
                    <a:p>
                      <a:pPr algn="ctr"/>
                      <a:r>
                        <a:rPr lang="fr-FR" sz="1600" dirty="0"/>
                        <a:t>X</a:t>
                      </a:r>
                    </a:p>
                  </a:txBody>
                  <a:tcPr/>
                </a:tc>
                <a:extLst>
                  <a:ext uri="{0D108BD9-81ED-4DB2-BD59-A6C34878D82A}">
                    <a16:rowId xmlns:a16="http://schemas.microsoft.com/office/drawing/2014/main" val="1456708787"/>
                  </a:ext>
                </a:extLst>
              </a:tr>
              <a:tr h="377049">
                <a:tc>
                  <a:txBody>
                    <a:bodyPr/>
                    <a:lstStyle/>
                    <a:p>
                      <a:r>
                        <a:rPr lang="fr-FR" sz="1600" dirty="0"/>
                        <a:t>Contrastes/couleurs</a:t>
                      </a:r>
                    </a:p>
                  </a:txBody>
                  <a:tcPr/>
                </a:tc>
                <a:tc>
                  <a:txBody>
                    <a:bodyPr/>
                    <a:lstStyle/>
                    <a:p>
                      <a:pPr algn="ctr"/>
                      <a:r>
                        <a:rPr lang="fr-FR" sz="1600" dirty="0"/>
                        <a:t>X</a:t>
                      </a:r>
                    </a:p>
                  </a:txBody>
                  <a:tcPr/>
                </a:tc>
                <a:tc>
                  <a:txBody>
                    <a:bodyPr/>
                    <a:lstStyle/>
                    <a:p>
                      <a:pPr algn="ctr"/>
                      <a:endParaRPr lang="fr-FR" sz="1600"/>
                    </a:p>
                  </a:txBody>
                  <a:tcPr/>
                </a:tc>
                <a:tc>
                  <a:txBody>
                    <a:bodyPr/>
                    <a:lstStyle/>
                    <a:p>
                      <a:pPr algn="ctr"/>
                      <a:r>
                        <a:rPr lang="fr-FR" sz="1600" dirty="0"/>
                        <a:t>X</a:t>
                      </a:r>
                    </a:p>
                  </a:txBody>
                  <a:tcPr/>
                </a:tc>
                <a:tc>
                  <a:txBody>
                    <a:bodyPr/>
                    <a:lstStyle/>
                    <a:p>
                      <a:pPr algn="ctr"/>
                      <a:endParaRPr lang="fr-FR" sz="1600"/>
                    </a:p>
                  </a:txBody>
                  <a:tcPr/>
                </a:tc>
                <a:tc>
                  <a:txBody>
                    <a:bodyPr/>
                    <a:lstStyle/>
                    <a:p>
                      <a:pPr algn="ctr"/>
                      <a:endParaRPr lang="fr-FR" sz="1600" dirty="0"/>
                    </a:p>
                  </a:txBody>
                  <a:tcPr/>
                </a:tc>
                <a:extLst>
                  <a:ext uri="{0D108BD9-81ED-4DB2-BD59-A6C34878D82A}">
                    <a16:rowId xmlns:a16="http://schemas.microsoft.com/office/drawing/2014/main" val="2086401842"/>
                  </a:ext>
                </a:extLst>
              </a:tr>
              <a:tr h="377049">
                <a:tc>
                  <a:txBody>
                    <a:bodyPr/>
                    <a:lstStyle/>
                    <a:p>
                      <a:r>
                        <a:rPr lang="fr-FR" sz="1600" dirty="0"/>
                        <a:t>Pages trop longues</a:t>
                      </a:r>
                    </a:p>
                  </a:txBody>
                  <a:tcPr/>
                </a:tc>
                <a:tc>
                  <a:txBody>
                    <a:bodyPr/>
                    <a:lstStyle/>
                    <a:p>
                      <a:pPr algn="ctr"/>
                      <a:r>
                        <a:rPr lang="fr-FR" sz="1600" dirty="0"/>
                        <a:t>X</a:t>
                      </a:r>
                    </a:p>
                  </a:txBody>
                  <a:tcPr/>
                </a:tc>
                <a:tc>
                  <a:txBody>
                    <a:bodyPr/>
                    <a:lstStyle/>
                    <a:p>
                      <a:pPr algn="ctr"/>
                      <a:r>
                        <a:rPr lang="fr-FR" sz="1600" dirty="0"/>
                        <a:t>X</a:t>
                      </a:r>
                    </a:p>
                  </a:txBody>
                  <a:tcPr/>
                </a:tc>
                <a:tc>
                  <a:txBody>
                    <a:bodyPr/>
                    <a:lstStyle/>
                    <a:p>
                      <a:pPr algn="ctr"/>
                      <a:r>
                        <a:rPr lang="fr-FR" sz="1600" dirty="0"/>
                        <a:t>X</a:t>
                      </a:r>
                    </a:p>
                  </a:txBody>
                  <a:tcPr/>
                </a:tc>
                <a:tc>
                  <a:txBody>
                    <a:bodyPr/>
                    <a:lstStyle/>
                    <a:p>
                      <a:pPr algn="ctr"/>
                      <a:r>
                        <a:rPr lang="fr-FR" sz="1600" dirty="0"/>
                        <a:t>X</a:t>
                      </a:r>
                    </a:p>
                  </a:txBody>
                  <a:tcPr/>
                </a:tc>
                <a:tc>
                  <a:txBody>
                    <a:bodyPr/>
                    <a:lstStyle/>
                    <a:p>
                      <a:pPr algn="ctr"/>
                      <a:r>
                        <a:rPr lang="fr-FR" sz="1600" dirty="0"/>
                        <a:t>X</a:t>
                      </a:r>
                    </a:p>
                  </a:txBody>
                  <a:tcPr/>
                </a:tc>
                <a:extLst>
                  <a:ext uri="{0D108BD9-81ED-4DB2-BD59-A6C34878D82A}">
                    <a16:rowId xmlns:a16="http://schemas.microsoft.com/office/drawing/2014/main" val="2665132566"/>
                  </a:ext>
                </a:extLst>
              </a:tr>
              <a:tr h="377049">
                <a:tc>
                  <a:txBody>
                    <a:bodyPr/>
                    <a:lstStyle/>
                    <a:p>
                      <a:r>
                        <a:rPr lang="fr-FR" sz="1600" dirty="0"/>
                        <a:t>Son</a:t>
                      </a:r>
                    </a:p>
                  </a:txBody>
                  <a:tcPr/>
                </a:tc>
                <a:tc>
                  <a:txBody>
                    <a:bodyPr/>
                    <a:lstStyle/>
                    <a:p>
                      <a:pPr algn="ctr"/>
                      <a:endParaRPr lang="fr-FR" sz="1600" dirty="0"/>
                    </a:p>
                  </a:txBody>
                  <a:tcPr/>
                </a:tc>
                <a:tc>
                  <a:txBody>
                    <a:bodyPr/>
                    <a:lstStyle/>
                    <a:p>
                      <a:pPr algn="ctr"/>
                      <a:r>
                        <a:rPr lang="fr-FR" sz="1600" dirty="0"/>
                        <a:t>X</a:t>
                      </a:r>
                    </a:p>
                  </a:txBody>
                  <a:tcPr/>
                </a:tc>
                <a:tc>
                  <a:txBody>
                    <a:bodyPr/>
                    <a:lstStyle/>
                    <a:p>
                      <a:pPr algn="ctr"/>
                      <a:endParaRPr lang="fr-FR" sz="1600"/>
                    </a:p>
                  </a:txBody>
                  <a:tcPr/>
                </a:tc>
                <a:tc>
                  <a:txBody>
                    <a:bodyPr/>
                    <a:lstStyle/>
                    <a:p>
                      <a:pPr algn="ctr"/>
                      <a:endParaRPr lang="fr-FR" sz="1600" dirty="0"/>
                    </a:p>
                  </a:txBody>
                  <a:tcPr/>
                </a:tc>
                <a:tc>
                  <a:txBody>
                    <a:bodyPr/>
                    <a:lstStyle/>
                    <a:p>
                      <a:pPr algn="ctr"/>
                      <a:r>
                        <a:rPr lang="fr-FR" sz="1600" dirty="0"/>
                        <a:t>X</a:t>
                      </a:r>
                    </a:p>
                  </a:txBody>
                  <a:tcPr/>
                </a:tc>
                <a:extLst>
                  <a:ext uri="{0D108BD9-81ED-4DB2-BD59-A6C34878D82A}">
                    <a16:rowId xmlns:a16="http://schemas.microsoft.com/office/drawing/2014/main" val="409128059"/>
                  </a:ext>
                </a:extLst>
              </a:tr>
              <a:tr h="377049">
                <a:tc>
                  <a:txBody>
                    <a:bodyPr/>
                    <a:lstStyle/>
                    <a:p>
                      <a:r>
                        <a:rPr lang="fr-FR" sz="1600" dirty="0"/>
                        <a:t>Pas de sous-titre</a:t>
                      </a:r>
                    </a:p>
                  </a:txBody>
                  <a:tcPr/>
                </a:tc>
                <a:tc>
                  <a:txBody>
                    <a:bodyPr/>
                    <a:lstStyle/>
                    <a:p>
                      <a:pPr algn="ctr"/>
                      <a:endParaRPr lang="fr-FR" sz="1600" dirty="0"/>
                    </a:p>
                  </a:txBody>
                  <a:tcPr/>
                </a:tc>
                <a:tc>
                  <a:txBody>
                    <a:bodyPr/>
                    <a:lstStyle/>
                    <a:p>
                      <a:pPr algn="ctr"/>
                      <a:r>
                        <a:rPr lang="fr-FR" sz="1600" dirty="0"/>
                        <a:t>X</a:t>
                      </a:r>
                    </a:p>
                  </a:txBody>
                  <a:tcPr/>
                </a:tc>
                <a:tc>
                  <a:txBody>
                    <a:bodyPr/>
                    <a:lstStyle/>
                    <a:p>
                      <a:pPr algn="ctr"/>
                      <a:endParaRPr lang="fr-FR" sz="1600" dirty="0"/>
                    </a:p>
                  </a:txBody>
                  <a:tcPr/>
                </a:tc>
                <a:tc>
                  <a:txBody>
                    <a:bodyPr/>
                    <a:lstStyle/>
                    <a:p>
                      <a:pPr algn="ctr"/>
                      <a:endParaRPr lang="fr-FR" sz="1600" dirty="0"/>
                    </a:p>
                  </a:txBody>
                  <a:tcPr/>
                </a:tc>
                <a:tc>
                  <a:txBody>
                    <a:bodyPr/>
                    <a:lstStyle/>
                    <a:p>
                      <a:pPr algn="ctr"/>
                      <a:endParaRPr lang="fr-FR" sz="1600" dirty="0"/>
                    </a:p>
                  </a:txBody>
                  <a:tcPr/>
                </a:tc>
                <a:extLst>
                  <a:ext uri="{0D108BD9-81ED-4DB2-BD59-A6C34878D82A}">
                    <a16:rowId xmlns:a16="http://schemas.microsoft.com/office/drawing/2014/main" val="101991287"/>
                  </a:ext>
                </a:extLst>
              </a:tr>
              <a:tr h="377049">
                <a:tc>
                  <a:txBody>
                    <a:bodyPr/>
                    <a:lstStyle/>
                    <a:p>
                      <a:r>
                        <a:rPr lang="fr-FR" sz="1600" dirty="0"/>
                        <a:t>Contenu dynamique</a:t>
                      </a:r>
                    </a:p>
                  </a:txBody>
                  <a:tcPr/>
                </a:tc>
                <a:tc>
                  <a:txBody>
                    <a:bodyPr/>
                    <a:lstStyle/>
                    <a:p>
                      <a:pPr algn="ctr"/>
                      <a:endParaRPr lang="fr-FR" sz="1600" dirty="0"/>
                    </a:p>
                  </a:txBody>
                  <a:tcPr/>
                </a:tc>
                <a:tc>
                  <a:txBody>
                    <a:bodyPr/>
                    <a:lstStyle/>
                    <a:p>
                      <a:pPr algn="ctr"/>
                      <a:endParaRPr lang="fr-FR" sz="1600" dirty="0"/>
                    </a:p>
                  </a:txBody>
                  <a:tcPr/>
                </a:tc>
                <a:tc>
                  <a:txBody>
                    <a:bodyPr/>
                    <a:lstStyle/>
                    <a:p>
                      <a:pPr algn="ctr"/>
                      <a:r>
                        <a:rPr lang="fr-FR" sz="1600" dirty="0"/>
                        <a:t>X</a:t>
                      </a:r>
                    </a:p>
                  </a:txBody>
                  <a:tcPr/>
                </a:tc>
                <a:tc>
                  <a:txBody>
                    <a:bodyPr/>
                    <a:lstStyle/>
                    <a:p>
                      <a:pPr algn="ctr"/>
                      <a:endParaRPr lang="fr-FR" sz="1600" dirty="0"/>
                    </a:p>
                  </a:txBody>
                  <a:tcPr/>
                </a:tc>
                <a:tc>
                  <a:txBody>
                    <a:bodyPr/>
                    <a:lstStyle/>
                    <a:p>
                      <a:pPr algn="ctr"/>
                      <a:r>
                        <a:rPr lang="fr-FR" sz="1600" dirty="0"/>
                        <a:t>X</a:t>
                      </a:r>
                    </a:p>
                  </a:txBody>
                  <a:tcPr/>
                </a:tc>
                <a:extLst>
                  <a:ext uri="{0D108BD9-81ED-4DB2-BD59-A6C34878D82A}">
                    <a16:rowId xmlns:a16="http://schemas.microsoft.com/office/drawing/2014/main" val="3915689257"/>
                  </a:ext>
                </a:extLst>
              </a:tr>
            </a:tbl>
          </a:graphicData>
        </a:graphic>
      </p:graphicFrame>
    </p:spTree>
    <p:extLst>
      <p:ext uri="{BB962C8B-B14F-4D97-AF65-F5344CB8AC3E}">
        <p14:creationId xmlns:p14="http://schemas.microsoft.com/office/powerpoint/2010/main" val="23106201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EF54EA5D-4F5E-6D48-2552-AAAF2F799BFD}"/>
              </a:ext>
            </a:extLst>
          </p:cNvPr>
          <p:cNvSpPr txBox="1"/>
          <p:nvPr/>
        </p:nvSpPr>
        <p:spPr>
          <a:xfrm>
            <a:off x="958507" y="798266"/>
            <a:ext cx="7258091" cy="461665"/>
          </a:xfrm>
          <a:prstGeom prst="rect">
            <a:avLst/>
          </a:prstGeom>
          <a:noFill/>
        </p:spPr>
        <p:txBody>
          <a:bodyPr wrap="square" rtlCol="0">
            <a:spAutoFit/>
          </a:bodyPr>
          <a:lstStyle/>
          <a:p>
            <a:r>
              <a:rPr lang="fr-FR" sz="2400" b="1" dirty="0">
                <a:latin typeface="Arial" panose="020B0604020202020204" pitchFamily="34" charset="0"/>
                <a:cs typeface="Arial" panose="020B0604020202020204" pitchFamily="34" charset="0"/>
              </a:rPr>
              <a:t>Standards d’accessibilité</a:t>
            </a:r>
          </a:p>
        </p:txBody>
      </p:sp>
      <p:sp>
        <p:nvSpPr>
          <p:cNvPr id="3" name="ZoneTexte 2">
            <a:extLst>
              <a:ext uri="{FF2B5EF4-FFF2-40B4-BE49-F238E27FC236}">
                <a16:creationId xmlns:a16="http://schemas.microsoft.com/office/drawing/2014/main" id="{938F8CBB-368D-59EC-3830-3C782126BB1D}"/>
              </a:ext>
            </a:extLst>
          </p:cNvPr>
          <p:cNvSpPr txBox="1"/>
          <p:nvPr/>
        </p:nvSpPr>
        <p:spPr>
          <a:xfrm>
            <a:off x="1317171" y="1774371"/>
            <a:ext cx="5250155" cy="369332"/>
          </a:xfrm>
          <a:prstGeom prst="rect">
            <a:avLst/>
          </a:prstGeom>
          <a:noFill/>
        </p:spPr>
        <p:txBody>
          <a:bodyPr wrap="none" rtlCol="0">
            <a:spAutoFit/>
          </a:bodyPr>
          <a:lstStyle/>
          <a:p>
            <a:r>
              <a:rPr lang="fr-FR" b="1" dirty="0">
                <a:latin typeface="Arial" panose="020B0604020202020204" pitchFamily="34" charset="0"/>
                <a:cs typeface="Arial" panose="020B0604020202020204" pitchFamily="34" charset="0"/>
              </a:rPr>
              <a:t>WCAG : Web Content </a:t>
            </a:r>
            <a:r>
              <a:rPr lang="fr-FR" b="1" dirty="0" err="1">
                <a:latin typeface="Arial" panose="020B0604020202020204" pitchFamily="34" charset="0"/>
                <a:cs typeface="Arial" panose="020B0604020202020204" pitchFamily="34" charset="0"/>
              </a:rPr>
              <a:t>Accessibility</a:t>
            </a:r>
            <a:r>
              <a:rPr lang="fr-FR" b="1" dirty="0">
                <a:latin typeface="Arial" panose="020B0604020202020204" pitchFamily="34" charset="0"/>
                <a:cs typeface="Arial" panose="020B0604020202020204" pitchFamily="34" charset="0"/>
              </a:rPr>
              <a:t> Guidelines</a:t>
            </a:r>
          </a:p>
        </p:txBody>
      </p:sp>
      <p:sp>
        <p:nvSpPr>
          <p:cNvPr id="4" name="ZoneTexte 3">
            <a:extLst>
              <a:ext uri="{FF2B5EF4-FFF2-40B4-BE49-F238E27FC236}">
                <a16:creationId xmlns:a16="http://schemas.microsoft.com/office/drawing/2014/main" id="{57F0D6DC-D683-CCD4-8AC8-F063EEB282EE}"/>
              </a:ext>
            </a:extLst>
          </p:cNvPr>
          <p:cNvSpPr txBox="1"/>
          <p:nvPr/>
        </p:nvSpPr>
        <p:spPr>
          <a:xfrm>
            <a:off x="1317171" y="2228671"/>
            <a:ext cx="9274629" cy="1754326"/>
          </a:xfrm>
          <a:prstGeom prst="rect">
            <a:avLst/>
          </a:prstGeom>
          <a:noFill/>
        </p:spPr>
        <p:txBody>
          <a:bodyPr wrap="square" rtlCol="0">
            <a:spAutoFit/>
          </a:bodyPr>
          <a:lstStyle/>
          <a:p>
            <a:pPr marL="285750" indent="-285750">
              <a:buFont typeface="Arial" panose="020B0604020202020204" pitchFamily="34" charset="0"/>
              <a:buChar char="•"/>
            </a:pPr>
            <a:r>
              <a:rPr lang="fr-FR" b="1" dirty="0">
                <a:latin typeface="Arial" panose="020B0604020202020204" pitchFamily="34" charset="0"/>
                <a:cs typeface="Arial" panose="020B0604020202020204" pitchFamily="34" charset="0"/>
              </a:rPr>
              <a:t>Fournir</a:t>
            </a:r>
            <a:r>
              <a:rPr lang="fr-FR" dirty="0">
                <a:latin typeface="Arial" panose="020B0604020202020204" pitchFamily="34" charset="0"/>
                <a:cs typeface="Arial" panose="020B0604020202020204" pitchFamily="34" charset="0"/>
              </a:rPr>
              <a:t> des équivalents textuels pour les contenus non textuels.</a:t>
            </a:r>
          </a:p>
          <a:p>
            <a:pPr marL="285750" indent="-285750">
              <a:buFont typeface="Arial" panose="020B0604020202020204" pitchFamily="34" charset="0"/>
              <a:buChar char="•"/>
            </a:pPr>
            <a:r>
              <a:rPr lang="fr-FR" b="1" dirty="0">
                <a:latin typeface="Arial" panose="020B0604020202020204" pitchFamily="34" charset="0"/>
                <a:cs typeface="Arial" panose="020B0604020202020204" pitchFamily="34" charset="0"/>
              </a:rPr>
              <a:t>Accessibilité</a:t>
            </a:r>
            <a:r>
              <a:rPr lang="fr-FR" dirty="0">
                <a:latin typeface="Arial" panose="020B0604020202020204" pitchFamily="34" charset="0"/>
                <a:cs typeface="Arial" panose="020B0604020202020204" pitchFamily="34" charset="0"/>
              </a:rPr>
              <a:t> au clavier : rendre toutes les fonctionnalités accessibles au clavier.</a:t>
            </a:r>
          </a:p>
          <a:p>
            <a:pPr marL="285750" indent="-285750">
              <a:buFont typeface="Arial" panose="020B0604020202020204" pitchFamily="34" charset="0"/>
              <a:buChar char="•"/>
            </a:pPr>
            <a:r>
              <a:rPr lang="fr-FR" b="1" dirty="0">
                <a:latin typeface="Arial" panose="020B0604020202020204" pitchFamily="34" charset="0"/>
                <a:cs typeface="Arial" panose="020B0604020202020204" pitchFamily="34" charset="0"/>
              </a:rPr>
              <a:t>Prévisibilité</a:t>
            </a:r>
            <a:r>
              <a:rPr lang="fr-FR" dirty="0">
                <a:latin typeface="Arial" panose="020B0604020202020204" pitchFamily="34" charset="0"/>
                <a:cs typeface="Arial" panose="020B0604020202020204" pitchFamily="34" charset="0"/>
              </a:rPr>
              <a:t> : faire en sorte que les pages apparaissent et fonctionnent de manière prévisible.</a:t>
            </a:r>
          </a:p>
          <a:p>
            <a:pPr marL="285750" indent="-285750">
              <a:buFont typeface="Arial" panose="020B0604020202020204" pitchFamily="34" charset="0"/>
              <a:buChar char="•"/>
            </a:pPr>
            <a:r>
              <a:rPr lang="fr-FR" b="1" dirty="0">
                <a:latin typeface="Arial" panose="020B0604020202020204" pitchFamily="34" charset="0"/>
                <a:cs typeface="Arial" panose="020B0604020202020204" pitchFamily="34" charset="0"/>
              </a:rPr>
              <a:t>Compatibilité</a:t>
            </a:r>
            <a:r>
              <a:rPr lang="fr-FR" dirty="0">
                <a:latin typeface="Arial" panose="020B0604020202020204" pitchFamily="34" charset="0"/>
                <a:cs typeface="Arial" panose="020B0604020202020204" pitchFamily="34" charset="0"/>
              </a:rPr>
              <a:t> : optimiser la compatibilité avec les agents utilisateurs actuels et futurs, y compris les technologies d'assistance.</a:t>
            </a:r>
          </a:p>
        </p:txBody>
      </p:sp>
      <p:sp>
        <p:nvSpPr>
          <p:cNvPr id="5" name="ZoneTexte 4">
            <a:extLst>
              <a:ext uri="{FF2B5EF4-FFF2-40B4-BE49-F238E27FC236}">
                <a16:creationId xmlns:a16="http://schemas.microsoft.com/office/drawing/2014/main" id="{E5B0006E-2073-84B6-B6F2-39E3497AA97E}"/>
              </a:ext>
            </a:extLst>
          </p:cNvPr>
          <p:cNvSpPr txBox="1"/>
          <p:nvPr/>
        </p:nvSpPr>
        <p:spPr>
          <a:xfrm>
            <a:off x="1284514" y="4811325"/>
            <a:ext cx="9274630" cy="923330"/>
          </a:xfrm>
          <a:prstGeom prst="rect">
            <a:avLst/>
          </a:prstGeom>
          <a:noFill/>
        </p:spPr>
        <p:txBody>
          <a:bodyPr wrap="square" rtlCol="0">
            <a:spAutoFit/>
          </a:bodyPr>
          <a:lstStyle/>
          <a:p>
            <a:pPr marL="285750" indent="-285750">
              <a:buFont typeface="Arial" panose="020B0604020202020204" pitchFamily="34" charset="0"/>
              <a:buChar char="•"/>
            </a:pPr>
            <a:r>
              <a:rPr lang="fr-FR" dirty="0">
                <a:latin typeface="Arial" panose="020B0604020202020204" pitchFamily="34" charset="0"/>
                <a:cs typeface="Arial" panose="020B0604020202020204" pitchFamily="34" charset="0"/>
              </a:rPr>
              <a:t>Directives </a:t>
            </a:r>
            <a:r>
              <a:rPr lang="fr-FR" dirty="0" err="1">
                <a:latin typeface="Arial" panose="020B0604020202020204" pitchFamily="34" charset="0"/>
                <a:cs typeface="Arial" panose="020B0604020202020204" pitchFamily="34" charset="0"/>
              </a:rPr>
              <a:t>Accessiweb</a:t>
            </a:r>
            <a:r>
              <a:rPr lang="fr-FR" dirty="0">
                <a:latin typeface="Arial" panose="020B0604020202020204" pitchFamily="34" charset="0"/>
                <a:cs typeface="Arial" panose="020B0604020202020204" pitchFamily="34" charset="0"/>
              </a:rPr>
              <a:t> (2.2) : http://</a:t>
            </a:r>
            <a:r>
              <a:rPr lang="fr-FR" dirty="0" err="1">
                <a:latin typeface="Arial" panose="020B0604020202020204" pitchFamily="34" charset="0"/>
                <a:cs typeface="Arial" panose="020B0604020202020204" pitchFamily="34" charset="0"/>
              </a:rPr>
              <a:t>www.accessiweb.org</a:t>
            </a:r>
            <a:r>
              <a:rPr lang="fr-FR" dirty="0">
                <a:latin typeface="Arial" panose="020B0604020202020204" pitchFamily="34" charset="0"/>
                <a:cs typeface="Arial" panose="020B0604020202020204" pitchFamily="34" charset="0"/>
              </a:rPr>
              <a:t>/</a:t>
            </a:r>
            <a:r>
              <a:rPr lang="fr-FR" dirty="0" err="1">
                <a:latin typeface="Arial" panose="020B0604020202020204" pitchFamily="34" charset="0"/>
                <a:cs typeface="Arial" panose="020B0604020202020204" pitchFamily="34" charset="0"/>
              </a:rPr>
              <a:t>index.php</a:t>
            </a:r>
            <a:r>
              <a:rPr lang="fr-FR" dirty="0">
                <a:latin typeface="Arial" panose="020B0604020202020204" pitchFamily="34" charset="0"/>
                <a:cs typeface="Arial" panose="020B0604020202020204" pitchFamily="34" charset="0"/>
              </a:rPr>
              <a:t>/accessiweb_2.2_liste_generale.html</a:t>
            </a:r>
          </a:p>
          <a:p>
            <a:pPr marL="285750" indent="-285750">
              <a:buFont typeface="Arial" panose="020B0604020202020204" pitchFamily="34" charset="0"/>
              <a:buChar char="•"/>
            </a:pPr>
            <a:r>
              <a:rPr lang="fr-FR" dirty="0">
                <a:latin typeface="Arial" panose="020B0604020202020204" pitchFamily="34" charset="0"/>
                <a:cs typeface="Arial" panose="020B0604020202020204" pitchFamily="34" charset="0"/>
              </a:rPr>
              <a:t>Pour le secteur public : Lignes directrices du RGAA</a:t>
            </a:r>
          </a:p>
        </p:txBody>
      </p:sp>
      <p:sp>
        <p:nvSpPr>
          <p:cNvPr id="6" name="ZoneTexte 5">
            <a:extLst>
              <a:ext uri="{FF2B5EF4-FFF2-40B4-BE49-F238E27FC236}">
                <a16:creationId xmlns:a16="http://schemas.microsoft.com/office/drawing/2014/main" id="{9B9FA356-B129-0650-0850-1B14C821180D}"/>
              </a:ext>
            </a:extLst>
          </p:cNvPr>
          <p:cNvSpPr txBox="1"/>
          <p:nvPr/>
        </p:nvSpPr>
        <p:spPr>
          <a:xfrm>
            <a:off x="1317171" y="4154774"/>
            <a:ext cx="2634343" cy="646331"/>
          </a:xfrm>
          <a:prstGeom prst="rect">
            <a:avLst/>
          </a:prstGeom>
          <a:noFill/>
        </p:spPr>
        <p:txBody>
          <a:bodyPr wrap="square" rtlCol="0">
            <a:spAutoFit/>
          </a:bodyPr>
          <a:lstStyle/>
          <a:p>
            <a:r>
              <a:rPr lang="fr-FR" b="1" dirty="0">
                <a:latin typeface="Arial" panose="020B0604020202020204" pitchFamily="34" charset="0"/>
                <a:cs typeface="Arial" panose="020B0604020202020204" pitchFamily="34" charset="0"/>
              </a:rPr>
              <a:t>Critères opérationnels </a:t>
            </a:r>
            <a:r>
              <a:rPr lang="fr-FR" dirty="0">
                <a:latin typeface="Arial" panose="020B0604020202020204" pitchFamily="34" charset="0"/>
                <a:cs typeface="Arial" panose="020B0604020202020204" pitchFamily="34" charset="0"/>
              </a:rPr>
              <a:t>:</a:t>
            </a:r>
          </a:p>
        </p:txBody>
      </p:sp>
      <p:sp>
        <p:nvSpPr>
          <p:cNvPr id="8" name="ZoneTexte 7">
            <a:extLst>
              <a:ext uri="{FF2B5EF4-FFF2-40B4-BE49-F238E27FC236}">
                <a16:creationId xmlns:a16="http://schemas.microsoft.com/office/drawing/2014/main" id="{8EB42427-3561-47D5-E48A-157AF8BBC4CF}"/>
              </a:ext>
            </a:extLst>
          </p:cNvPr>
          <p:cNvSpPr txBox="1"/>
          <p:nvPr/>
        </p:nvSpPr>
        <p:spPr>
          <a:xfrm>
            <a:off x="4587552" y="4801105"/>
            <a:ext cx="6117770" cy="369332"/>
          </a:xfrm>
          <a:prstGeom prst="rect">
            <a:avLst/>
          </a:prstGeom>
          <a:noFill/>
        </p:spPr>
        <p:txBody>
          <a:bodyPr wrap="square">
            <a:spAutoFit/>
          </a:bodyPr>
          <a:lstStyle/>
          <a:p>
            <a:r>
              <a:rPr lang="fr-FR" dirty="0">
                <a:latin typeface="Arial" panose="020B0604020202020204" pitchFamily="34" charset="0"/>
                <a:cs typeface="Arial" panose="020B0604020202020204" pitchFamily="34" charset="0"/>
              </a:rPr>
              <a:t>https://</a:t>
            </a:r>
            <a:r>
              <a:rPr lang="fr-FR" dirty="0" err="1">
                <a:latin typeface="Arial" panose="020B0604020202020204" pitchFamily="34" charset="0"/>
                <a:cs typeface="Arial" panose="020B0604020202020204" pitchFamily="34" charset="0"/>
              </a:rPr>
              <a:t>accessibilite.numerique.gouv.fr</a:t>
            </a:r>
            <a:r>
              <a:rPr lang="fr-FR"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3732729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7A917B7-3329-1E18-109D-FDECCC7DCD3F}"/>
              </a:ext>
            </a:extLst>
          </p:cNvPr>
          <p:cNvSpPr>
            <a:spLocks noGrp="1"/>
          </p:cNvSpPr>
          <p:nvPr>
            <p:ph type="ctrTitle"/>
          </p:nvPr>
        </p:nvSpPr>
        <p:spPr>
          <a:xfrm>
            <a:off x="2692398" y="2899830"/>
            <a:ext cx="6815669" cy="1515533"/>
          </a:xfrm>
        </p:spPr>
        <p:txBody>
          <a:bodyPr/>
          <a:lstStyle/>
          <a:p>
            <a:r>
              <a:rPr lang="fr-FR" dirty="0"/>
              <a:t>Méthodologie(s) de construction d’une maquette</a:t>
            </a:r>
          </a:p>
        </p:txBody>
      </p:sp>
      <p:sp>
        <p:nvSpPr>
          <p:cNvPr id="3" name="Sous-titre 2">
            <a:extLst>
              <a:ext uri="{FF2B5EF4-FFF2-40B4-BE49-F238E27FC236}">
                <a16:creationId xmlns:a16="http://schemas.microsoft.com/office/drawing/2014/main" id="{FFA926A2-4E97-ED94-3B36-1D1DBE003B0D}"/>
              </a:ext>
            </a:extLst>
          </p:cNvPr>
          <p:cNvSpPr>
            <a:spLocks noGrp="1"/>
          </p:cNvSpPr>
          <p:nvPr>
            <p:ph type="subTitle" idx="1"/>
          </p:nvPr>
        </p:nvSpPr>
        <p:spPr/>
        <p:txBody>
          <a:bodyPr/>
          <a:lstStyle/>
          <a:p>
            <a:endParaRPr lang="fr-FR" dirty="0"/>
          </a:p>
        </p:txBody>
      </p:sp>
    </p:spTree>
    <p:extLst>
      <p:ext uri="{BB962C8B-B14F-4D97-AF65-F5344CB8AC3E}">
        <p14:creationId xmlns:p14="http://schemas.microsoft.com/office/powerpoint/2010/main" val="33083881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AB8B9C24-E800-289F-DBA3-02C30AFDB41B}"/>
              </a:ext>
            </a:extLst>
          </p:cNvPr>
          <p:cNvSpPr txBox="1"/>
          <p:nvPr/>
        </p:nvSpPr>
        <p:spPr>
          <a:xfrm>
            <a:off x="958507" y="798266"/>
            <a:ext cx="7258091" cy="461665"/>
          </a:xfrm>
          <a:prstGeom prst="rect">
            <a:avLst/>
          </a:prstGeom>
          <a:noFill/>
        </p:spPr>
        <p:txBody>
          <a:bodyPr wrap="square" rtlCol="0">
            <a:spAutoFit/>
          </a:bodyPr>
          <a:lstStyle/>
          <a:p>
            <a:r>
              <a:rPr lang="fr-FR" sz="2400" b="1" dirty="0">
                <a:latin typeface="Arial" panose="020B0604020202020204" pitchFamily="34" charset="0"/>
                <a:cs typeface="Arial" panose="020B0604020202020204" pitchFamily="34" charset="0"/>
              </a:rPr>
              <a:t>Conception centrée utilisateur et prototypage</a:t>
            </a:r>
          </a:p>
        </p:txBody>
      </p:sp>
      <p:pic>
        <p:nvPicPr>
          <p:cNvPr id="3" name="Image 2" descr="Une image contenant jeu&#10;&#10;Description générée automatiquement">
            <a:extLst>
              <a:ext uri="{FF2B5EF4-FFF2-40B4-BE49-F238E27FC236}">
                <a16:creationId xmlns:a16="http://schemas.microsoft.com/office/drawing/2014/main" id="{C4B348C4-8900-E704-E9E4-6E92A376DCAF}"/>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727587" y="1592838"/>
            <a:ext cx="10430256" cy="4466896"/>
          </a:xfrm>
          <a:prstGeom prst="rect">
            <a:avLst/>
          </a:prstGeom>
        </p:spPr>
      </p:pic>
    </p:spTree>
    <p:extLst>
      <p:ext uri="{BB962C8B-B14F-4D97-AF65-F5344CB8AC3E}">
        <p14:creationId xmlns:p14="http://schemas.microsoft.com/office/powerpoint/2010/main" val="779406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Les raisons pour utiliser les méthodes Agile en entreprise">
            <a:extLst>
              <a:ext uri="{FF2B5EF4-FFF2-40B4-BE49-F238E27FC236}">
                <a16:creationId xmlns:a16="http://schemas.microsoft.com/office/drawing/2014/main" id="{65384D1B-5530-CB0D-3D62-258DC216E7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5742" y="1665377"/>
            <a:ext cx="8980515" cy="4490258"/>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292E1F05-7D9E-C440-44D6-0AD8BFD8144B}"/>
              </a:ext>
            </a:extLst>
          </p:cNvPr>
          <p:cNvSpPr txBox="1"/>
          <p:nvPr/>
        </p:nvSpPr>
        <p:spPr>
          <a:xfrm>
            <a:off x="958507" y="798266"/>
            <a:ext cx="7258091" cy="461665"/>
          </a:xfrm>
          <a:prstGeom prst="rect">
            <a:avLst/>
          </a:prstGeom>
          <a:noFill/>
        </p:spPr>
        <p:txBody>
          <a:bodyPr wrap="square" rtlCol="0">
            <a:spAutoFit/>
          </a:bodyPr>
          <a:lstStyle/>
          <a:p>
            <a:r>
              <a:rPr lang="fr-FR" sz="2400" b="1" dirty="0">
                <a:latin typeface="Arial" panose="020B0604020202020204" pitchFamily="34" charset="0"/>
                <a:cs typeface="Arial" panose="020B0604020202020204" pitchFamily="34" charset="0"/>
              </a:rPr>
              <a:t>Et on retrouve la méthode Agile</a:t>
            </a:r>
          </a:p>
        </p:txBody>
      </p:sp>
    </p:spTree>
    <p:extLst>
      <p:ext uri="{BB962C8B-B14F-4D97-AF65-F5344CB8AC3E}">
        <p14:creationId xmlns:p14="http://schemas.microsoft.com/office/powerpoint/2010/main" val="2834197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6DDFFEF3-ADC8-9E4C-AD6C-940DB68844DE}"/>
              </a:ext>
            </a:extLst>
          </p:cNvPr>
          <p:cNvSpPr txBox="1"/>
          <p:nvPr/>
        </p:nvSpPr>
        <p:spPr>
          <a:xfrm>
            <a:off x="838199" y="2276815"/>
            <a:ext cx="10482944" cy="3416320"/>
          </a:xfrm>
          <a:prstGeom prst="rect">
            <a:avLst/>
          </a:prstGeom>
          <a:noFill/>
        </p:spPr>
        <p:txBody>
          <a:bodyPr wrap="square">
            <a:spAutoFit/>
          </a:bodyPr>
          <a:lstStyle/>
          <a:p>
            <a:pPr marL="285750" indent="-285750" algn="just">
              <a:buFont typeface="Arial" panose="020B0604020202020204" pitchFamily="34" charset="0"/>
              <a:buChar char="•"/>
            </a:pPr>
            <a:r>
              <a:rPr lang="fr-FR" b="0" i="0" u="none" strike="noStrike" dirty="0">
                <a:effectLst/>
                <a:latin typeface="Arial" panose="020B0604020202020204" pitchFamily="34" charset="0"/>
              </a:rPr>
              <a:t>la méthode de </a:t>
            </a:r>
            <a:r>
              <a:rPr lang="fr-FR" b="0" i="0" u="none" strike="noStrike" dirty="0">
                <a:effectLst/>
                <a:latin typeface="Arial" panose="020B0604020202020204" pitchFamily="34" charset="0"/>
                <a:hlinkClick r:id="rId2" tooltip="Développement rapide d'applications">
                  <a:extLst>
                    <a:ext uri="{A12FA001-AC4F-418D-AE19-62706E023703}">
                      <ahyp:hlinkClr xmlns:ahyp="http://schemas.microsoft.com/office/drawing/2018/hyperlinkcolor" val="tx"/>
                    </a:ext>
                  </a:extLst>
                </a:hlinkClick>
              </a:rPr>
              <a:t>développement rapide d'application</a:t>
            </a:r>
            <a:r>
              <a:rPr lang="fr-FR" b="0" i="0" u="none" strike="noStrike" dirty="0">
                <a:effectLst/>
                <a:latin typeface="Arial" panose="020B0604020202020204" pitchFamily="34" charset="0"/>
              </a:rPr>
              <a:t> (1991), dite méthode </a:t>
            </a:r>
            <a:r>
              <a:rPr lang="fr-FR" b="0" i="1" u="none" strike="noStrike" dirty="0">
                <a:effectLst/>
                <a:latin typeface="Arial" panose="020B0604020202020204" pitchFamily="34" charset="0"/>
              </a:rPr>
              <a:t>RAD</a:t>
            </a:r>
            <a:r>
              <a:rPr lang="fr-FR" b="0" i="0" u="none" strike="noStrike" dirty="0">
                <a:effectLst/>
                <a:latin typeface="Arial" panose="020B0604020202020204" pitchFamily="34" charset="0"/>
              </a:rPr>
              <a:t>, de l'anglais </a:t>
            </a:r>
            <a:r>
              <a:rPr lang="fr-FR" b="0" i="1" u="none" strike="noStrike" dirty="0" err="1">
                <a:effectLst/>
                <a:latin typeface="Arial" panose="020B0604020202020204" pitchFamily="34" charset="0"/>
              </a:rPr>
              <a:t>rapid</a:t>
            </a:r>
            <a:r>
              <a:rPr lang="fr-FR" b="0" i="1" u="none" strike="noStrike" dirty="0">
                <a:effectLst/>
                <a:latin typeface="Arial" panose="020B0604020202020204" pitchFamily="34" charset="0"/>
              </a:rPr>
              <a:t> application </a:t>
            </a:r>
            <a:r>
              <a:rPr lang="fr-FR" b="0" i="1" u="none" strike="noStrike" dirty="0" err="1">
                <a:effectLst/>
                <a:latin typeface="Arial" panose="020B0604020202020204" pitchFamily="34" charset="0"/>
              </a:rPr>
              <a:t>development</a:t>
            </a:r>
            <a:r>
              <a:rPr lang="fr-FR" b="0" i="0" u="none" strike="noStrike" dirty="0">
                <a:effectLst/>
                <a:latin typeface="Arial" panose="020B0604020202020204" pitchFamily="34" charset="0"/>
              </a:rPr>
              <a:t> ;</a:t>
            </a:r>
          </a:p>
          <a:p>
            <a:pPr marL="285750" indent="-285750" algn="just">
              <a:buFont typeface="Arial" panose="020B0604020202020204" pitchFamily="34" charset="0"/>
              <a:buChar char="•"/>
            </a:pPr>
            <a:r>
              <a:rPr lang="fr-FR" b="0" i="0" u="none" strike="noStrike" dirty="0">
                <a:effectLst/>
                <a:latin typeface="Arial" panose="020B0604020202020204" pitchFamily="34" charset="0"/>
              </a:rPr>
              <a:t>la version anglaise du </a:t>
            </a:r>
            <a:r>
              <a:rPr lang="fr-FR" b="0" i="0" u="none" strike="noStrike" dirty="0">
                <a:effectLst/>
                <a:latin typeface="Arial" panose="020B0604020202020204" pitchFamily="34" charset="0"/>
                <a:hlinkClick r:id="rId2" tooltip="Développement rapide d'applications">
                  <a:extLst>
                    <a:ext uri="{A12FA001-AC4F-418D-AE19-62706E023703}">
                      <ahyp:hlinkClr xmlns:ahyp="http://schemas.microsoft.com/office/drawing/2018/hyperlinkcolor" val="tx"/>
                    </a:ext>
                  </a:extLst>
                </a:hlinkClick>
              </a:rPr>
              <a:t>RAD</a:t>
            </a:r>
            <a:r>
              <a:rPr lang="fr-FR" b="0" i="0" u="none" strike="noStrike" dirty="0">
                <a:effectLst/>
                <a:latin typeface="Arial" panose="020B0604020202020204" pitchFamily="34" charset="0"/>
              </a:rPr>
              <a:t> (1995), </a:t>
            </a:r>
            <a:r>
              <a:rPr lang="fr-FR" b="0" i="0" u="none" strike="noStrike" dirty="0">
                <a:effectLst/>
                <a:latin typeface="Arial" panose="020B0604020202020204" pitchFamily="34" charset="0"/>
                <a:hlinkClick r:id="rId3" tooltip="Dynamic systems development method">
                  <a:extLst>
                    <a:ext uri="{A12FA001-AC4F-418D-AE19-62706E023703}">
                      <ahyp:hlinkClr xmlns:ahyp="http://schemas.microsoft.com/office/drawing/2018/hyperlinkcolor" val="tx"/>
                    </a:ext>
                  </a:extLst>
                </a:hlinkClick>
              </a:rPr>
              <a:t>Dynamic systems development method (DSDM)</a:t>
            </a:r>
            <a:r>
              <a:rPr lang="fr-FR" b="0" i="0" u="none" strike="noStrike" dirty="0">
                <a:effectLst/>
                <a:latin typeface="Arial" panose="020B0604020202020204" pitchFamily="34" charset="0"/>
              </a:rPr>
              <a:t> ;</a:t>
            </a:r>
          </a:p>
          <a:p>
            <a:pPr marL="285750" indent="-285750" algn="just">
              <a:buFont typeface="Arial" panose="020B0604020202020204" pitchFamily="34" charset="0"/>
              <a:buChar char="•"/>
            </a:pPr>
            <a:r>
              <a:rPr lang="fr-FR" b="0" i="0" u="none" strike="noStrike" dirty="0">
                <a:effectLst/>
                <a:latin typeface="Arial" panose="020B0604020202020204" pitchFamily="34" charset="0"/>
              </a:rPr>
              <a:t>le </a:t>
            </a:r>
            <a:r>
              <a:rPr lang="fr-FR" b="0" i="0" u="none" strike="noStrike" dirty="0" err="1">
                <a:effectLst/>
                <a:latin typeface="Arial" panose="020B0604020202020204" pitchFamily="34" charset="0"/>
              </a:rPr>
              <a:t>framework</a:t>
            </a:r>
            <a:r>
              <a:rPr lang="fr-FR" b="0" i="0" u="none" strike="noStrike" dirty="0">
                <a:effectLst/>
                <a:latin typeface="Arial" panose="020B0604020202020204" pitchFamily="34" charset="0"/>
              </a:rPr>
              <a:t> </a:t>
            </a:r>
            <a:r>
              <a:rPr lang="fr-FR" b="0" i="0" u="none" strike="noStrike" dirty="0">
                <a:effectLst/>
                <a:latin typeface="Arial" panose="020B0604020202020204" pitchFamily="34" charset="0"/>
                <a:hlinkClick r:id="rId4" tooltip="Scrum (développement)">
                  <a:extLst>
                    <a:ext uri="{A12FA001-AC4F-418D-AE19-62706E023703}">
                      <ahyp:hlinkClr xmlns:ahyp="http://schemas.microsoft.com/office/drawing/2018/hyperlinkcolor" val="tx"/>
                    </a:ext>
                  </a:extLst>
                </a:hlinkClick>
              </a:rPr>
              <a:t>Scrum</a:t>
            </a:r>
            <a:r>
              <a:rPr lang="fr-FR" b="0" i="0" u="none" strike="noStrike" dirty="0">
                <a:effectLst/>
                <a:latin typeface="Arial" panose="020B0604020202020204" pitchFamily="34" charset="0"/>
              </a:rPr>
              <a:t>, présenté en 1995 par Ken Schwaber, publié ensuite en 2010 par lui-même et Jeff Sutherland sous la forme du </a:t>
            </a:r>
            <a:r>
              <a:rPr lang="fr-FR" b="0" i="1" u="none" strike="noStrike" dirty="0">
                <a:effectLst/>
                <a:latin typeface="Arial" panose="020B0604020202020204" pitchFamily="34" charset="0"/>
              </a:rPr>
              <a:t>Guide Scrum</a:t>
            </a:r>
            <a:r>
              <a:rPr lang="fr-FR" b="0" i="0" u="none" strike="noStrike" dirty="0">
                <a:effectLst/>
                <a:latin typeface="Arial" panose="020B0604020202020204" pitchFamily="34" charset="0"/>
              </a:rPr>
              <a:t>. Il est composé notamment des méthodes du </a:t>
            </a:r>
            <a:r>
              <a:rPr lang="fr-FR" b="0" i="1" u="none" strike="noStrike" dirty="0">
                <a:effectLst/>
                <a:latin typeface="Arial" panose="020B0604020202020204" pitchFamily="34" charset="0"/>
                <a:hlinkClick r:id="rId5" tooltip="Sprint (développement logiciel)">
                  <a:extLst>
                    <a:ext uri="{A12FA001-AC4F-418D-AE19-62706E023703}">
                      <ahyp:hlinkClr xmlns:ahyp="http://schemas.microsoft.com/office/drawing/2018/hyperlinkcolor" val="tx"/>
                    </a:ext>
                  </a:extLst>
                </a:hlinkClick>
              </a:rPr>
              <a:t>sprint planning</a:t>
            </a:r>
            <a:r>
              <a:rPr lang="fr-FR" b="0" i="0" u="none" strike="noStrike" dirty="0">
                <a:effectLst/>
                <a:latin typeface="Arial" panose="020B0604020202020204" pitchFamily="34" charset="0"/>
              </a:rPr>
              <a:t>, du </a:t>
            </a:r>
            <a:r>
              <a:rPr lang="fr-FR" b="0" i="1" u="none" strike="noStrike" dirty="0">
                <a:effectLst/>
                <a:latin typeface="Arial" panose="020B0604020202020204" pitchFamily="34" charset="0"/>
                <a:hlinkClick r:id="rId6" tooltip="Burndown chart">
                  <a:extLst>
                    <a:ext uri="{A12FA001-AC4F-418D-AE19-62706E023703}">
                      <ahyp:hlinkClr xmlns:ahyp="http://schemas.microsoft.com/office/drawing/2018/hyperlinkcolor" val="tx"/>
                    </a:ext>
                  </a:extLst>
                </a:hlinkClick>
              </a:rPr>
              <a:t>burndown chart</a:t>
            </a:r>
            <a:r>
              <a:rPr lang="fr-FR" b="0" i="0" u="none" strike="noStrike" dirty="0">
                <a:effectLst/>
                <a:latin typeface="Arial" panose="020B0604020202020204" pitchFamily="34" charset="0"/>
              </a:rPr>
              <a:t>, des </a:t>
            </a:r>
            <a:r>
              <a:rPr lang="fr-FR" b="0" i="1" u="none" strike="noStrike" dirty="0" err="1">
                <a:effectLst/>
                <a:latin typeface="Arial" panose="020B0604020202020204" pitchFamily="34" charset="0"/>
              </a:rPr>
              <a:t>daily</a:t>
            </a:r>
            <a:r>
              <a:rPr lang="fr-FR" b="0" i="1" u="none" strike="noStrike" dirty="0">
                <a:effectLst/>
                <a:latin typeface="Arial" panose="020B0604020202020204" pitchFamily="34" charset="0"/>
              </a:rPr>
              <a:t> stand-up meeting</a:t>
            </a:r>
            <a:r>
              <a:rPr lang="fr-FR" b="0" i="0" u="none" strike="noStrike" dirty="0">
                <a:effectLst/>
                <a:latin typeface="Arial" panose="020B0604020202020204" pitchFamily="34" charset="0"/>
              </a:rPr>
              <a:t> (alias </a:t>
            </a:r>
            <a:r>
              <a:rPr lang="fr-FR" b="0" i="1" u="none" strike="noStrike" dirty="0" err="1">
                <a:effectLst/>
                <a:latin typeface="Arial" panose="020B0604020202020204" pitchFamily="34" charset="0"/>
              </a:rPr>
              <a:t>daily</a:t>
            </a:r>
            <a:r>
              <a:rPr lang="fr-FR" b="0" i="1" u="none" strike="noStrike" dirty="0">
                <a:effectLst/>
                <a:latin typeface="Arial" panose="020B0604020202020204" pitchFamily="34" charset="0"/>
              </a:rPr>
              <a:t> </a:t>
            </a:r>
            <a:r>
              <a:rPr lang="fr-FR" b="0" i="1" u="none" strike="noStrike" dirty="0" err="1">
                <a:effectLst/>
                <a:latin typeface="Arial" panose="020B0604020202020204" pitchFamily="34" charset="0"/>
              </a:rPr>
              <a:t>scrum</a:t>
            </a:r>
            <a:r>
              <a:rPr lang="fr-FR" b="0" i="0" u="none" strike="noStrike" dirty="0">
                <a:effectLst/>
                <a:latin typeface="Arial" panose="020B0604020202020204" pitchFamily="34" charset="0"/>
              </a:rPr>
              <a:t>) ;</a:t>
            </a:r>
          </a:p>
          <a:p>
            <a:pPr marL="285750" indent="-285750" algn="just">
              <a:buFont typeface="Arial" panose="020B0604020202020204" pitchFamily="34" charset="0"/>
              <a:buChar char="•"/>
            </a:pPr>
            <a:r>
              <a:rPr lang="fr-FR" b="0" i="0" u="none" strike="noStrike" dirty="0">
                <a:effectLst/>
                <a:latin typeface="Arial" panose="020B0604020202020204" pitchFamily="34" charset="0"/>
                <a:hlinkClick r:id="rId7" tooltip="Extreme programming">
                  <a:extLst>
                    <a:ext uri="{A12FA001-AC4F-418D-AE19-62706E023703}">
                      <ahyp:hlinkClr xmlns:ahyp="http://schemas.microsoft.com/office/drawing/2018/hyperlinkcolor" val="tx"/>
                    </a:ext>
                  </a:extLst>
                </a:hlinkClick>
              </a:rPr>
              <a:t>eXtreme Programming (XP)</a:t>
            </a:r>
            <a:r>
              <a:rPr lang="fr-FR" b="0" i="0" u="none" strike="noStrike" dirty="0">
                <a:effectLst/>
                <a:latin typeface="Arial" panose="020B0604020202020204" pitchFamily="34" charset="0"/>
              </a:rPr>
              <a:t>, publiée en 1999 par Kent Beck ;</a:t>
            </a:r>
          </a:p>
          <a:p>
            <a:pPr marL="285750" indent="-285750" algn="just">
              <a:buFont typeface="Arial" panose="020B0604020202020204" pitchFamily="34" charset="0"/>
              <a:buChar char="•"/>
            </a:pPr>
            <a:r>
              <a:rPr lang="fr-FR" b="0" i="0" u="none" strike="noStrike" dirty="0">
                <a:effectLst/>
                <a:latin typeface="Arial" panose="020B0604020202020204" pitchFamily="34" charset="0"/>
                <a:hlinkClick r:id="rId8" tooltip="Adaptive software development">
                  <a:extLst>
                    <a:ext uri="{A12FA001-AC4F-418D-AE19-62706E023703}">
                      <ahyp:hlinkClr xmlns:ahyp="http://schemas.microsoft.com/office/drawing/2018/hyperlinkcolor" val="tx"/>
                    </a:ext>
                  </a:extLst>
                </a:hlinkClick>
              </a:rPr>
              <a:t>Adaptive software development</a:t>
            </a:r>
            <a:r>
              <a:rPr lang="fr-FR" b="0" i="0" u="none" strike="noStrike" dirty="0">
                <a:effectLst/>
                <a:latin typeface="Arial" panose="020B0604020202020204" pitchFamily="34" charset="0"/>
              </a:rPr>
              <a:t> (ASD, 2000) qui reconnaît sa parenté avec RAD</a:t>
            </a:r>
          </a:p>
          <a:p>
            <a:pPr marL="285750" indent="-285750" algn="just">
              <a:buFont typeface="Arial" panose="020B0604020202020204" pitchFamily="34" charset="0"/>
              <a:buChar char="•"/>
            </a:pPr>
            <a:r>
              <a:rPr lang="fr-FR" b="0" i="0" u="none" strike="noStrike" dirty="0">
                <a:effectLst/>
                <a:latin typeface="Arial" panose="020B0604020202020204" pitchFamily="34" charset="0"/>
                <a:hlinkClick r:id="rId9" tooltip="Développement basé sur les fonctionnalités">
                  <a:extLst>
                    <a:ext uri="{A12FA001-AC4F-418D-AE19-62706E023703}">
                      <ahyp:hlinkClr xmlns:ahyp="http://schemas.microsoft.com/office/drawing/2018/hyperlinkcolor" val="tx"/>
                    </a:ext>
                  </a:extLst>
                </a:hlinkClick>
              </a:rPr>
              <a:t>Développement basé sur les fonctionnalités</a:t>
            </a:r>
            <a:r>
              <a:rPr lang="fr-FR" b="0" i="0" u="none" strike="noStrike" dirty="0">
                <a:effectLst/>
                <a:latin typeface="Arial" panose="020B0604020202020204" pitchFamily="34" charset="0"/>
              </a:rPr>
              <a:t> (FDD pour </a:t>
            </a:r>
            <a:r>
              <a:rPr lang="fr-FR" b="0" i="1" u="none" strike="noStrike" dirty="0" err="1">
                <a:effectLst/>
                <a:latin typeface="Arial" panose="020B0604020202020204" pitchFamily="34" charset="0"/>
              </a:rPr>
              <a:t>feature</a:t>
            </a:r>
            <a:r>
              <a:rPr lang="fr-FR" b="0" i="1" u="none" strike="noStrike" dirty="0">
                <a:effectLst/>
                <a:latin typeface="Arial" panose="020B0604020202020204" pitchFamily="34" charset="0"/>
              </a:rPr>
              <a:t> </a:t>
            </a:r>
            <a:r>
              <a:rPr lang="fr-FR" b="0" i="1" u="none" strike="noStrike" dirty="0" err="1">
                <a:effectLst/>
                <a:latin typeface="Arial" panose="020B0604020202020204" pitchFamily="34" charset="0"/>
              </a:rPr>
              <a:t>driven</a:t>
            </a:r>
            <a:r>
              <a:rPr lang="fr-FR" b="0" i="1" u="none" strike="noStrike" dirty="0">
                <a:effectLst/>
                <a:latin typeface="Arial" panose="020B0604020202020204" pitchFamily="34" charset="0"/>
              </a:rPr>
              <a:t> </a:t>
            </a:r>
            <a:r>
              <a:rPr lang="fr-FR" b="0" i="1" u="none" strike="noStrike" dirty="0" err="1">
                <a:effectLst/>
                <a:latin typeface="Arial" panose="020B0604020202020204" pitchFamily="34" charset="0"/>
              </a:rPr>
              <a:t>development</a:t>
            </a:r>
            <a:r>
              <a:rPr lang="fr-FR" b="0" i="0" u="none" strike="noStrike" dirty="0">
                <a:effectLst/>
                <a:latin typeface="Arial" panose="020B0604020202020204" pitchFamily="34" charset="0"/>
              </a:rPr>
              <a:t>, 2003) qui reconnaît également sa parenté avec RAD</a:t>
            </a:r>
          </a:p>
          <a:p>
            <a:pPr marL="285750" indent="-285750" algn="just">
              <a:buFont typeface="Arial" panose="020B0604020202020204" pitchFamily="34" charset="0"/>
              <a:buChar char="•"/>
            </a:pPr>
            <a:r>
              <a:rPr lang="fr-FR" b="0" i="0" u="none" strike="noStrike" dirty="0">
                <a:effectLst/>
                <a:latin typeface="Arial" panose="020B0604020202020204" pitchFamily="34" charset="0"/>
                <a:hlinkClick r:id="rId10" tooltip="Behavior-driven development">
                  <a:extLst>
                    <a:ext uri="{A12FA001-AC4F-418D-AE19-62706E023703}">
                      <ahyp:hlinkClr xmlns:ahyp="http://schemas.microsoft.com/office/drawing/2018/hyperlinkcolor" val="tx"/>
                    </a:ext>
                  </a:extLst>
                </a:hlinkClick>
              </a:rPr>
              <a:t>Behavior-driven development</a:t>
            </a:r>
            <a:r>
              <a:rPr lang="fr-FR" b="0" i="0" u="none" strike="noStrike" dirty="0">
                <a:effectLst/>
                <a:latin typeface="Arial" panose="020B0604020202020204" pitchFamily="34" charset="0"/>
              </a:rPr>
              <a:t> (BDD, 2003)</a:t>
            </a:r>
          </a:p>
          <a:p>
            <a:pPr marL="285750" indent="-285750" algn="just">
              <a:buFont typeface="Arial" panose="020B0604020202020204" pitchFamily="34" charset="0"/>
              <a:buChar char="•"/>
            </a:pPr>
            <a:r>
              <a:rPr lang="fr-FR" b="0" i="0" u="none" strike="noStrike" dirty="0">
                <a:effectLst/>
                <a:latin typeface="Arial" panose="020B0604020202020204" pitchFamily="34" charset="0"/>
                <a:hlinkClick r:id="rId11" tooltip="Crystal clear">
                  <a:extLst>
                    <a:ext uri="{A12FA001-AC4F-418D-AE19-62706E023703}">
                      <ahyp:hlinkClr xmlns:ahyp="http://schemas.microsoft.com/office/drawing/2018/hyperlinkcolor" val="tx"/>
                    </a:ext>
                  </a:extLst>
                </a:hlinkClick>
              </a:rPr>
              <a:t>Crystal clear</a:t>
            </a:r>
            <a:r>
              <a:rPr lang="fr-FR" b="0" i="0" u="none" strike="noStrike" dirty="0">
                <a:effectLst/>
                <a:latin typeface="Arial" panose="020B0604020202020204" pitchFamily="34" charset="0"/>
              </a:rPr>
              <a:t> publiée en 2004 par Alistair </a:t>
            </a:r>
            <a:r>
              <a:rPr lang="fr-FR" b="0" i="0" u="none" strike="noStrike" dirty="0" err="1">
                <a:effectLst/>
                <a:latin typeface="Arial" panose="020B0604020202020204" pitchFamily="34" charset="0"/>
              </a:rPr>
              <a:t>Cockburn</a:t>
            </a:r>
            <a:r>
              <a:rPr lang="fr-FR" b="0" i="0" u="none" strike="noStrike" dirty="0">
                <a:effectLst/>
                <a:latin typeface="Arial" panose="020B0604020202020204" pitchFamily="34" charset="0"/>
              </a:rPr>
              <a:t>.</a:t>
            </a:r>
          </a:p>
        </p:txBody>
      </p:sp>
      <p:sp>
        <p:nvSpPr>
          <p:cNvPr id="5" name="ZoneTexte 4">
            <a:extLst>
              <a:ext uri="{FF2B5EF4-FFF2-40B4-BE49-F238E27FC236}">
                <a16:creationId xmlns:a16="http://schemas.microsoft.com/office/drawing/2014/main" id="{5E7245F8-2110-7699-B050-CCF66D7006AF}"/>
              </a:ext>
            </a:extLst>
          </p:cNvPr>
          <p:cNvSpPr txBox="1"/>
          <p:nvPr/>
        </p:nvSpPr>
        <p:spPr>
          <a:xfrm>
            <a:off x="914400" y="1200835"/>
            <a:ext cx="9927771" cy="830997"/>
          </a:xfrm>
          <a:prstGeom prst="rect">
            <a:avLst/>
          </a:prstGeom>
          <a:noFill/>
        </p:spPr>
        <p:txBody>
          <a:bodyPr wrap="square">
            <a:spAutoFit/>
          </a:bodyPr>
          <a:lstStyle/>
          <a:p>
            <a:pPr algn="l"/>
            <a:r>
              <a:rPr lang="fr-FR" sz="2400" b="1" dirty="0">
                <a:latin typeface="Arial" panose="020B0604020202020204" pitchFamily="34" charset="0"/>
                <a:cs typeface="Arial" panose="020B0604020202020204" pitchFamily="34" charset="0"/>
              </a:rPr>
              <a:t>Les approches pouvant être qualifiées d'agiles, depuis la publication du manifeste Agile, sont :</a:t>
            </a:r>
          </a:p>
        </p:txBody>
      </p:sp>
    </p:spTree>
    <p:extLst>
      <p:ext uri="{BB962C8B-B14F-4D97-AF65-F5344CB8AC3E}">
        <p14:creationId xmlns:p14="http://schemas.microsoft.com/office/powerpoint/2010/main" val="6383105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BDBDEF49-D020-BDF8-807A-94CA598E7C17}"/>
              </a:ext>
            </a:extLst>
          </p:cNvPr>
          <p:cNvSpPr txBox="1"/>
          <p:nvPr/>
        </p:nvSpPr>
        <p:spPr>
          <a:xfrm>
            <a:off x="914400" y="1200835"/>
            <a:ext cx="9927771" cy="461665"/>
          </a:xfrm>
          <a:prstGeom prst="rect">
            <a:avLst/>
          </a:prstGeom>
          <a:noFill/>
        </p:spPr>
        <p:txBody>
          <a:bodyPr wrap="square">
            <a:spAutoFit/>
          </a:bodyPr>
          <a:lstStyle/>
          <a:p>
            <a:pPr algn="l"/>
            <a:r>
              <a:rPr lang="fr-FR" sz="2400" b="1" dirty="0">
                <a:latin typeface="Arial" panose="020B0604020202020204" pitchFamily="34" charset="0"/>
                <a:cs typeface="Arial" panose="020B0604020202020204" pitchFamily="34" charset="0"/>
              </a:rPr>
              <a:t>Tests, Maquette et Développement Agile</a:t>
            </a:r>
          </a:p>
        </p:txBody>
      </p:sp>
      <p:pic>
        <p:nvPicPr>
          <p:cNvPr id="4" name="Image 3" descr="Une image contenant capture d’écran&#10;&#10;Description générée automatiquement">
            <a:extLst>
              <a:ext uri="{FF2B5EF4-FFF2-40B4-BE49-F238E27FC236}">
                <a16:creationId xmlns:a16="http://schemas.microsoft.com/office/drawing/2014/main" id="{71982F92-F09D-A566-D7DB-501D1A528AE0}"/>
              </a:ext>
            </a:extLst>
          </p:cNvPr>
          <p:cNvPicPr>
            <a:picLocks noChangeAspect="1"/>
          </p:cNvPicPr>
          <p:nvPr/>
        </p:nvPicPr>
        <p:blipFill>
          <a:blip r:embed="rId2"/>
          <a:stretch>
            <a:fillRect/>
          </a:stretch>
        </p:blipFill>
        <p:spPr>
          <a:xfrm>
            <a:off x="2034474" y="1861506"/>
            <a:ext cx="7687621" cy="4234493"/>
          </a:xfrm>
          <a:prstGeom prst="rect">
            <a:avLst/>
          </a:prstGeom>
        </p:spPr>
      </p:pic>
    </p:spTree>
    <p:extLst>
      <p:ext uri="{BB962C8B-B14F-4D97-AF65-F5344CB8AC3E}">
        <p14:creationId xmlns:p14="http://schemas.microsoft.com/office/powerpoint/2010/main" val="18674733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E2889EE-92F1-8479-3779-BF1045319F21}"/>
              </a:ext>
            </a:extLst>
          </p:cNvPr>
          <p:cNvSpPr txBox="1"/>
          <p:nvPr/>
        </p:nvSpPr>
        <p:spPr>
          <a:xfrm>
            <a:off x="914400" y="1200835"/>
            <a:ext cx="9927771" cy="461665"/>
          </a:xfrm>
          <a:prstGeom prst="rect">
            <a:avLst/>
          </a:prstGeom>
          <a:noFill/>
        </p:spPr>
        <p:txBody>
          <a:bodyPr wrap="square">
            <a:spAutoFit/>
          </a:bodyPr>
          <a:lstStyle/>
          <a:p>
            <a:pPr algn="l"/>
            <a:r>
              <a:rPr lang="fr-FR" sz="2400" b="1" dirty="0">
                <a:latin typeface="Arial" panose="020B0604020202020204" pitchFamily="34" charset="0"/>
                <a:cs typeface="Arial" panose="020B0604020202020204" pitchFamily="34" charset="0"/>
              </a:rPr>
              <a:t>Pourquoi maquetter et faire des tests utilisateur ?</a:t>
            </a:r>
          </a:p>
        </p:txBody>
      </p:sp>
      <p:sp>
        <p:nvSpPr>
          <p:cNvPr id="3" name="ZoneTexte 2">
            <a:extLst>
              <a:ext uri="{FF2B5EF4-FFF2-40B4-BE49-F238E27FC236}">
                <a16:creationId xmlns:a16="http://schemas.microsoft.com/office/drawing/2014/main" id="{3C10B332-BA0B-B97E-D0B9-6D797F6C9623}"/>
              </a:ext>
            </a:extLst>
          </p:cNvPr>
          <p:cNvSpPr txBox="1"/>
          <p:nvPr/>
        </p:nvSpPr>
        <p:spPr>
          <a:xfrm>
            <a:off x="1145129" y="2013384"/>
            <a:ext cx="9065672" cy="1754326"/>
          </a:xfrm>
          <a:prstGeom prst="rect">
            <a:avLst/>
          </a:prstGeom>
          <a:noFill/>
        </p:spPr>
        <p:txBody>
          <a:bodyPr wrap="square" rtlCol="0">
            <a:spAutoFit/>
          </a:bodyPr>
          <a:lstStyle/>
          <a:p>
            <a:pPr marL="285750" indent="-285750">
              <a:buFont typeface="Arial" panose="020B0604020202020204" pitchFamily="34" charset="0"/>
              <a:buChar char="•"/>
            </a:pPr>
            <a:r>
              <a:rPr lang="fr-FR" dirty="0">
                <a:latin typeface="Arial" panose="020B0604020202020204" pitchFamily="34" charset="0"/>
                <a:cs typeface="Arial" panose="020B0604020202020204" pitchFamily="34" charset="0"/>
              </a:rPr>
              <a:t>Pour présenter un ensemble de recommandations afin de montrer qu'elles sont réalisables et cohérentes.</a:t>
            </a:r>
          </a:p>
          <a:p>
            <a:pPr marL="285750" indent="-285750">
              <a:buFont typeface="Arial" panose="020B0604020202020204" pitchFamily="34" charset="0"/>
              <a:buChar char="•"/>
            </a:pPr>
            <a:endParaRPr lang="fr-FR"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fr-FR"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fr-FR" dirty="0">
                <a:latin typeface="Arial" panose="020B0604020202020204" pitchFamily="34" charset="0"/>
                <a:cs typeface="Arial" panose="020B0604020202020204" pitchFamily="34" charset="0"/>
              </a:rPr>
              <a:t>Avec comme résultats, vérifier que cet ensemble de recommandations fonctionne réellement</a:t>
            </a:r>
          </a:p>
        </p:txBody>
      </p:sp>
      <p:pic>
        <p:nvPicPr>
          <p:cNvPr id="4" name="Image 3">
            <a:extLst>
              <a:ext uri="{FF2B5EF4-FFF2-40B4-BE49-F238E27FC236}">
                <a16:creationId xmlns:a16="http://schemas.microsoft.com/office/drawing/2014/main" id="{18C9ADD3-5050-81B9-2D10-1C9774F09110}"/>
              </a:ext>
            </a:extLst>
          </p:cNvPr>
          <p:cNvPicPr>
            <a:picLocks noChangeAspect="1"/>
          </p:cNvPicPr>
          <p:nvPr/>
        </p:nvPicPr>
        <p:blipFill>
          <a:blip r:embed="rId2"/>
          <a:stretch>
            <a:fillRect/>
          </a:stretch>
        </p:blipFill>
        <p:spPr>
          <a:xfrm>
            <a:off x="4357204" y="3767710"/>
            <a:ext cx="6138517" cy="2327240"/>
          </a:xfrm>
          <a:prstGeom prst="rect">
            <a:avLst/>
          </a:prstGeom>
        </p:spPr>
      </p:pic>
    </p:spTree>
    <p:extLst>
      <p:ext uri="{BB962C8B-B14F-4D97-AF65-F5344CB8AC3E}">
        <p14:creationId xmlns:p14="http://schemas.microsoft.com/office/powerpoint/2010/main" val="36100772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A5B38D89-2819-22F1-C283-4F0FFE4021B0}"/>
              </a:ext>
            </a:extLst>
          </p:cNvPr>
          <p:cNvSpPr txBox="1"/>
          <p:nvPr/>
        </p:nvSpPr>
        <p:spPr>
          <a:xfrm>
            <a:off x="914400" y="1200835"/>
            <a:ext cx="9927771" cy="461665"/>
          </a:xfrm>
          <a:prstGeom prst="rect">
            <a:avLst/>
          </a:prstGeom>
          <a:noFill/>
        </p:spPr>
        <p:txBody>
          <a:bodyPr wrap="square">
            <a:spAutoFit/>
          </a:bodyPr>
          <a:lstStyle/>
          <a:p>
            <a:pPr algn="l"/>
            <a:r>
              <a:rPr lang="fr-FR" sz="2400" b="1" dirty="0">
                <a:latin typeface="Arial" panose="020B0604020202020204" pitchFamily="34" charset="0"/>
                <a:cs typeface="Arial" panose="020B0604020202020204" pitchFamily="34" charset="0"/>
              </a:rPr>
              <a:t>Appuyer les maquettes sur l’expérience. </a:t>
            </a:r>
          </a:p>
        </p:txBody>
      </p:sp>
      <p:sp>
        <p:nvSpPr>
          <p:cNvPr id="3" name="ZoneTexte 2">
            <a:extLst>
              <a:ext uri="{FF2B5EF4-FFF2-40B4-BE49-F238E27FC236}">
                <a16:creationId xmlns:a16="http://schemas.microsoft.com/office/drawing/2014/main" id="{D821059F-A64B-47C1-BFC5-4D3DEE13FD98}"/>
              </a:ext>
            </a:extLst>
          </p:cNvPr>
          <p:cNvSpPr txBox="1"/>
          <p:nvPr/>
        </p:nvSpPr>
        <p:spPr>
          <a:xfrm>
            <a:off x="1042052" y="1974574"/>
            <a:ext cx="10104919" cy="1477328"/>
          </a:xfrm>
          <a:prstGeom prst="rect">
            <a:avLst/>
          </a:prstGeom>
          <a:noFill/>
        </p:spPr>
        <p:txBody>
          <a:bodyPr wrap="square" rtlCol="0">
            <a:spAutoFit/>
          </a:bodyPr>
          <a:lstStyle/>
          <a:p>
            <a:pPr marL="285750" indent="-285750">
              <a:buFont typeface="Arial" panose="020B0604020202020204" pitchFamily="34" charset="0"/>
              <a:buChar char="•"/>
            </a:pPr>
            <a:r>
              <a:rPr lang="fr-FR" dirty="0">
                <a:latin typeface="Arial" panose="020B0604020202020204" pitchFamily="34" charset="0"/>
                <a:cs typeface="Arial" panose="020B0604020202020204" pitchFamily="34" charset="0"/>
              </a:rPr>
              <a:t>Pour les produits qui ne sont pas "abandonnés", l'expérience acquise est précieuse :</a:t>
            </a:r>
          </a:p>
          <a:p>
            <a:r>
              <a:rPr lang="fr-FR" dirty="0">
                <a:latin typeface="Arial" panose="020B0604020202020204" pitchFamily="34" charset="0"/>
                <a:cs typeface="Arial" panose="020B0604020202020204" pitchFamily="34" charset="0"/>
              </a:rPr>
              <a:t>- ce qui est efficace, pratique, facile, etc.</a:t>
            </a:r>
          </a:p>
          <a:p>
            <a:r>
              <a:rPr lang="fr-FR" dirty="0">
                <a:latin typeface="Arial" panose="020B0604020202020204" pitchFamily="34" charset="0"/>
                <a:cs typeface="Arial" panose="020B0604020202020204" pitchFamily="34" charset="0"/>
              </a:rPr>
              <a:t>- ce qui peut être amélioré</a:t>
            </a:r>
          </a:p>
          <a:p>
            <a:endParaRPr lang="fr-FR"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fr-FR" dirty="0">
                <a:latin typeface="Arial" panose="020B0604020202020204" pitchFamily="34" charset="0"/>
                <a:cs typeface="Arial" panose="020B0604020202020204" pitchFamily="34" charset="0"/>
              </a:rPr>
              <a:t>Mais on peut aussi apprendre énormément des projets qui ne seront jamais développés.</a:t>
            </a:r>
          </a:p>
        </p:txBody>
      </p:sp>
      <p:sp>
        <p:nvSpPr>
          <p:cNvPr id="5" name="ZoneTexte 4">
            <a:extLst>
              <a:ext uri="{FF2B5EF4-FFF2-40B4-BE49-F238E27FC236}">
                <a16:creationId xmlns:a16="http://schemas.microsoft.com/office/drawing/2014/main" id="{975665FA-6D9B-5766-B6A5-F445BE757C29}"/>
              </a:ext>
            </a:extLst>
          </p:cNvPr>
          <p:cNvSpPr txBox="1"/>
          <p:nvPr/>
        </p:nvSpPr>
        <p:spPr>
          <a:xfrm>
            <a:off x="1208315" y="3910634"/>
            <a:ext cx="9056914" cy="800219"/>
          </a:xfrm>
          <a:prstGeom prst="rect">
            <a:avLst/>
          </a:prstGeom>
          <a:noFill/>
        </p:spPr>
        <p:txBody>
          <a:bodyPr wrap="square">
            <a:spAutoFit/>
          </a:bodyPr>
          <a:lstStyle/>
          <a:p>
            <a:r>
              <a:rPr lang="fr-FR" sz="1800" i="1" dirty="0">
                <a:effectLst/>
                <a:latin typeface="Arial" panose="020B0604020202020204" pitchFamily="34" charset="0"/>
              </a:rPr>
              <a:t>"</a:t>
            </a:r>
            <a:r>
              <a:rPr lang="fr-FR" sz="1800" i="1" dirty="0" err="1">
                <a:solidFill>
                  <a:srgbClr val="FF9933"/>
                </a:solidFill>
                <a:effectLst/>
                <a:latin typeface="Arial" panose="020B0604020202020204" pitchFamily="34" charset="0"/>
              </a:rPr>
              <a:t>Existing</a:t>
            </a:r>
            <a:r>
              <a:rPr lang="fr-FR" sz="1800" i="1" dirty="0">
                <a:solidFill>
                  <a:srgbClr val="FF9933"/>
                </a:solidFill>
                <a:effectLst/>
                <a:latin typeface="Arial" panose="020B0604020202020204" pitchFamily="34" charset="0"/>
              </a:rPr>
              <a:t> </a:t>
            </a:r>
            <a:r>
              <a:rPr lang="fr-FR" sz="1800" i="1" dirty="0" err="1">
                <a:solidFill>
                  <a:srgbClr val="FF9933"/>
                </a:solidFill>
                <a:effectLst/>
                <a:latin typeface="Arial" panose="020B0604020202020204" pitchFamily="34" charset="0"/>
              </a:rPr>
              <a:t>products</a:t>
            </a:r>
            <a:r>
              <a:rPr lang="fr-FR" sz="1800" i="1" dirty="0">
                <a:effectLst/>
                <a:latin typeface="Arial" panose="020B0604020202020204" pitchFamily="34" charset="0"/>
              </a:rPr>
              <a:t>, </a:t>
            </a:r>
            <a:r>
              <a:rPr lang="fr-FR" sz="1800" i="1" dirty="0" err="1">
                <a:effectLst/>
                <a:latin typeface="Arial" panose="020B0604020202020204" pitchFamily="34" charset="0"/>
              </a:rPr>
              <a:t>which</a:t>
            </a:r>
            <a:r>
              <a:rPr lang="fr-FR" sz="1800" i="1" dirty="0">
                <a:effectLst/>
                <a:latin typeface="Arial" panose="020B0604020202020204" pitchFamily="34" charset="0"/>
              </a:rPr>
              <a:t> </a:t>
            </a:r>
            <a:r>
              <a:rPr lang="fr-FR" sz="1800" i="1" dirty="0" err="1">
                <a:effectLst/>
                <a:latin typeface="Arial" panose="020B0604020202020204" pitchFamily="34" charset="0"/>
              </a:rPr>
              <a:t>may</a:t>
            </a:r>
            <a:r>
              <a:rPr lang="fr-FR" sz="1800" i="1" dirty="0">
                <a:effectLst/>
                <a:latin typeface="Arial" panose="020B0604020202020204" pitchFamily="34" charset="0"/>
              </a:rPr>
              <a:t> </a:t>
            </a:r>
            <a:r>
              <a:rPr lang="fr-FR" sz="1800" i="1" dirty="0" err="1">
                <a:effectLst/>
                <a:latin typeface="Arial" panose="020B0604020202020204" pitchFamily="34" charset="0"/>
              </a:rPr>
              <a:t>be</a:t>
            </a:r>
            <a:r>
              <a:rPr lang="fr-FR" sz="1800" i="1" dirty="0">
                <a:effectLst/>
                <a:latin typeface="Arial" panose="020B0604020202020204" pitchFamily="34" charset="0"/>
              </a:rPr>
              <a:t> the </a:t>
            </a:r>
            <a:r>
              <a:rPr lang="fr-FR" sz="1800" i="1" dirty="0" err="1">
                <a:effectLst/>
                <a:latin typeface="Arial" panose="020B0604020202020204" pitchFamily="34" charset="0"/>
              </a:rPr>
              <a:t>competition</a:t>
            </a:r>
            <a:r>
              <a:rPr lang="fr-FR" sz="1800" i="1" dirty="0">
                <a:effectLst/>
                <a:latin typeface="Arial" panose="020B0604020202020204" pitchFamily="34" charset="0"/>
              </a:rPr>
              <a:t>, are </a:t>
            </a:r>
            <a:r>
              <a:rPr lang="fr-FR" sz="1800" i="1" dirty="0" err="1">
                <a:effectLst/>
                <a:latin typeface="Arial" panose="020B0604020202020204" pitchFamily="34" charset="0"/>
              </a:rPr>
              <a:t>often</a:t>
            </a:r>
            <a:r>
              <a:rPr lang="fr-FR" sz="1800" i="1" dirty="0">
                <a:effectLst/>
                <a:latin typeface="Arial" panose="020B0604020202020204" pitchFamily="34" charset="0"/>
              </a:rPr>
              <a:t> the </a:t>
            </a:r>
            <a:r>
              <a:rPr lang="fr-FR" sz="1800" i="1" dirty="0">
                <a:solidFill>
                  <a:srgbClr val="FF9933"/>
                </a:solidFill>
                <a:effectLst/>
                <a:latin typeface="Arial" panose="020B0604020202020204" pitchFamily="34" charset="0"/>
              </a:rPr>
              <a:t>best prototypes </a:t>
            </a:r>
            <a:r>
              <a:rPr lang="fr-FR" sz="1800" i="1" dirty="0" err="1">
                <a:effectLst/>
                <a:latin typeface="Arial" panose="020B0604020202020204" pitchFamily="34" charset="0"/>
              </a:rPr>
              <a:t>we</a:t>
            </a:r>
            <a:r>
              <a:rPr lang="fr-FR" sz="1800" i="1" dirty="0">
                <a:effectLst/>
                <a:latin typeface="Arial" panose="020B0604020202020204" pitchFamily="34" charset="0"/>
              </a:rPr>
              <a:t> can </a:t>
            </a:r>
            <a:r>
              <a:rPr lang="fr-FR" sz="1800" i="1" dirty="0" err="1">
                <a:effectLst/>
                <a:latin typeface="Arial" panose="020B0604020202020204" pitchFamily="34" charset="0"/>
              </a:rPr>
              <a:t>get</a:t>
            </a:r>
            <a:r>
              <a:rPr lang="fr-FR" sz="1800" i="1" dirty="0">
                <a:effectLst/>
                <a:latin typeface="Arial" panose="020B0604020202020204" pitchFamily="34" charset="0"/>
              </a:rPr>
              <a:t> of </a:t>
            </a:r>
            <a:r>
              <a:rPr lang="fr-FR" sz="1800" i="1" dirty="0" err="1">
                <a:effectLst/>
                <a:latin typeface="Arial" panose="020B0604020202020204" pitchFamily="34" charset="0"/>
              </a:rPr>
              <a:t>our</a:t>
            </a:r>
            <a:r>
              <a:rPr lang="fr-FR" sz="1800" i="1" dirty="0">
                <a:effectLst/>
                <a:latin typeface="Arial" panose="020B0604020202020204" pitchFamily="34" charset="0"/>
              </a:rPr>
              <a:t> </a:t>
            </a:r>
            <a:r>
              <a:rPr lang="fr-FR" sz="1800" i="1" dirty="0" err="1">
                <a:effectLst/>
                <a:latin typeface="Arial" panose="020B0604020202020204" pitchFamily="34" charset="0"/>
              </a:rPr>
              <a:t>own</a:t>
            </a:r>
            <a:r>
              <a:rPr lang="fr-FR" sz="1800" i="1" dirty="0">
                <a:effectLst/>
                <a:latin typeface="Arial" panose="020B0604020202020204" pitchFamily="34" charset="0"/>
              </a:rPr>
              <a:t> </a:t>
            </a:r>
            <a:r>
              <a:rPr lang="fr-FR" sz="1800" i="1" dirty="0" err="1">
                <a:effectLst/>
                <a:latin typeface="Arial" panose="020B0604020202020204" pitchFamily="34" charset="0"/>
              </a:rPr>
              <a:t>products</a:t>
            </a:r>
            <a:r>
              <a:rPr lang="fr-FR" sz="1800" i="1" dirty="0">
                <a:effectLst/>
                <a:latin typeface="Arial" panose="020B0604020202020204" pitchFamily="34" charset="0"/>
              </a:rPr>
              <a:t>" </a:t>
            </a:r>
            <a:endParaRPr lang="fr-FR" dirty="0">
              <a:effectLst/>
            </a:endParaRPr>
          </a:p>
          <a:p>
            <a:r>
              <a:rPr lang="fr-FR" sz="1000" dirty="0">
                <a:effectLst/>
                <a:latin typeface="ArialMT"/>
              </a:rPr>
              <a:t>(Jakob Nielsen, </a:t>
            </a:r>
            <a:r>
              <a:rPr lang="fr-FR" sz="1000" dirty="0" err="1">
                <a:effectLst/>
                <a:latin typeface="ArialMT"/>
              </a:rPr>
              <a:t>inspired</a:t>
            </a:r>
            <a:r>
              <a:rPr lang="fr-FR" sz="1000" dirty="0">
                <a:effectLst/>
                <a:latin typeface="ArialMT"/>
              </a:rPr>
              <a:t> by Byrne, 1989) </a:t>
            </a:r>
            <a:endParaRPr lang="fr-FR" dirty="0">
              <a:effectLst/>
            </a:endParaRPr>
          </a:p>
        </p:txBody>
      </p:sp>
    </p:spTree>
    <p:extLst>
      <p:ext uri="{BB962C8B-B14F-4D97-AF65-F5344CB8AC3E}">
        <p14:creationId xmlns:p14="http://schemas.microsoft.com/office/powerpoint/2010/main" val="129055437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DC06325C-0D65-F794-7F8C-84D9AD6018F0}"/>
              </a:ext>
            </a:extLst>
          </p:cNvPr>
          <p:cNvSpPr txBox="1"/>
          <p:nvPr/>
        </p:nvSpPr>
        <p:spPr>
          <a:xfrm>
            <a:off x="914400" y="1200835"/>
            <a:ext cx="9927771" cy="461665"/>
          </a:xfrm>
          <a:prstGeom prst="rect">
            <a:avLst/>
          </a:prstGeom>
          <a:noFill/>
        </p:spPr>
        <p:txBody>
          <a:bodyPr wrap="square">
            <a:spAutoFit/>
          </a:bodyPr>
          <a:lstStyle/>
          <a:p>
            <a:pPr algn="l"/>
            <a:r>
              <a:rPr lang="fr-FR" sz="2400" b="1" dirty="0">
                <a:latin typeface="Arial" panose="020B0604020202020204" pitchFamily="34" charset="0"/>
                <a:cs typeface="Arial" panose="020B0604020202020204" pitchFamily="34" charset="0"/>
              </a:rPr>
              <a:t>S’enrichir avec l’existant</a:t>
            </a:r>
          </a:p>
        </p:txBody>
      </p:sp>
      <p:sp>
        <p:nvSpPr>
          <p:cNvPr id="3" name="ZoneTexte 2">
            <a:extLst>
              <a:ext uri="{FF2B5EF4-FFF2-40B4-BE49-F238E27FC236}">
                <a16:creationId xmlns:a16="http://schemas.microsoft.com/office/drawing/2014/main" id="{0B06B78A-966D-63D5-BAB8-23D23DFFEA54}"/>
              </a:ext>
            </a:extLst>
          </p:cNvPr>
          <p:cNvSpPr txBox="1"/>
          <p:nvPr/>
        </p:nvSpPr>
        <p:spPr>
          <a:xfrm>
            <a:off x="1665514" y="2220686"/>
            <a:ext cx="8675915" cy="2862322"/>
          </a:xfrm>
          <a:prstGeom prst="rect">
            <a:avLst/>
          </a:prstGeom>
          <a:noFill/>
        </p:spPr>
        <p:txBody>
          <a:bodyPr wrap="square" rtlCol="0">
            <a:spAutoFit/>
          </a:bodyPr>
          <a:lstStyle/>
          <a:p>
            <a:pPr algn="just"/>
            <a:r>
              <a:rPr lang="fr-FR" dirty="0">
                <a:latin typeface="Arial" panose="020B0604020202020204" pitchFamily="34" charset="0"/>
                <a:cs typeface="Arial" panose="020B0604020202020204" pitchFamily="34" charset="0"/>
              </a:rPr>
              <a:t>Il est rare qu’une idée ne naisse de rien. Elle provient souvent d’une expérience bonne ou mauvaise, d’un déjà vu, de ce que l’on apprécie, d’un souvenir etc. Tout peut être source d’inspiration. Par exemple pour des sites web :</a:t>
            </a:r>
          </a:p>
          <a:p>
            <a:pPr marL="285750" indent="-285750" algn="just">
              <a:buFont typeface="Arial" panose="020B0604020202020204" pitchFamily="34" charset="0"/>
              <a:buChar char="•"/>
            </a:pPr>
            <a:r>
              <a:rPr lang="fr-FR" dirty="0">
                <a:latin typeface="Arial" panose="020B0604020202020204" pitchFamily="34" charset="0"/>
                <a:cs typeface="Arial" panose="020B0604020202020204" pitchFamily="34" charset="0"/>
              </a:rPr>
              <a:t>Styles, mises en page, interactions pratiques, efficaces, attrayantes et faciles à comprendre.</a:t>
            </a:r>
          </a:p>
          <a:p>
            <a:pPr marL="285750" indent="-285750" algn="just">
              <a:buFont typeface="Arial" panose="020B0604020202020204" pitchFamily="34" charset="0"/>
              <a:buChar char="•"/>
            </a:pPr>
            <a:r>
              <a:rPr lang="fr-FR" dirty="0">
                <a:latin typeface="Arial" panose="020B0604020202020204" pitchFamily="34" charset="0"/>
                <a:cs typeface="Arial" panose="020B0604020202020204" pitchFamily="34" charset="0"/>
              </a:rPr>
              <a:t>Choses causant des problèmes sur d'autres sites</a:t>
            </a:r>
          </a:p>
          <a:p>
            <a:pPr marL="285750" indent="-285750" algn="just">
              <a:buFont typeface="Arial" panose="020B0604020202020204" pitchFamily="34" charset="0"/>
              <a:buChar char="•"/>
            </a:pPr>
            <a:r>
              <a:rPr lang="fr-FR" dirty="0">
                <a:latin typeface="Arial" panose="020B0604020202020204" pitchFamily="34" charset="0"/>
                <a:cs typeface="Arial" panose="020B0604020202020204" pitchFamily="34" charset="0"/>
              </a:rPr>
              <a:t>Besoin de différencier les maquettes (conception graphique, nouvelles fonctions, etc.)</a:t>
            </a:r>
          </a:p>
          <a:p>
            <a:pPr marL="285750" indent="-285750" algn="just">
              <a:buFont typeface="Arial" panose="020B0604020202020204" pitchFamily="34" charset="0"/>
              <a:buChar char="•"/>
            </a:pPr>
            <a:r>
              <a:rPr lang="fr-FR" dirty="0">
                <a:latin typeface="Arial" panose="020B0604020202020204" pitchFamily="34" charset="0"/>
                <a:cs typeface="Arial" panose="020B0604020202020204" pitchFamily="34" charset="0"/>
              </a:rPr>
              <a:t>Conserver les bonnes idées ! (captures d'écran, URL, etc.)</a:t>
            </a:r>
          </a:p>
          <a:p>
            <a:pPr algn="just"/>
            <a:endParaRPr lang="fr-FR"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0545234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50CBF7F-CD3D-8E32-D0C8-2AFAE8355757}"/>
              </a:ext>
            </a:extLst>
          </p:cNvPr>
          <p:cNvSpPr txBox="1"/>
          <p:nvPr/>
        </p:nvSpPr>
        <p:spPr>
          <a:xfrm>
            <a:off x="1219200" y="958933"/>
            <a:ext cx="8077199" cy="461665"/>
          </a:xfrm>
          <a:prstGeom prst="rect">
            <a:avLst/>
          </a:prstGeom>
          <a:noFill/>
        </p:spPr>
        <p:txBody>
          <a:bodyPr wrap="square">
            <a:spAutoFit/>
          </a:bodyPr>
          <a:lstStyle/>
          <a:p>
            <a:r>
              <a:rPr lang="fr-FR" sz="2400" b="1" dirty="0">
                <a:latin typeface="Arial" panose="020B0604020202020204" pitchFamily="34" charset="0"/>
                <a:cs typeface="Arial" panose="020B0604020202020204" pitchFamily="34" charset="0"/>
              </a:rPr>
              <a:t>Processus standard pour un test de laboratoire</a:t>
            </a:r>
          </a:p>
        </p:txBody>
      </p:sp>
      <p:pic>
        <p:nvPicPr>
          <p:cNvPr id="5" name="Image 4" descr="Une image contenant texte, Police, capture d’écran&#10;&#10;Description générée automatiquement">
            <a:extLst>
              <a:ext uri="{FF2B5EF4-FFF2-40B4-BE49-F238E27FC236}">
                <a16:creationId xmlns:a16="http://schemas.microsoft.com/office/drawing/2014/main" id="{45B5A871-BD88-7A62-3C29-E9CDC1BBD74E}"/>
              </a:ext>
            </a:extLst>
          </p:cNvPr>
          <p:cNvPicPr>
            <a:picLocks noChangeAspect="1"/>
          </p:cNvPicPr>
          <p:nvPr/>
        </p:nvPicPr>
        <p:blipFill>
          <a:blip r:embed="rId2"/>
          <a:stretch>
            <a:fillRect/>
          </a:stretch>
        </p:blipFill>
        <p:spPr>
          <a:xfrm>
            <a:off x="1519818" y="1669051"/>
            <a:ext cx="8845747" cy="3883499"/>
          </a:xfrm>
          <a:prstGeom prst="rect">
            <a:avLst/>
          </a:prstGeom>
        </p:spPr>
      </p:pic>
      <p:sp>
        <p:nvSpPr>
          <p:cNvPr id="6" name="ZoneTexte 5">
            <a:extLst>
              <a:ext uri="{FF2B5EF4-FFF2-40B4-BE49-F238E27FC236}">
                <a16:creationId xmlns:a16="http://schemas.microsoft.com/office/drawing/2014/main" id="{1EF8827F-550F-EDB7-78AF-BB8B1496D9DD}"/>
              </a:ext>
            </a:extLst>
          </p:cNvPr>
          <p:cNvSpPr txBox="1"/>
          <p:nvPr/>
        </p:nvSpPr>
        <p:spPr>
          <a:xfrm>
            <a:off x="3711342" y="5660179"/>
            <a:ext cx="3475823" cy="338554"/>
          </a:xfrm>
          <a:prstGeom prst="rect">
            <a:avLst/>
          </a:prstGeom>
          <a:noFill/>
        </p:spPr>
        <p:txBody>
          <a:bodyPr wrap="none" rtlCol="0">
            <a:spAutoFit/>
          </a:bodyPr>
          <a:lstStyle/>
          <a:p>
            <a:r>
              <a:rPr lang="fr-FR" sz="1600" i="1" dirty="0"/>
              <a:t>C’est surtout le cadeau à la fin qui est important</a:t>
            </a:r>
          </a:p>
        </p:txBody>
      </p:sp>
    </p:spTree>
    <p:extLst>
      <p:ext uri="{BB962C8B-B14F-4D97-AF65-F5344CB8AC3E}">
        <p14:creationId xmlns:p14="http://schemas.microsoft.com/office/powerpoint/2010/main" val="111312844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93427A55-FFD4-3A2B-4EE9-D3861C458C63}"/>
              </a:ext>
            </a:extLst>
          </p:cNvPr>
          <p:cNvSpPr txBox="1"/>
          <p:nvPr/>
        </p:nvSpPr>
        <p:spPr>
          <a:xfrm>
            <a:off x="1219200" y="958933"/>
            <a:ext cx="8077199" cy="461665"/>
          </a:xfrm>
          <a:prstGeom prst="rect">
            <a:avLst/>
          </a:prstGeom>
          <a:noFill/>
        </p:spPr>
        <p:txBody>
          <a:bodyPr wrap="square">
            <a:spAutoFit/>
          </a:bodyPr>
          <a:lstStyle/>
          <a:p>
            <a:r>
              <a:rPr lang="fr-FR" sz="2400" b="1" dirty="0">
                <a:latin typeface="Arial" panose="020B0604020202020204" pitchFamily="34" charset="0"/>
                <a:cs typeface="Arial" panose="020B0604020202020204" pitchFamily="34" charset="0"/>
              </a:rPr>
              <a:t>Le maquettage post-test</a:t>
            </a:r>
          </a:p>
        </p:txBody>
      </p:sp>
      <p:sp>
        <p:nvSpPr>
          <p:cNvPr id="4" name="Rectangle : coins arrondis 3">
            <a:extLst>
              <a:ext uri="{FF2B5EF4-FFF2-40B4-BE49-F238E27FC236}">
                <a16:creationId xmlns:a16="http://schemas.microsoft.com/office/drawing/2014/main" id="{338FEA39-4A44-EFF0-B119-971AC31F4208}"/>
              </a:ext>
            </a:extLst>
          </p:cNvPr>
          <p:cNvSpPr/>
          <p:nvPr/>
        </p:nvSpPr>
        <p:spPr>
          <a:xfrm>
            <a:off x="1349829" y="1611086"/>
            <a:ext cx="2764971" cy="511628"/>
          </a:xfrm>
          <a:prstGeom prst="round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Expertise préalable</a:t>
            </a:r>
          </a:p>
        </p:txBody>
      </p:sp>
      <p:sp>
        <p:nvSpPr>
          <p:cNvPr id="5" name="Rectangle : coins arrondis 4">
            <a:extLst>
              <a:ext uri="{FF2B5EF4-FFF2-40B4-BE49-F238E27FC236}">
                <a16:creationId xmlns:a16="http://schemas.microsoft.com/office/drawing/2014/main" id="{26FA1C16-583D-E5A9-FD60-7065519B9750}"/>
              </a:ext>
            </a:extLst>
          </p:cNvPr>
          <p:cNvSpPr/>
          <p:nvPr/>
        </p:nvSpPr>
        <p:spPr>
          <a:xfrm>
            <a:off x="1349829" y="2313202"/>
            <a:ext cx="2764971" cy="511628"/>
          </a:xfrm>
          <a:prstGeom prst="round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Habitude d’usage</a:t>
            </a:r>
          </a:p>
        </p:txBody>
      </p:sp>
      <p:sp>
        <p:nvSpPr>
          <p:cNvPr id="6" name="Rectangle : coins arrondis 5">
            <a:extLst>
              <a:ext uri="{FF2B5EF4-FFF2-40B4-BE49-F238E27FC236}">
                <a16:creationId xmlns:a16="http://schemas.microsoft.com/office/drawing/2014/main" id="{1893E28E-434D-A37B-2BE1-BDA6FAB7EC89}"/>
              </a:ext>
            </a:extLst>
          </p:cNvPr>
          <p:cNvSpPr/>
          <p:nvPr/>
        </p:nvSpPr>
        <p:spPr>
          <a:xfrm>
            <a:off x="1349829" y="3015318"/>
            <a:ext cx="2764971" cy="511628"/>
          </a:xfrm>
          <a:prstGeom prst="round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Problèmes observés, incapacité à comprendre </a:t>
            </a:r>
          </a:p>
        </p:txBody>
      </p:sp>
      <p:sp>
        <p:nvSpPr>
          <p:cNvPr id="7" name="Rectangle : coins arrondis 6">
            <a:extLst>
              <a:ext uri="{FF2B5EF4-FFF2-40B4-BE49-F238E27FC236}">
                <a16:creationId xmlns:a16="http://schemas.microsoft.com/office/drawing/2014/main" id="{5EF3C4E9-C218-8B0B-7C34-6421940D1E6C}"/>
              </a:ext>
            </a:extLst>
          </p:cNvPr>
          <p:cNvSpPr/>
          <p:nvPr/>
        </p:nvSpPr>
        <p:spPr>
          <a:xfrm>
            <a:off x="1349828" y="3777357"/>
            <a:ext cx="2764971" cy="511628"/>
          </a:xfrm>
          <a:prstGeom prst="round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Vidéos</a:t>
            </a:r>
          </a:p>
        </p:txBody>
      </p:sp>
      <p:sp>
        <p:nvSpPr>
          <p:cNvPr id="8" name="Rectangle : coins arrondis 7">
            <a:extLst>
              <a:ext uri="{FF2B5EF4-FFF2-40B4-BE49-F238E27FC236}">
                <a16:creationId xmlns:a16="http://schemas.microsoft.com/office/drawing/2014/main" id="{9DC96E55-306F-15A2-D514-7A6F7D3361A8}"/>
              </a:ext>
            </a:extLst>
          </p:cNvPr>
          <p:cNvSpPr/>
          <p:nvPr/>
        </p:nvSpPr>
        <p:spPr>
          <a:xfrm>
            <a:off x="1349828" y="4531143"/>
            <a:ext cx="2764971" cy="511628"/>
          </a:xfrm>
          <a:prstGeom prst="round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Contenus et suggestion</a:t>
            </a:r>
          </a:p>
        </p:txBody>
      </p:sp>
      <p:sp>
        <p:nvSpPr>
          <p:cNvPr id="9" name="Rectangle avec flèche vers la droite 8">
            <a:extLst>
              <a:ext uri="{FF2B5EF4-FFF2-40B4-BE49-F238E27FC236}">
                <a16:creationId xmlns:a16="http://schemas.microsoft.com/office/drawing/2014/main" id="{EAB4FC27-8255-EBAD-898F-AAAAD76F474E}"/>
              </a:ext>
            </a:extLst>
          </p:cNvPr>
          <p:cNvSpPr/>
          <p:nvPr/>
        </p:nvSpPr>
        <p:spPr>
          <a:xfrm>
            <a:off x="4523014" y="1695479"/>
            <a:ext cx="642257" cy="3336420"/>
          </a:xfrm>
          <a:prstGeom prst="rightArrowCallou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Rectangle : coins arrondis 9">
            <a:extLst>
              <a:ext uri="{FF2B5EF4-FFF2-40B4-BE49-F238E27FC236}">
                <a16:creationId xmlns:a16="http://schemas.microsoft.com/office/drawing/2014/main" id="{5168718B-DBCA-E4B9-CA2E-8E724E8FE3C1}"/>
              </a:ext>
            </a:extLst>
          </p:cNvPr>
          <p:cNvSpPr/>
          <p:nvPr/>
        </p:nvSpPr>
        <p:spPr>
          <a:xfrm>
            <a:off x="5442858" y="2701009"/>
            <a:ext cx="3853541" cy="1140246"/>
          </a:xfrm>
          <a:prstGeom prst="round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fr-FR" dirty="0">
                <a:solidFill>
                  <a:schemeClr val="tx1"/>
                </a:solidFill>
              </a:rPr>
              <a:t>Liste de problèmes liés à la criticité</a:t>
            </a:r>
          </a:p>
          <a:p>
            <a:pPr marL="285750" indent="-285750">
              <a:buFont typeface="Arial" panose="020B0604020202020204" pitchFamily="34" charset="0"/>
              <a:buChar char="•"/>
            </a:pPr>
            <a:r>
              <a:rPr lang="fr-FR" dirty="0">
                <a:solidFill>
                  <a:schemeClr val="tx1"/>
                </a:solidFill>
              </a:rPr>
              <a:t>Recommandations</a:t>
            </a:r>
          </a:p>
        </p:txBody>
      </p:sp>
    </p:spTree>
    <p:extLst>
      <p:ext uri="{BB962C8B-B14F-4D97-AF65-F5344CB8AC3E}">
        <p14:creationId xmlns:p14="http://schemas.microsoft.com/office/powerpoint/2010/main" val="403595511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7A917B7-3329-1E18-109D-FDECCC7DCD3F}"/>
              </a:ext>
            </a:extLst>
          </p:cNvPr>
          <p:cNvSpPr>
            <a:spLocks noGrp="1"/>
          </p:cNvSpPr>
          <p:nvPr>
            <p:ph type="ctrTitle"/>
          </p:nvPr>
        </p:nvSpPr>
        <p:spPr>
          <a:xfrm>
            <a:off x="2688165" y="1593544"/>
            <a:ext cx="6815669" cy="1515533"/>
          </a:xfrm>
        </p:spPr>
        <p:txBody>
          <a:bodyPr/>
          <a:lstStyle/>
          <a:p>
            <a:r>
              <a:rPr lang="fr-FR" dirty="0"/>
              <a:t>Les outils de maquettage</a:t>
            </a:r>
          </a:p>
        </p:txBody>
      </p:sp>
      <p:sp>
        <p:nvSpPr>
          <p:cNvPr id="4" name="ZoneTexte 3">
            <a:extLst>
              <a:ext uri="{FF2B5EF4-FFF2-40B4-BE49-F238E27FC236}">
                <a16:creationId xmlns:a16="http://schemas.microsoft.com/office/drawing/2014/main" id="{B448A18E-427F-DBCF-3027-9F977EABE5B0}"/>
              </a:ext>
            </a:extLst>
          </p:cNvPr>
          <p:cNvSpPr txBox="1"/>
          <p:nvPr/>
        </p:nvSpPr>
        <p:spPr>
          <a:xfrm>
            <a:off x="5214257" y="4093029"/>
            <a:ext cx="1381147" cy="369332"/>
          </a:xfrm>
          <a:prstGeom prst="rect">
            <a:avLst/>
          </a:prstGeom>
          <a:noFill/>
        </p:spPr>
        <p:txBody>
          <a:bodyPr wrap="none" rtlCol="0">
            <a:spAutoFit/>
          </a:bodyPr>
          <a:lstStyle/>
          <a:p>
            <a:r>
              <a:rPr lang="fr-FR" dirty="0"/>
              <a:t>L’outil </a:t>
            </a:r>
            <a:r>
              <a:rPr lang="fr-FR" dirty="0" err="1"/>
              <a:t>Figma</a:t>
            </a:r>
            <a:endParaRPr lang="fr-FR" dirty="0"/>
          </a:p>
        </p:txBody>
      </p:sp>
    </p:spTree>
    <p:extLst>
      <p:ext uri="{BB962C8B-B14F-4D97-AF65-F5344CB8AC3E}">
        <p14:creationId xmlns:p14="http://schemas.microsoft.com/office/powerpoint/2010/main" val="12187155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C592B04A-58CF-0C93-84ED-A42CCAEADE63}"/>
              </a:ext>
            </a:extLst>
          </p:cNvPr>
          <p:cNvSpPr txBox="1"/>
          <p:nvPr/>
        </p:nvSpPr>
        <p:spPr>
          <a:xfrm>
            <a:off x="1132114" y="1767398"/>
            <a:ext cx="9383485" cy="2862322"/>
          </a:xfrm>
          <a:prstGeom prst="rect">
            <a:avLst/>
          </a:prstGeom>
          <a:noFill/>
        </p:spPr>
        <p:txBody>
          <a:bodyPr wrap="square">
            <a:spAutoFit/>
          </a:bodyPr>
          <a:lstStyle/>
          <a:p>
            <a:pPr marL="285750" indent="-285750" algn="just">
              <a:buFont typeface="Arial" panose="020B0604020202020204" pitchFamily="34" charset="0"/>
              <a:buChar char="•"/>
            </a:pPr>
            <a:r>
              <a:rPr lang="fr-FR" dirty="0">
                <a:solidFill>
                  <a:srgbClr val="000000"/>
                </a:solidFill>
                <a:latin typeface="Arial" panose="020B0604020202020204" pitchFamily="34" charset="0"/>
                <a:cs typeface="Arial" panose="020B0604020202020204" pitchFamily="34" charset="0"/>
              </a:rPr>
              <a:t>C</a:t>
            </a:r>
            <a:r>
              <a:rPr lang="fr-FR" b="0" i="0" u="none" strike="noStrike" dirty="0">
                <a:solidFill>
                  <a:srgbClr val="000000"/>
                </a:solidFill>
                <a:effectLst/>
                <a:latin typeface="Arial" panose="020B0604020202020204" pitchFamily="34" charset="0"/>
                <a:cs typeface="Arial" panose="020B0604020202020204" pitchFamily="34" charset="0"/>
              </a:rPr>
              <a:t>as d'utilisation : la ligne de conduite que le client utilise pour accomplir les tâches de référence du produit</a:t>
            </a:r>
          </a:p>
          <a:p>
            <a:pPr marL="285750" indent="-285750" algn="just">
              <a:buFont typeface="Arial" panose="020B0604020202020204" pitchFamily="34" charset="0"/>
              <a:buChar char="•"/>
            </a:pPr>
            <a:r>
              <a:rPr lang="fr-FR" dirty="0">
                <a:solidFill>
                  <a:srgbClr val="000000"/>
                </a:solidFill>
                <a:latin typeface="Arial" panose="020B0604020202020204" pitchFamily="34" charset="0"/>
                <a:cs typeface="Arial" panose="020B0604020202020204" pitchFamily="34" charset="0"/>
              </a:rPr>
              <a:t>I</a:t>
            </a:r>
            <a:r>
              <a:rPr lang="fr-FR" b="0" i="0" u="none" strike="noStrike" dirty="0">
                <a:solidFill>
                  <a:srgbClr val="000000"/>
                </a:solidFill>
                <a:effectLst/>
                <a:latin typeface="Arial" panose="020B0604020202020204" pitchFamily="34" charset="0"/>
                <a:cs typeface="Arial" panose="020B0604020202020204" pitchFamily="34" charset="0"/>
              </a:rPr>
              <a:t>ssues : problèmes d'interaction, de compréhension du produit actuel qui doivent être résolus, une fonction attendue est difficile à trouver, etc.</a:t>
            </a:r>
          </a:p>
          <a:p>
            <a:pPr marL="285750" indent="-285750" algn="just">
              <a:buFont typeface="Arial" panose="020B0604020202020204" pitchFamily="34" charset="0"/>
              <a:buChar char="•"/>
            </a:pPr>
            <a:r>
              <a:rPr lang="fr-FR" dirty="0">
                <a:solidFill>
                  <a:srgbClr val="000000"/>
                </a:solidFill>
                <a:latin typeface="Arial" panose="020B0604020202020204" pitchFamily="34" charset="0"/>
                <a:cs typeface="Arial" panose="020B0604020202020204" pitchFamily="34" charset="0"/>
              </a:rPr>
              <a:t>I</a:t>
            </a:r>
            <a:r>
              <a:rPr lang="fr-FR" b="0" i="0" u="none" strike="noStrike" dirty="0">
                <a:solidFill>
                  <a:srgbClr val="000000"/>
                </a:solidFill>
                <a:effectLst/>
                <a:latin typeface="Arial" panose="020B0604020202020204" pitchFamily="34" charset="0"/>
                <a:cs typeface="Arial" panose="020B0604020202020204" pitchFamily="34" charset="0"/>
              </a:rPr>
              <a:t>ntégration de nouvelles fonctions : comment elles s'intègrent au produit et à ses fonctions existantes.</a:t>
            </a:r>
            <a:endParaRPr lang="fr-FR" dirty="0">
              <a:solidFill>
                <a:srgbClr val="0000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fr-FR" dirty="0">
                <a:latin typeface="Arial" panose="020B0604020202020204" pitchFamily="34" charset="0"/>
                <a:cs typeface="Arial" panose="020B0604020202020204" pitchFamily="34" charset="0"/>
              </a:rPr>
              <a:t>…</a:t>
            </a:r>
            <a:br>
              <a:rPr lang="fr-FR" dirty="0">
                <a:latin typeface="Arial" panose="020B0604020202020204" pitchFamily="34" charset="0"/>
                <a:cs typeface="Arial" panose="020B0604020202020204" pitchFamily="34" charset="0"/>
              </a:rPr>
            </a:br>
            <a:endParaRPr lang="fr-FR"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fr-FR" b="0" i="0" u="none" strike="noStrike" dirty="0">
                <a:solidFill>
                  <a:srgbClr val="000000"/>
                </a:solidFill>
                <a:effectLst/>
                <a:latin typeface="Arial" panose="020B0604020202020204" pitchFamily="34" charset="0"/>
                <a:cs typeface="Arial" panose="020B0604020202020204" pitchFamily="34" charset="0"/>
              </a:rPr>
              <a:t>Les maquettes sont réalisées dans un but démonstratif spécifique : Cet objectif déterminera la portée et les limites de la maquette.</a:t>
            </a:r>
            <a:endParaRPr lang="fr-FR" dirty="0">
              <a:latin typeface="Arial" panose="020B0604020202020204" pitchFamily="34" charset="0"/>
              <a:cs typeface="Arial" panose="020B0604020202020204" pitchFamily="34" charset="0"/>
            </a:endParaRPr>
          </a:p>
        </p:txBody>
      </p:sp>
      <p:sp>
        <p:nvSpPr>
          <p:cNvPr id="5" name="ZoneTexte 4">
            <a:extLst>
              <a:ext uri="{FF2B5EF4-FFF2-40B4-BE49-F238E27FC236}">
                <a16:creationId xmlns:a16="http://schemas.microsoft.com/office/drawing/2014/main" id="{A92C6C77-DE64-AFA5-3A78-66CBDCBCAE2D}"/>
              </a:ext>
            </a:extLst>
          </p:cNvPr>
          <p:cNvSpPr txBox="1"/>
          <p:nvPr/>
        </p:nvSpPr>
        <p:spPr>
          <a:xfrm>
            <a:off x="1393372" y="903905"/>
            <a:ext cx="6117770" cy="461665"/>
          </a:xfrm>
          <a:prstGeom prst="rect">
            <a:avLst/>
          </a:prstGeom>
          <a:noFill/>
        </p:spPr>
        <p:txBody>
          <a:bodyPr wrap="square">
            <a:spAutoFit/>
          </a:bodyPr>
          <a:lstStyle/>
          <a:p>
            <a:r>
              <a:rPr lang="fr-FR" sz="2400" b="1" dirty="0">
                <a:latin typeface="Arial" panose="020B0604020202020204" pitchFamily="34" charset="0"/>
                <a:cs typeface="Arial" panose="020B0604020202020204" pitchFamily="34" charset="0"/>
              </a:rPr>
              <a:t>Points de départ possibles </a:t>
            </a:r>
            <a:r>
              <a:rPr lang="fr-FR" dirty="0"/>
              <a:t>:</a:t>
            </a:r>
          </a:p>
        </p:txBody>
      </p:sp>
    </p:spTree>
    <p:extLst>
      <p:ext uri="{BB962C8B-B14F-4D97-AF65-F5344CB8AC3E}">
        <p14:creationId xmlns:p14="http://schemas.microsoft.com/office/powerpoint/2010/main" val="80905675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FF3FEEA-979A-8D44-E88C-05184F9DF8F0}"/>
              </a:ext>
            </a:extLst>
          </p:cNvPr>
          <p:cNvSpPr txBox="1"/>
          <p:nvPr/>
        </p:nvSpPr>
        <p:spPr>
          <a:xfrm>
            <a:off x="1393372" y="903905"/>
            <a:ext cx="6117770" cy="461665"/>
          </a:xfrm>
          <a:prstGeom prst="rect">
            <a:avLst/>
          </a:prstGeom>
          <a:noFill/>
        </p:spPr>
        <p:txBody>
          <a:bodyPr wrap="square">
            <a:spAutoFit/>
          </a:bodyPr>
          <a:lstStyle/>
          <a:p>
            <a:r>
              <a:rPr lang="fr-FR" sz="2400" b="1" dirty="0">
                <a:latin typeface="Arial" panose="020B0604020202020204" pitchFamily="34" charset="0"/>
                <a:cs typeface="Arial" panose="020B0604020202020204" pitchFamily="34" charset="0"/>
              </a:rPr>
              <a:t>Les outils les plus courants</a:t>
            </a:r>
            <a:endParaRPr lang="fr-FR" dirty="0"/>
          </a:p>
        </p:txBody>
      </p:sp>
      <p:sp>
        <p:nvSpPr>
          <p:cNvPr id="3" name="ZoneTexte 2">
            <a:extLst>
              <a:ext uri="{FF2B5EF4-FFF2-40B4-BE49-F238E27FC236}">
                <a16:creationId xmlns:a16="http://schemas.microsoft.com/office/drawing/2014/main" id="{B5E45FBF-CF80-BFAE-7478-AA5091A0F277}"/>
              </a:ext>
            </a:extLst>
          </p:cNvPr>
          <p:cNvSpPr txBox="1"/>
          <p:nvPr/>
        </p:nvSpPr>
        <p:spPr>
          <a:xfrm>
            <a:off x="1480457" y="1709057"/>
            <a:ext cx="3353803" cy="3693319"/>
          </a:xfrm>
          <a:prstGeom prst="rect">
            <a:avLst/>
          </a:prstGeom>
          <a:noFill/>
        </p:spPr>
        <p:txBody>
          <a:bodyPr wrap="none" rtlCol="0">
            <a:spAutoFit/>
          </a:bodyPr>
          <a:lstStyle/>
          <a:p>
            <a:pPr marL="285750" indent="-285750">
              <a:buFont typeface="Arial" panose="020B0604020202020204" pitchFamily="34" charset="0"/>
              <a:buChar char="•"/>
            </a:pPr>
            <a:r>
              <a:rPr lang="fr-FR" b="1" i="0" u="none" strike="noStrike" dirty="0">
                <a:solidFill>
                  <a:srgbClr val="343434"/>
                </a:solidFill>
                <a:effectLst/>
                <a:latin typeface="Poppins" panose="020B0604020202020204" pitchFamily="34" charset="0"/>
              </a:rPr>
              <a:t>Origami Studio (gratuit)</a:t>
            </a:r>
          </a:p>
          <a:p>
            <a:pPr marL="285750" indent="-285750">
              <a:buFont typeface="Arial" panose="020B0604020202020204" pitchFamily="34" charset="0"/>
              <a:buChar char="•"/>
            </a:pPr>
            <a:r>
              <a:rPr lang="fr-FR" b="1" i="0" u="none" strike="noStrike" dirty="0">
                <a:solidFill>
                  <a:srgbClr val="343434"/>
                </a:solidFill>
                <a:effectLst/>
                <a:latin typeface="Poppins" pitchFamily="2" charset="77"/>
              </a:rPr>
              <a:t>Flinto</a:t>
            </a:r>
            <a:endParaRPr lang="fr-FR" b="1" i="0" u="none" strike="noStrike" dirty="0">
              <a:solidFill>
                <a:srgbClr val="000000"/>
              </a:solidFill>
              <a:effectLst/>
              <a:latin typeface="Poppins" pitchFamily="2" charset="77"/>
            </a:endParaRPr>
          </a:p>
          <a:p>
            <a:pPr marL="285750" indent="-285750">
              <a:buFont typeface="Arial" panose="020B0604020202020204" pitchFamily="34" charset="0"/>
              <a:buChar char="•"/>
            </a:pPr>
            <a:r>
              <a:rPr lang="fr-FR" b="1" i="0" u="none" strike="noStrike" dirty="0">
                <a:solidFill>
                  <a:srgbClr val="343434"/>
                </a:solidFill>
                <a:effectLst/>
                <a:latin typeface="Poppins" pitchFamily="2" charset="77"/>
              </a:rPr>
              <a:t>Proto.io</a:t>
            </a:r>
            <a:endParaRPr lang="fr-FR" b="1" i="0" u="none" strike="noStrike" dirty="0">
              <a:solidFill>
                <a:srgbClr val="000000"/>
              </a:solidFill>
              <a:effectLst/>
              <a:latin typeface="Poppins" pitchFamily="2" charset="77"/>
            </a:endParaRPr>
          </a:p>
          <a:p>
            <a:pPr marL="285750" indent="-285750">
              <a:buFont typeface="Arial" panose="020B0604020202020204" pitchFamily="34" charset="0"/>
              <a:buChar char="•"/>
            </a:pPr>
            <a:r>
              <a:rPr lang="fr-FR" b="1" i="0" u="none" strike="noStrike" dirty="0">
                <a:solidFill>
                  <a:srgbClr val="343434"/>
                </a:solidFill>
                <a:effectLst/>
                <a:latin typeface="Poppins" pitchFamily="2" charset="77"/>
              </a:rPr>
              <a:t>Principle</a:t>
            </a:r>
            <a:endParaRPr lang="fr-FR" b="1" i="0" u="none" strike="noStrike" dirty="0">
              <a:solidFill>
                <a:srgbClr val="000000"/>
              </a:solidFill>
              <a:effectLst/>
              <a:latin typeface="Poppins" pitchFamily="2" charset="77"/>
            </a:endParaRPr>
          </a:p>
          <a:p>
            <a:pPr marL="285750" indent="-285750">
              <a:buFont typeface="Arial" panose="020B0604020202020204" pitchFamily="34" charset="0"/>
              <a:buChar char="•"/>
            </a:pPr>
            <a:r>
              <a:rPr lang="fr-FR" b="1" i="0" u="none" strike="noStrike" dirty="0">
                <a:solidFill>
                  <a:srgbClr val="343434"/>
                </a:solidFill>
                <a:effectLst/>
                <a:latin typeface="Poppins" pitchFamily="2" charset="77"/>
              </a:rPr>
              <a:t>Framer Studio</a:t>
            </a:r>
            <a:endParaRPr lang="fr-FR" b="1" i="0" u="none" strike="noStrike" dirty="0">
              <a:solidFill>
                <a:srgbClr val="000000"/>
              </a:solidFill>
              <a:effectLst/>
              <a:latin typeface="Poppins" pitchFamily="2" charset="77"/>
            </a:endParaRPr>
          </a:p>
          <a:p>
            <a:pPr marL="285750" indent="-285750">
              <a:buFont typeface="Arial" panose="020B0604020202020204" pitchFamily="34" charset="0"/>
              <a:buChar char="•"/>
            </a:pPr>
            <a:r>
              <a:rPr lang="fr-FR" b="1" i="0" u="none" strike="noStrike" dirty="0">
                <a:solidFill>
                  <a:srgbClr val="343434"/>
                </a:solidFill>
                <a:effectLst/>
                <a:latin typeface="Poppins" pitchFamily="2" charset="77"/>
              </a:rPr>
              <a:t>Marvel</a:t>
            </a:r>
            <a:endParaRPr lang="fr-FR" b="1" i="0" u="none" strike="noStrike" dirty="0">
              <a:solidFill>
                <a:srgbClr val="000000"/>
              </a:solidFill>
              <a:effectLst/>
              <a:latin typeface="Poppins" pitchFamily="2" charset="77"/>
            </a:endParaRPr>
          </a:p>
          <a:p>
            <a:pPr marL="285750" indent="-285750">
              <a:buFont typeface="Arial" panose="020B0604020202020204" pitchFamily="34" charset="0"/>
              <a:buChar char="•"/>
            </a:pPr>
            <a:r>
              <a:rPr lang="fr-FR" b="1" i="0" u="none" strike="noStrike" dirty="0">
                <a:solidFill>
                  <a:srgbClr val="343434"/>
                </a:solidFill>
                <a:effectLst/>
                <a:latin typeface="Poppins" pitchFamily="2" charset="77"/>
              </a:rPr>
              <a:t>Adobe XD</a:t>
            </a:r>
            <a:endParaRPr lang="fr-FR" b="1" i="0" u="none" strike="noStrike" dirty="0">
              <a:solidFill>
                <a:srgbClr val="000000"/>
              </a:solidFill>
              <a:effectLst/>
              <a:latin typeface="Poppins" pitchFamily="2" charset="77"/>
            </a:endParaRPr>
          </a:p>
          <a:p>
            <a:pPr marL="285750" indent="-285750">
              <a:buFont typeface="Arial" panose="020B0604020202020204" pitchFamily="34" charset="0"/>
              <a:buChar char="•"/>
            </a:pPr>
            <a:r>
              <a:rPr lang="fr-FR" b="1" i="0" u="none" strike="noStrike" dirty="0">
                <a:solidFill>
                  <a:srgbClr val="343434"/>
                </a:solidFill>
                <a:effectLst/>
                <a:latin typeface="Poppins" pitchFamily="2" charset="77"/>
              </a:rPr>
              <a:t>Hotgloo</a:t>
            </a:r>
            <a:endParaRPr lang="fr-FR" b="1" i="0" u="none" strike="noStrike" dirty="0">
              <a:solidFill>
                <a:srgbClr val="000000"/>
              </a:solidFill>
              <a:effectLst/>
              <a:latin typeface="Poppins" pitchFamily="2" charset="77"/>
            </a:endParaRPr>
          </a:p>
          <a:p>
            <a:pPr marL="285750" indent="-285750">
              <a:buFont typeface="Arial" panose="020B0604020202020204" pitchFamily="34" charset="0"/>
              <a:buChar char="•"/>
            </a:pPr>
            <a:r>
              <a:rPr lang="fr-FR" b="1" i="0" u="none" strike="noStrike" dirty="0">
                <a:solidFill>
                  <a:srgbClr val="343434"/>
                </a:solidFill>
                <a:effectLst/>
                <a:latin typeface="Poppins" pitchFamily="2" charset="77"/>
              </a:rPr>
              <a:t>InVision</a:t>
            </a:r>
            <a:endParaRPr lang="fr-FR" b="1" i="0" u="none" strike="noStrike" dirty="0">
              <a:solidFill>
                <a:srgbClr val="000000"/>
              </a:solidFill>
              <a:effectLst/>
              <a:latin typeface="Poppins" pitchFamily="2" charset="77"/>
            </a:endParaRPr>
          </a:p>
          <a:p>
            <a:pPr marL="285750" indent="-285750">
              <a:buFont typeface="Arial" panose="020B0604020202020204" pitchFamily="34" charset="0"/>
              <a:buChar char="•"/>
            </a:pPr>
            <a:r>
              <a:rPr lang="fr-FR" b="1" i="0" u="none" strike="noStrike" dirty="0">
                <a:solidFill>
                  <a:srgbClr val="343434"/>
                </a:solidFill>
                <a:effectLst/>
                <a:latin typeface="Poppins" pitchFamily="2" charset="77"/>
              </a:rPr>
              <a:t>Axure</a:t>
            </a:r>
            <a:endParaRPr lang="fr-FR" b="1" i="0" u="none" strike="noStrike" dirty="0">
              <a:solidFill>
                <a:srgbClr val="000000"/>
              </a:solidFill>
              <a:effectLst/>
              <a:latin typeface="Poppins" pitchFamily="2" charset="77"/>
            </a:endParaRPr>
          </a:p>
          <a:p>
            <a:pPr marL="285750" indent="-285750">
              <a:buFont typeface="Arial" panose="020B0604020202020204" pitchFamily="34" charset="0"/>
              <a:buChar char="•"/>
            </a:pPr>
            <a:endParaRPr lang="fr-FR" b="1" dirty="0">
              <a:solidFill>
                <a:srgbClr val="343434"/>
              </a:solidFill>
              <a:latin typeface="Poppins" panose="020B0604020202020204" pitchFamily="34" charset="0"/>
            </a:endParaRPr>
          </a:p>
          <a:p>
            <a:pPr marL="285750" indent="-285750">
              <a:buFont typeface="Arial" panose="020B0604020202020204" pitchFamily="34" charset="0"/>
              <a:buChar char="•"/>
            </a:pPr>
            <a:r>
              <a:rPr lang="fr-FR" b="1" i="0" u="none" strike="noStrike" dirty="0">
                <a:solidFill>
                  <a:srgbClr val="343434"/>
                </a:solidFill>
                <a:effectLst/>
                <a:latin typeface="Poppins" panose="020B0604020202020204" pitchFamily="34" charset="0"/>
              </a:rPr>
              <a:t>Et nous ferons </a:t>
            </a:r>
            <a:r>
              <a:rPr lang="fr-FR" b="1" i="0" u="none" strike="noStrike" dirty="0" err="1">
                <a:solidFill>
                  <a:srgbClr val="343434"/>
                </a:solidFill>
                <a:effectLst/>
                <a:latin typeface="Poppins" panose="020B0604020202020204" pitchFamily="34" charset="0"/>
              </a:rPr>
              <a:t>Figma</a:t>
            </a:r>
            <a:r>
              <a:rPr lang="fr-FR" b="1" i="0" u="none" strike="noStrike" dirty="0">
                <a:solidFill>
                  <a:srgbClr val="343434"/>
                </a:solidFill>
                <a:effectLst/>
                <a:latin typeface="Poppins" panose="020B0604020202020204" pitchFamily="34" charset="0"/>
              </a:rPr>
              <a:t> </a:t>
            </a:r>
            <a:endParaRPr lang="fr-FR" b="1" i="0" u="none" strike="noStrike" dirty="0">
              <a:solidFill>
                <a:srgbClr val="000000"/>
              </a:solidFill>
              <a:effectLst/>
              <a:latin typeface="Poppins" panose="020B0604020202020204" pitchFamily="34" charset="0"/>
            </a:endParaRPr>
          </a:p>
          <a:p>
            <a:pPr marL="285750" indent="-285750">
              <a:buFont typeface="Arial" panose="020B0604020202020204" pitchFamily="34" charset="0"/>
              <a:buChar char="•"/>
            </a:pPr>
            <a:endParaRPr lang="fr-FR" dirty="0"/>
          </a:p>
        </p:txBody>
      </p:sp>
      <p:pic>
        <p:nvPicPr>
          <p:cNvPr id="5" name="Image 4" descr="Une image contenant capture d’écran, texte, logiciel, Logiciel multimédia&#10;&#10;Description générée automatiquement">
            <a:extLst>
              <a:ext uri="{FF2B5EF4-FFF2-40B4-BE49-F238E27FC236}">
                <a16:creationId xmlns:a16="http://schemas.microsoft.com/office/drawing/2014/main" id="{ABAA9849-E7C9-908D-243E-900EE9ED3761}"/>
              </a:ext>
            </a:extLst>
          </p:cNvPr>
          <p:cNvPicPr>
            <a:picLocks noChangeAspect="1"/>
          </p:cNvPicPr>
          <p:nvPr/>
        </p:nvPicPr>
        <p:blipFill>
          <a:blip r:embed="rId3"/>
          <a:stretch>
            <a:fillRect/>
          </a:stretch>
        </p:blipFill>
        <p:spPr>
          <a:xfrm>
            <a:off x="5865665" y="776928"/>
            <a:ext cx="2761501" cy="1675175"/>
          </a:xfrm>
          <a:prstGeom prst="rect">
            <a:avLst/>
          </a:prstGeom>
        </p:spPr>
      </p:pic>
      <p:pic>
        <p:nvPicPr>
          <p:cNvPr id="7" name="Image 6" descr="Une image contenant texte, multimédia, Système d’exploitation, logiciel&#10;&#10;Description générée automatiquement">
            <a:extLst>
              <a:ext uri="{FF2B5EF4-FFF2-40B4-BE49-F238E27FC236}">
                <a16:creationId xmlns:a16="http://schemas.microsoft.com/office/drawing/2014/main" id="{2AD4FCFA-7E4E-1262-5513-2C44DF40F8C8}"/>
              </a:ext>
            </a:extLst>
          </p:cNvPr>
          <p:cNvPicPr>
            <a:picLocks noChangeAspect="1"/>
          </p:cNvPicPr>
          <p:nvPr/>
        </p:nvPicPr>
        <p:blipFill>
          <a:blip r:embed="rId4"/>
          <a:stretch>
            <a:fillRect/>
          </a:stretch>
        </p:blipFill>
        <p:spPr>
          <a:xfrm>
            <a:off x="5865665" y="2505031"/>
            <a:ext cx="2785702" cy="1483793"/>
          </a:xfrm>
          <a:prstGeom prst="rect">
            <a:avLst/>
          </a:prstGeom>
        </p:spPr>
      </p:pic>
      <p:pic>
        <p:nvPicPr>
          <p:cNvPr id="9" name="Image 8" descr="Une image contenant capture d’écran, texte, logiciel, Site web&#10;&#10;Description générée automatiquement">
            <a:extLst>
              <a:ext uri="{FF2B5EF4-FFF2-40B4-BE49-F238E27FC236}">
                <a16:creationId xmlns:a16="http://schemas.microsoft.com/office/drawing/2014/main" id="{1B2A6C42-4BF0-6A62-A531-62DA2F708BDB}"/>
              </a:ext>
            </a:extLst>
          </p:cNvPr>
          <p:cNvPicPr>
            <a:picLocks noChangeAspect="1"/>
          </p:cNvPicPr>
          <p:nvPr/>
        </p:nvPicPr>
        <p:blipFill>
          <a:blip r:embed="rId5"/>
          <a:stretch>
            <a:fillRect/>
          </a:stretch>
        </p:blipFill>
        <p:spPr>
          <a:xfrm>
            <a:off x="5771664" y="4041752"/>
            <a:ext cx="2792027" cy="1683582"/>
          </a:xfrm>
          <a:prstGeom prst="rect">
            <a:avLst/>
          </a:prstGeom>
        </p:spPr>
      </p:pic>
      <p:pic>
        <p:nvPicPr>
          <p:cNvPr id="11" name="Image 10" descr="Une image contenant texte, capture d’écran, conception, meubles&#10;&#10;Description générée automatiquement">
            <a:extLst>
              <a:ext uri="{FF2B5EF4-FFF2-40B4-BE49-F238E27FC236}">
                <a16:creationId xmlns:a16="http://schemas.microsoft.com/office/drawing/2014/main" id="{2792C53E-2D0B-62B1-0AE2-6686F6609F8C}"/>
              </a:ext>
            </a:extLst>
          </p:cNvPr>
          <p:cNvPicPr>
            <a:picLocks noChangeAspect="1"/>
          </p:cNvPicPr>
          <p:nvPr/>
        </p:nvPicPr>
        <p:blipFill>
          <a:blip r:embed="rId6"/>
          <a:stretch>
            <a:fillRect/>
          </a:stretch>
        </p:blipFill>
        <p:spPr>
          <a:xfrm>
            <a:off x="8908424" y="719481"/>
            <a:ext cx="2343315" cy="1979151"/>
          </a:xfrm>
          <a:prstGeom prst="rect">
            <a:avLst/>
          </a:prstGeom>
        </p:spPr>
      </p:pic>
    </p:spTree>
    <p:extLst>
      <p:ext uri="{BB962C8B-B14F-4D97-AF65-F5344CB8AC3E}">
        <p14:creationId xmlns:p14="http://schemas.microsoft.com/office/powerpoint/2010/main" val="352403904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6C2052B6-1108-5BB1-33FC-60A7C086D713}"/>
              </a:ext>
            </a:extLst>
          </p:cNvPr>
          <p:cNvSpPr txBox="1"/>
          <p:nvPr/>
        </p:nvSpPr>
        <p:spPr>
          <a:xfrm>
            <a:off x="1393372" y="903905"/>
            <a:ext cx="6117770" cy="461665"/>
          </a:xfrm>
          <a:prstGeom prst="rect">
            <a:avLst/>
          </a:prstGeom>
          <a:noFill/>
        </p:spPr>
        <p:txBody>
          <a:bodyPr wrap="square">
            <a:spAutoFit/>
          </a:bodyPr>
          <a:lstStyle/>
          <a:p>
            <a:r>
              <a:rPr lang="fr-FR" sz="2400" b="1" dirty="0" err="1">
                <a:latin typeface="Arial" panose="020B0604020202020204" pitchFamily="34" charset="0"/>
                <a:cs typeface="Arial" panose="020B0604020202020204" pitchFamily="34" charset="0"/>
              </a:rPr>
              <a:t>Figma</a:t>
            </a:r>
            <a:endParaRPr lang="fr-FR" dirty="0"/>
          </a:p>
        </p:txBody>
      </p:sp>
      <p:pic>
        <p:nvPicPr>
          <p:cNvPr id="5" name="Enregistrement de l’écran 2023-11-04 à 11.39.47">
            <a:hlinkClick r:id="" action="ppaction://media"/>
            <a:extLst>
              <a:ext uri="{FF2B5EF4-FFF2-40B4-BE49-F238E27FC236}">
                <a16:creationId xmlns:a16="http://schemas.microsoft.com/office/drawing/2014/main" id="{9C406462-4F4C-A951-B3CF-4015CFCFDDA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377017" y="1434533"/>
            <a:ext cx="7969250" cy="4484423"/>
          </a:xfrm>
          <a:prstGeom prst="rect">
            <a:avLst/>
          </a:prstGeom>
        </p:spPr>
      </p:pic>
    </p:spTree>
    <p:extLst>
      <p:ext uri="{BB962C8B-B14F-4D97-AF65-F5344CB8AC3E}">
        <p14:creationId xmlns:p14="http://schemas.microsoft.com/office/powerpoint/2010/main" val="1100390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85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A42825C7-0022-878F-7AE9-AF999A5AE2DE}"/>
              </a:ext>
            </a:extLst>
          </p:cNvPr>
          <p:cNvSpPr txBox="1"/>
          <p:nvPr/>
        </p:nvSpPr>
        <p:spPr>
          <a:xfrm>
            <a:off x="1393372" y="903905"/>
            <a:ext cx="6117770" cy="461665"/>
          </a:xfrm>
          <a:prstGeom prst="rect">
            <a:avLst/>
          </a:prstGeom>
          <a:noFill/>
        </p:spPr>
        <p:txBody>
          <a:bodyPr wrap="square">
            <a:spAutoFit/>
          </a:bodyPr>
          <a:lstStyle/>
          <a:p>
            <a:r>
              <a:rPr lang="fr-FR" sz="2400" b="1" dirty="0" err="1">
                <a:latin typeface="Arial" panose="020B0604020202020204" pitchFamily="34" charset="0"/>
                <a:cs typeface="Arial" panose="020B0604020202020204" pitchFamily="34" charset="0"/>
              </a:rPr>
              <a:t>Figma</a:t>
            </a:r>
            <a:r>
              <a:rPr lang="fr-FR" sz="2400" b="1" dirty="0">
                <a:latin typeface="Arial" panose="020B0604020202020204" pitchFamily="34" charset="0"/>
                <a:cs typeface="Arial" panose="020B0604020202020204" pitchFamily="34" charset="0"/>
              </a:rPr>
              <a:t> : https://</a:t>
            </a:r>
            <a:r>
              <a:rPr lang="fr-FR" sz="2400" b="1" dirty="0" err="1">
                <a:latin typeface="Arial" panose="020B0604020202020204" pitchFamily="34" charset="0"/>
                <a:cs typeface="Arial" panose="020B0604020202020204" pitchFamily="34" charset="0"/>
              </a:rPr>
              <a:t>www.figma.com</a:t>
            </a:r>
            <a:r>
              <a:rPr lang="fr-FR" sz="2400" b="1" dirty="0">
                <a:latin typeface="Arial" panose="020B0604020202020204" pitchFamily="34" charset="0"/>
                <a:cs typeface="Arial" panose="020B0604020202020204" pitchFamily="34" charset="0"/>
              </a:rPr>
              <a:t>/</a:t>
            </a:r>
            <a:r>
              <a:rPr lang="fr-FR" sz="2400" b="1" dirty="0" err="1">
                <a:latin typeface="Arial" panose="020B0604020202020204" pitchFamily="34" charset="0"/>
                <a:cs typeface="Arial" panose="020B0604020202020204" pitchFamily="34" charset="0"/>
              </a:rPr>
              <a:t>fr</a:t>
            </a:r>
            <a:r>
              <a:rPr lang="fr-FR" sz="2400" b="1" dirty="0">
                <a:latin typeface="Arial" panose="020B0604020202020204" pitchFamily="34" charset="0"/>
                <a:cs typeface="Arial" panose="020B0604020202020204" pitchFamily="34" charset="0"/>
              </a:rPr>
              <a:t>/</a:t>
            </a:r>
            <a:endParaRPr lang="fr-FR" dirty="0"/>
          </a:p>
        </p:txBody>
      </p:sp>
      <p:sp>
        <p:nvSpPr>
          <p:cNvPr id="3" name="ZoneTexte 2">
            <a:extLst>
              <a:ext uri="{FF2B5EF4-FFF2-40B4-BE49-F238E27FC236}">
                <a16:creationId xmlns:a16="http://schemas.microsoft.com/office/drawing/2014/main" id="{A55BDA77-5830-0750-0ABF-9517B6EFEA4F}"/>
              </a:ext>
            </a:extLst>
          </p:cNvPr>
          <p:cNvSpPr txBox="1"/>
          <p:nvPr/>
        </p:nvSpPr>
        <p:spPr>
          <a:xfrm>
            <a:off x="1036320" y="2450593"/>
            <a:ext cx="8205216" cy="3693319"/>
          </a:xfrm>
          <a:prstGeom prst="rect">
            <a:avLst/>
          </a:prstGeom>
          <a:noFill/>
        </p:spPr>
        <p:txBody>
          <a:bodyPr wrap="square" rtlCol="0">
            <a:spAutoFit/>
          </a:bodyPr>
          <a:lstStyle/>
          <a:p>
            <a:pPr marL="285750" indent="-285750" algn="just">
              <a:buFont typeface="Arial" panose="020B0604020202020204" pitchFamily="34" charset="0"/>
              <a:buChar char="•"/>
            </a:pPr>
            <a:r>
              <a:rPr lang="fr-FR" dirty="0">
                <a:latin typeface="Arial" panose="020B0604020202020204" pitchFamily="34" charset="0"/>
                <a:cs typeface="Arial" panose="020B0604020202020204" pitchFamily="34" charset="0"/>
              </a:rPr>
              <a:t>Payant mais … il existe une version gratuite qui vous autorise de développement de 3 projets et un projet collaboratif. </a:t>
            </a:r>
          </a:p>
          <a:p>
            <a:pPr marL="285750" indent="-285750" algn="just">
              <a:buFont typeface="Arial" panose="020B0604020202020204" pitchFamily="34" charset="0"/>
              <a:buChar char="•"/>
            </a:pPr>
            <a:r>
              <a:rPr lang="fr-FR" dirty="0">
                <a:latin typeface="Arial" panose="020B0604020202020204" pitchFamily="34" charset="0"/>
                <a:cs typeface="Arial" panose="020B0604020202020204" pitchFamily="34" charset="0"/>
              </a:rPr>
              <a:t>On peut contourner cette restriction :</a:t>
            </a:r>
          </a:p>
          <a:p>
            <a:pPr marL="742950" lvl="1" indent="-285750" algn="just">
              <a:buFont typeface="Arial" panose="020B0604020202020204" pitchFamily="34" charset="0"/>
              <a:buChar char="•"/>
            </a:pPr>
            <a:r>
              <a:rPr lang="fr-FR" dirty="0">
                <a:latin typeface="Arial" panose="020B0604020202020204" pitchFamily="34" charset="0"/>
                <a:cs typeface="Arial" panose="020B0604020202020204" pitchFamily="34" charset="0"/>
              </a:rPr>
              <a:t>En créant un projet principal et plusieurs sous-projet</a:t>
            </a:r>
          </a:p>
          <a:p>
            <a:pPr marL="742950" lvl="1" indent="-285750" algn="just">
              <a:buFont typeface="Arial" panose="020B0604020202020204" pitchFamily="34" charset="0"/>
              <a:buChar char="•"/>
            </a:pPr>
            <a:r>
              <a:rPr lang="fr-FR" dirty="0">
                <a:latin typeface="Arial" panose="020B0604020202020204" pitchFamily="34" charset="0"/>
                <a:cs typeface="Arial" panose="020B0604020202020204" pitchFamily="34" charset="0"/>
              </a:rPr>
              <a:t>En se créant plusieurs comptes gratuits avec des adresses différentes.</a:t>
            </a:r>
          </a:p>
          <a:p>
            <a:pPr marL="285750" indent="-285750" algn="just">
              <a:buFont typeface="Arial" panose="020B0604020202020204" pitchFamily="34" charset="0"/>
              <a:buChar char="•"/>
            </a:pPr>
            <a:r>
              <a:rPr lang="fr-FR" dirty="0" err="1">
                <a:latin typeface="Arial" panose="020B0604020202020204" pitchFamily="34" charset="0"/>
                <a:cs typeface="Arial" panose="020B0604020202020204" pitchFamily="34" charset="0"/>
              </a:rPr>
              <a:t>Figma</a:t>
            </a:r>
            <a:r>
              <a:rPr lang="fr-FR" dirty="0">
                <a:latin typeface="Arial" panose="020B0604020202020204" pitchFamily="34" charset="0"/>
                <a:cs typeface="Arial" panose="020B0604020202020204" pitchFamily="34" charset="0"/>
              </a:rPr>
              <a:t> est à la fois un outil en ligne et une application téléchargeable qui fera le lien avec votre compte en ligne. </a:t>
            </a:r>
          </a:p>
          <a:p>
            <a:pPr marL="285750" indent="-285750" algn="just">
              <a:buFont typeface="Arial" panose="020B0604020202020204" pitchFamily="34" charset="0"/>
              <a:buChar char="•"/>
            </a:pPr>
            <a:endParaRPr lang="fr-FR" dirty="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endParaRPr lang="fr-FR" dirty="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fr-FR" dirty="0">
                <a:latin typeface="Arial" panose="020B0604020202020204" pitchFamily="34" charset="0"/>
                <a:cs typeface="Arial" panose="020B0604020202020204" pitchFamily="34" charset="0"/>
              </a:rPr>
              <a:t>Travail N°1 : se créer un compte et installer l’outil local. </a:t>
            </a:r>
          </a:p>
          <a:p>
            <a:pPr marL="285750" indent="-285750" algn="just">
              <a:buFont typeface="Arial" panose="020B0604020202020204" pitchFamily="34" charset="0"/>
              <a:buChar char="•"/>
            </a:pPr>
            <a:r>
              <a:rPr lang="fr-FR" dirty="0">
                <a:latin typeface="Arial" panose="020B0604020202020204" pitchFamily="34" charset="0"/>
                <a:cs typeface="Arial" panose="020B0604020202020204" pitchFamily="34" charset="0"/>
              </a:rPr>
              <a:t>On commence ensuite les explications pour un travail en mono-utilisateur</a:t>
            </a:r>
          </a:p>
          <a:p>
            <a:pPr marL="285750" indent="-285750" algn="just">
              <a:buFont typeface="Arial" panose="020B0604020202020204" pitchFamily="34" charset="0"/>
              <a:buChar char="•"/>
            </a:pPr>
            <a:r>
              <a:rPr lang="fr-FR" dirty="0">
                <a:latin typeface="Arial" panose="020B0604020202020204" pitchFamily="34" charset="0"/>
                <a:cs typeface="Arial" panose="020B0604020202020204" pitchFamily="34" charset="0"/>
              </a:rPr>
              <a:t>On verra si nous avons le temps de voir le mode collaboratif</a:t>
            </a:r>
          </a:p>
          <a:p>
            <a:pPr algn="just"/>
            <a:endParaRPr lang="fr-FR" dirty="0">
              <a:latin typeface="Arial" panose="020B0604020202020204" pitchFamily="34" charset="0"/>
              <a:cs typeface="Arial" panose="020B0604020202020204" pitchFamily="34" charset="0"/>
            </a:endParaRPr>
          </a:p>
        </p:txBody>
      </p:sp>
      <p:pic>
        <p:nvPicPr>
          <p:cNvPr id="4" name="Image 3">
            <a:extLst>
              <a:ext uri="{FF2B5EF4-FFF2-40B4-BE49-F238E27FC236}">
                <a16:creationId xmlns:a16="http://schemas.microsoft.com/office/drawing/2014/main" id="{E138C70C-F423-97CC-A17B-E5DB2E7C29E5}"/>
              </a:ext>
            </a:extLst>
          </p:cNvPr>
          <p:cNvPicPr>
            <a:picLocks noChangeAspect="1"/>
          </p:cNvPicPr>
          <p:nvPr/>
        </p:nvPicPr>
        <p:blipFill>
          <a:blip r:embed="rId2"/>
          <a:stretch>
            <a:fillRect/>
          </a:stretch>
        </p:blipFill>
        <p:spPr>
          <a:xfrm>
            <a:off x="9552353" y="815982"/>
            <a:ext cx="1422400" cy="1422400"/>
          </a:xfrm>
          <a:prstGeom prst="rect">
            <a:avLst/>
          </a:prstGeom>
        </p:spPr>
      </p:pic>
    </p:spTree>
    <p:extLst>
      <p:ext uri="{BB962C8B-B14F-4D97-AF65-F5344CB8AC3E}">
        <p14:creationId xmlns:p14="http://schemas.microsoft.com/office/powerpoint/2010/main" val="187680350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CD066AC-B70A-579D-67E1-6A4B91617FE0}"/>
              </a:ext>
            </a:extLst>
          </p:cNvPr>
          <p:cNvSpPr txBox="1"/>
          <p:nvPr/>
        </p:nvSpPr>
        <p:spPr>
          <a:xfrm>
            <a:off x="1393372" y="903905"/>
            <a:ext cx="9960428" cy="830997"/>
          </a:xfrm>
          <a:prstGeom prst="rect">
            <a:avLst/>
          </a:prstGeom>
          <a:noFill/>
        </p:spPr>
        <p:txBody>
          <a:bodyPr wrap="square">
            <a:spAutoFit/>
          </a:bodyPr>
          <a:lstStyle/>
          <a:p>
            <a:r>
              <a:rPr lang="fr-FR" sz="2400" b="1" dirty="0">
                <a:latin typeface="Arial" panose="020B0604020202020204" pitchFamily="34" charset="0"/>
                <a:cs typeface="Arial" panose="020B0604020202020204" pitchFamily="34" charset="0"/>
              </a:rPr>
              <a:t>L’interface générale : attention en constante évolution mais on retrouve les fonctionnalités facilement</a:t>
            </a:r>
            <a:endParaRPr lang="fr-FR" dirty="0"/>
          </a:p>
        </p:txBody>
      </p:sp>
      <p:pic>
        <p:nvPicPr>
          <p:cNvPr id="4" name="Image 3" descr="Une image contenant capture d’écran, logiciel&#10;&#10;Description générée automatiquement">
            <a:extLst>
              <a:ext uri="{FF2B5EF4-FFF2-40B4-BE49-F238E27FC236}">
                <a16:creationId xmlns:a16="http://schemas.microsoft.com/office/drawing/2014/main" id="{262E439C-9D92-5861-30CC-BAFEBBE0E57A}"/>
              </a:ext>
            </a:extLst>
          </p:cNvPr>
          <p:cNvPicPr>
            <a:picLocks noChangeAspect="1"/>
          </p:cNvPicPr>
          <p:nvPr/>
        </p:nvPicPr>
        <p:blipFill>
          <a:blip r:embed="rId2"/>
          <a:stretch>
            <a:fillRect/>
          </a:stretch>
        </p:blipFill>
        <p:spPr>
          <a:xfrm>
            <a:off x="1235132" y="1734901"/>
            <a:ext cx="10099391" cy="4219193"/>
          </a:xfrm>
          <a:prstGeom prst="rect">
            <a:avLst/>
          </a:prstGeom>
        </p:spPr>
      </p:pic>
      <p:sp>
        <p:nvSpPr>
          <p:cNvPr id="6" name="Flèche vers le bas 5">
            <a:extLst>
              <a:ext uri="{FF2B5EF4-FFF2-40B4-BE49-F238E27FC236}">
                <a16:creationId xmlns:a16="http://schemas.microsoft.com/office/drawing/2014/main" id="{7A5D76FD-B280-094C-FCD4-03903BE799CC}"/>
              </a:ext>
            </a:extLst>
          </p:cNvPr>
          <p:cNvSpPr/>
          <p:nvPr/>
        </p:nvSpPr>
        <p:spPr>
          <a:xfrm rot="10800000">
            <a:off x="9407354" y="2442471"/>
            <a:ext cx="729343" cy="707571"/>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Flèche vers le bas 6">
            <a:extLst>
              <a:ext uri="{FF2B5EF4-FFF2-40B4-BE49-F238E27FC236}">
                <a16:creationId xmlns:a16="http://schemas.microsoft.com/office/drawing/2014/main" id="{DA5C3E8A-E9D3-726B-E22B-734B2BD5EE42}"/>
              </a:ext>
            </a:extLst>
          </p:cNvPr>
          <p:cNvSpPr/>
          <p:nvPr/>
        </p:nvSpPr>
        <p:spPr>
          <a:xfrm rot="10800000">
            <a:off x="1580526" y="4864152"/>
            <a:ext cx="729343" cy="707571"/>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Flèche vers le bas 7">
            <a:extLst>
              <a:ext uri="{FF2B5EF4-FFF2-40B4-BE49-F238E27FC236}">
                <a16:creationId xmlns:a16="http://schemas.microsoft.com/office/drawing/2014/main" id="{C8E0BAFD-E579-FA79-B90F-4B834F392550}"/>
              </a:ext>
            </a:extLst>
          </p:cNvPr>
          <p:cNvSpPr/>
          <p:nvPr/>
        </p:nvSpPr>
        <p:spPr>
          <a:xfrm>
            <a:off x="6157543" y="2380183"/>
            <a:ext cx="729343" cy="707571"/>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a:extLst>
              <a:ext uri="{FF2B5EF4-FFF2-40B4-BE49-F238E27FC236}">
                <a16:creationId xmlns:a16="http://schemas.microsoft.com/office/drawing/2014/main" id="{0342354F-9027-9A63-C584-E5B789E030EF}"/>
              </a:ext>
            </a:extLst>
          </p:cNvPr>
          <p:cNvSpPr txBox="1"/>
          <p:nvPr/>
        </p:nvSpPr>
        <p:spPr>
          <a:xfrm>
            <a:off x="5388429" y="3150042"/>
            <a:ext cx="2601685" cy="369332"/>
          </a:xfrm>
          <a:prstGeom prst="rect">
            <a:avLst/>
          </a:prstGeom>
          <a:noFill/>
        </p:spPr>
        <p:txBody>
          <a:bodyPr wrap="square" rtlCol="0">
            <a:spAutoFit/>
          </a:bodyPr>
          <a:lstStyle/>
          <a:p>
            <a:r>
              <a:rPr lang="fr-FR" dirty="0"/>
              <a:t>L’ensemble de vos projets</a:t>
            </a:r>
          </a:p>
        </p:txBody>
      </p:sp>
      <p:sp>
        <p:nvSpPr>
          <p:cNvPr id="10" name="ZoneTexte 9">
            <a:extLst>
              <a:ext uri="{FF2B5EF4-FFF2-40B4-BE49-F238E27FC236}">
                <a16:creationId xmlns:a16="http://schemas.microsoft.com/office/drawing/2014/main" id="{E47E4723-5F59-4F91-6FCE-70989D9FF689}"/>
              </a:ext>
            </a:extLst>
          </p:cNvPr>
          <p:cNvSpPr txBox="1"/>
          <p:nvPr/>
        </p:nvSpPr>
        <p:spPr>
          <a:xfrm>
            <a:off x="2309869" y="5208910"/>
            <a:ext cx="3220074" cy="369332"/>
          </a:xfrm>
          <a:prstGeom prst="rect">
            <a:avLst/>
          </a:prstGeom>
          <a:noFill/>
        </p:spPr>
        <p:txBody>
          <a:bodyPr wrap="square" rtlCol="0">
            <a:spAutoFit/>
          </a:bodyPr>
          <a:lstStyle/>
          <a:p>
            <a:r>
              <a:rPr lang="fr-FR" dirty="0"/>
              <a:t>Les informations sur vos équipes</a:t>
            </a:r>
          </a:p>
        </p:txBody>
      </p:sp>
      <p:sp>
        <p:nvSpPr>
          <p:cNvPr id="11" name="ZoneTexte 10">
            <a:extLst>
              <a:ext uri="{FF2B5EF4-FFF2-40B4-BE49-F238E27FC236}">
                <a16:creationId xmlns:a16="http://schemas.microsoft.com/office/drawing/2014/main" id="{E91AAED8-B58A-D857-1490-E0B1A8BF7D56}"/>
              </a:ext>
            </a:extLst>
          </p:cNvPr>
          <p:cNvSpPr txBox="1"/>
          <p:nvPr/>
        </p:nvSpPr>
        <p:spPr>
          <a:xfrm>
            <a:off x="8732838" y="3304674"/>
            <a:ext cx="2601685" cy="369332"/>
          </a:xfrm>
          <a:prstGeom prst="rect">
            <a:avLst/>
          </a:prstGeom>
          <a:noFill/>
        </p:spPr>
        <p:txBody>
          <a:bodyPr wrap="square" rtlCol="0">
            <a:spAutoFit/>
          </a:bodyPr>
          <a:lstStyle/>
          <a:p>
            <a:r>
              <a:rPr lang="fr-FR" dirty="0"/>
              <a:t>Nouvelles créations</a:t>
            </a:r>
          </a:p>
        </p:txBody>
      </p:sp>
    </p:spTree>
    <p:extLst>
      <p:ext uri="{BB962C8B-B14F-4D97-AF65-F5344CB8AC3E}">
        <p14:creationId xmlns:p14="http://schemas.microsoft.com/office/powerpoint/2010/main" val="3753118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1" animBg="1"/>
      <p:bldP spid="9" grpId="0"/>
      <p:bldP spid="10" grpId="0"/>
      <p:bldP spid="11"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5BEDCA50-D903-1891-E061-8DCAC81743ED}"/>
              </a:ext>
            </a:extLst>
          </p:cNvPr>
          <p:cNvSpPr txBox="1"/>
          <p:nvPr/>
        </p:nvSpPr>
        <p:spPr>
          <a:xfrm>
            <a:off x="1393372" y="903905"/>
            <a:ext cx="3736189" cy="830997"/>
          </a:xfrm>
          <a:prstGeom prst="rect">
            <a:avLst/>
          </a:prstGeom>
          <a:noFill/>
        </p:spPr>
        <p:txBody>
          <a:bodyPr wrap="square">
            <a:spAutoFit/>
          </a:bodyPr>
          <a:lstStyle/>
          <a:p>
            <a:r>
              <a:rPr lang="fr-FR" sz="2400" b="1" dirty="0">
                <a:latin typeface="Arial" panose="020B0604020202020204" pitchFamily="34" charset="0"/>
                <a:cs typeface="Arial" panose="020B0604020202020204" pitchFamily="34" charset="0"/>
              </a:rPr>
              <a:t>Quelques raccourcis intéressants</a:t>
            </a:r>
            <a:endParaRPr lang="fr-FR" dirty="0"/>
          </a:p>
        </p:txBody>
      </p:sp>
      <p:pic>
        <p:nvPicPr>
          <p:cNvPr id="4" name="Image 3" descr="Une image contenant texte, capture d’écran, diagramme, conception&#10;&#10;Description générée automatiquement">
            <a:extLst>
              <a:ext uri="{FF2B5EF4-FFF2-40B4-BE49-F238E27FC236}">
                <a16:creationId xmlns:a16="http://schemas.microsoft.com/office/drawing/2014/main" id="{8B94A1D3-2314-A477-357E-39502CD11DF2}"/>
              </a:ext>
            </a:extLst>
          </p:cNvPr>
          <p:cNvPicPr>
            <a:picLocks noChangeAspect="1"/>
          </p:cNvPicPr>
          <p:nvPr/>
        </p:nvPicPr>
        <p:blipFill>
          <a:blip r:embed="rId2"/>
          <a:stretch>
            <a:fillRect/>
          </a:stretch>
        </p:blipFill>
        <p:spPr>
          <a:xfrm>
            <a:off x="5338955" y="792974"/>
            <a:ext cx="6102195" cy="5463593"/>
          </a:xfrm>
          <a:prstGeom prst="rect">
            <a:avLst/>
          </a:prstGeom>
        </p:spPr>
      </p:pic>
    </p:spTree>
    <p:extLst>
      <p:ext uri="{BB962C8B-B14F-4D97-AF65-F5344CB8AC3E}">
        <p14:creationId xmlns:p14="http://schemas.microsoft.com/office/powerpoint/2010/main" val="335686979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954DA6A-0A55-2318-52F5-87C1D1206037}"/>
              </a:ext>
            </a:extLst>
          </p:cNvPr>
          <p:cNvSpPr txBox="1"/>
          <p:nvPr/>
        </p:nvSpPr>
        <p:spPr>
          <a:xfrm>
            <a:off x="1393372" y="903905"/>
            <a:ext cx="3736189" cy="461665"/>
          </a:xfrm>
          <a:prstGeom prst="rect">
            <a:avLst/>
          </a:prstGeom>
          <a:noFill/>
        </p:spPr>
        <p:txBody>
          <a:bodyPr wrap="square">
            <a:spAutoFit/>
          </a:bodyPr>
          <a:lstStyle/>
          <a:p>
            <a:r>
              <a:rPr lang="fr-FR" sz="2400" b="1" dirty="0">
                <a:latin typeface="Arial" panose="020B0604020202020204" pitchFamily="34" charset="0"/>
                <a:cs typeface="Arial" panose="020B0604020202020204" pitchFamily="34" charset="0"/>
              </a:rPr>
              <a:t>Anatomie de </a:t>
            </a:r>
            <a:r>
              <a:rPr lang="fr-FR" sz="2400" b="1" dirty="0" err="1">
                <a:latin typeface="Arial" panose="020B0604020202020204" pitchFamily="34" charset="0"/>
                <a:cs typeface="Arial" panose="020B0604020202020204" pitchFamily="34" charset="0"/>
              </a:rPr>
              <a:t>Figma</a:t>
            </a:r>
            <a:endParaRPr lang="fr-FR" dirty="0"/>
          </a:p>
        </p:txBody>
      </p:sp>
      <p:pic>
        <p:nvPicPr>
          <p:cNvPr id="4" name="Image 3" descr="Une image contenant texte, capture d’écran, diagramme, Rectangle&#10;&#10;Description générée automatiquement">
            <a:extLst>
              <a:ext uri="{FF2B5EF4-FFF2-40B4-BE49-F238E27FC236}">
                <a16:creationId xmlns:a16="http://schemas.microsoft.com/office/drawing/2014/main" id="{347A01FF-0C19-41FC-8F22-ECF1D93ED41C}"/>
              </a:ext>
            </a:extLst>
          </p:cNvPr>
          <p:cNvPicPr>
            <a:picLocks noChangeAspect="1"/>
          </p:cNvPicPr>
          <p:nvPr/>
        </p:nvPicPr>
        <p:blipFill>
          <a:blip r:embed="rId3"/>
          <a:stretch>
            <a:fillRect/>
          </a:stretch>
        </p:blipFill>
        <p:spPr>
          <a:xfrm>
            <a:off x="6364712" y="1636668"/>
            <a:ext cx="4797657" cy="3584664"/>
          </a:xfrm>
          <a:prstGeom prst="rect">
            <a:avLst/>
          </a:prstGeom>
        </p:spPr>
      </p:pic>
      <p:sp>
        <p:nvSpPr>
          <p:cNvPr id="5" name="ZoneTexte 4">
            <a:extLst>
              <a:ext uri="{FF2B5EF4-FFF2-40B4-BE49-F238E27FC236}">
                <a16:creationId xmlns:a16="http://schemas.microsoft.com/office/drawing/2014/main" id="{C4054255-303E-CA7D-57DD-8F8805AFEB6B}"/>
              </a:ext>
            </a:extLst>
          </p:cNvPr>
          <p:cNvSpPr txBox="1"/>
          <p:nvPr/>
        </p:nvSpPr>
        <p:spPr>
          <a:xfrm>
            <a:off x="1137424" y="2386361"/>
            <a:ext cx="4788490" cy="2585323"/>
          </a:xfrm>
          <a:prstGeom prst="rect">
            <a:avLst/>
          </a:prstGeom>
          <a:noFill/>
        </p:spPr>
        <p:txBody>
          <a:bodyPr wrap="none" rtlCol="0">
            <a:spAutoFit/>
          </a:bodyPr>
          <a:lstStyle/>
          <a:p>
            <a:r>
              <a:rPr lang="fr-FR" dirty="0">
                <a:latin typeface="Arial" panose="020B0604020202020204" pitchFamily="34" charset="0"/>
                <a:cs typeface="Arial" panose="020B0604020202020204" pitchFamily="34" charset="0"/>
              </a:rPr>
              <a:t>Il existe 4 niveaux d’arborescence imbriqués.</a:t>
            </a:r>
          </a:p>
          <a:p>
            <a:endParaRPr lang="fr-FR" dirty="0">
              <a:latin typeface="Arial" panose="020B0604020202020204" pitchFamily="34" charset="0"/>
              <a:cs typeface="Arial" panose="020B0604020202020204" pitchFamily="34" charset="0"/>
            </a:endParaRPr>
          </a:p>
          <a:p>
            <a:r>
              <a:rPr lang="fr-FR" dirty="0">
                <a:latin typeface="Arial" panose="020B0604020202020204" pitchFamily="34" charset="0"/>
                <a:cs typeface="Arial" panose="020B0604020202020204" pitchFamily="34" charset="0"/>
              </a:rPr>
              <a:t>1 :  Nous avons les pages</a:t>
            </a:r>
          </a:p>
          <a:p>
            <a:endParaRPr lang="fr-FR" dirty="0">
              <a:latin typeface="Arial" panose="020B0604020202020204" pitchFamily="34" charset="0"/>
              <a:cs typeface="Arial" panose="020B0604020202020204" pitchFamily="34" charset="0"/>
            </a:endParaRPr>
          </a:p>
          <a:p>
            <a:r>
              <a:rPr lang="fr-FR" dirty="0">
                <a:latin typeface="Arial" panose="020B0604020202020204" pitchFamily="34" charset="0"/>
                <a:cs typeface="Arial" panose="020B0604020202020204" pitchFamily="34" charset="0"/>
              </a:rPr>
              <a:t>2 : les calques ou Frames</a:t>
            </a:r>
          </a:p>
          <a:p>
            <a:endParaRPr lang="fr-FR" dirty="0">
              <a:latin typeface="Arial" panose="020B0604020202020204" pitchFamily="34" charset="0"/>
              <a:cs typeface="Arial" panose="020B0604020202020204" pitchFamily="34" charset="0"/>
            </a:endParaRPr>
          </a:p>
          <a:p>
            <a:r>
              <a:rPr lang="fr-FR" dirty="0">
                <a:latin typeface="Arial" panose="020B0604020202020204" pitchFamily="34" charset="0"/>
                <a:cs typeface="Arial" panose="020B0604020202020204" pitchFamily="34" charset="0"/>
              </a:rPr>
              <a:t>3 : Les groupes ou sous-groupes</a:t>
            </a:r>
          </a:p>
          <a:p>
            <a:endParaRPr lang="fr-FR" dirty="0">
              <a:latin typeface="Arial" panose="020B0604020202020204" pitchFamily="34" charset="0"/>
              <a:cs typeface="Arial" panose="020B0604020202020204" pitchFamily="34" charset="0"/>
            </a:endParaRPr>
          </a:p>
          <a:p>
            <a:r>
              <a:rPr lang="fr-FR" dirty="0">
                <a:latin typeface="Arial" panose="020B0604020202020204" pitchFamily="34" charset="0"/>
                <a:cs typeface="Arial" panose="020B0604020202020204" pitchFamily="34" charset="0"/>
              </a:rPr>
              <a:t>4 : les formes, textes, tracés. </a:t>
            </a:r>
          </a:p>
        </p:txBody>
      </p:sp>
      <p:sp>
        <p:nvSpPr>
          <p:cNvPr id="6" name="ZoneTexte 5">
            <a:extLst>
              <a:ext uri="{FF2B5EF4-FFF2-40B4-BE49-F238E27FC236}">
                <a16:creationId xmlns:a16="http://schemas.microsoft.com/office/drawing/2014/main" id="{0BA21C12-9C0D-3BF3-31FC-32E370FF5863}"/>
              </a:ext>
            </a:extLst>
          </p:cNvPr>
          <p:cNvSpPr txBox="1"/>
          <p:nvPr/>
        </p:nvSpPr>
        <p:spPr>
          <a:xfrm>
            <a:off x="1260088" y="5486400"/>
            <a:ext cx="2787943" cy="369332"/>
          </a:xfrm>
          <a:prstGeom prst="rect">
            <a:avLst/>
          </a:prstGeom>
          <a:noFill/>
        </p:spPr>
        <p:txBody>
          <a:bodyPr wrap="none" rtlCol="0">
            <a:spAutoFit/>
          </a:bodyPr>
          <a:lstStyle/>
          <a:p>
            <a:r>
              <a:rPr lang="fr-FR" dirty="0">
                <a:latin typeface="Arial" panose="020B0604020202020204" pitchFamily="34" charset="0"/>
                <a:cs typeface="Arial" panose="020B0604020202020204" pitchFamily="34" charset="0"/>
              </a:rPr>
              <a:t>On va se créer une page </a:t>
            </a:r>
          </a:p>
        </p:txBody>
      </p:sp>
      <p:pic>
        <p:nvPicPr>
          <p:cNvPr id="10" name="Image 9" descr="Une image contenant Police, texte, Bleu électrique, logo&#10;&#10;Description générée automatiquement">
            <a:extLst>
              <a:ext uri="{FF2B5EF4-FFF2-40B4-BE49-F238E27FC236}">
                <a16:creationId xmlns:a16="http://schemas.microsoft.com/office/drawing/2014/main" id="{1FA11C75-6560-1EEB-CCC4-EEC8AE20C144}"/>
              </a:ext>
            </a:extLst>
          </p:cNvPr>
          <p:cNvPicPr>
            <a:picLocks noChangeAspect="1"/>
          </p:cNvPicPr>
          <p:nvPr/>
        </p:nvPicPr>
        <p:blipFill>
          <a:blip r:embed="rId4"/>
          <a:stretch>
            <a:fillRect/>
          </a:stretch>
        </p:blipFill>
        <p:spPr>
          <a:xfrm>
            <a:off x="3893478" y="5509875"/>
            <a:ext cx="1244600" cy="482600"/>
          </a:xfrm>
          <a:prstGeom prst="rect">
            <a:avLst/>
          </a:prstGeom>
        </p:spPr>
      </p:pic>
    </p:spTree>
    <p:extLst>
      <p:ext uri="{BB962C8B-B14F-4D97-AF65-F5344CB8AC3E}">
        <p14:creationId xmlns:p14="http://schemas.microsoft.com/office/powerpoint/2010/main" val="196787366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43F4D006-9220-E560-87E1-3A3F5C03CEE4}"/>
              </a:ext>
            </a:extLst>
          </p:cNvPr>
          <p:cNvSpPr txBox="1"/>
          <p:nvPr/>
        </p:nvSpPr>
        <p:spPr>
          <a:xfrm>
            <a:off x="1393372" y="903905"/>
            <a:ext cx="3736189" cy="461665"/>
          </a:xfrm>
          <a:prstGeom prst="rect">
            <a:avLst/>
          </a:prstGeom>
          <a:noFill/>
        </p:spPr>
        <p:txBody>
          <a:bodyPr wrap="square">
            <a:spAutoFit/>
          </a:bodyPr>
          <a:lstStyle/>
          <a:p>
            <a:r>
              <a:rPr lang="fr-FR" sz="2400" b="1" dirty="0">
                <a:latin typeface="Arial" panose="020B0604020202020204" pitchFamily="34" charset="0"/>
                <a:cs typeface="Arial" panose="020B0604020202020204" pitchFamily="34" charset="0"/>
              </a:rPr>
              <a:t>La page sous </a:t>
            </a:r>
            <a:r>
              <a:rPr lang="fr-FR" sz="2400" b="1" dirty="0" err="1">
                <a:latin typeface="Arial" panose="020B0604020202020204" pitchFamily="34" charset="0"/>
                <a:cs typeface="Arial" panose="020B0604020202020204" pitchFamily="34" charset="0"/>
              </a:rPr>
              <a:t>Figma</a:t>
            </a:r>
            <a:endParaRPr lang="fr-FR" dirty="0"/>
          </a:p>
        </p:txBody>
      </p:sp>
      <p:pic>
        <p:nvPicPr>
          <p:cNvPr id="4" name="Image 3" descr="Une image contenant capture d’écran, logiciel&#10;&#10;Description générée automatiquement">
            <a:extLst>
              <a:ext uri="{FF2B5EF4-FFF2-40B4-BE49-F238E27FC236}">
                <a16:creationId xmlns:a16="http://schemas.microsoft.com/office/drawing/2014/main" id="{54E26203-8648-A1A8-BB6F-680A3005B2E3}"/>
              </a:ext>
            </a:extLst>
          </p:cNvPr>
          <p:cNvPicPr>
            <a:picLocks noChangeAspect="1"/>
          </p:cNvPicPr>
          <p:nvPr/>
        </p:nvPicPr>
        <p:blipFill>
          <a:blip r:embed="rId2"/>
          <a:stretch>
            <a:fillRect/>
          </a:stretch>
        </p:blipFill>
        <p:spPr>
          <a:xfrm>
            <a:off x="1605775" y="2643730"/>
            <a:ext cx="7772400" cy="2095990"/>
          </a:xfrm>
          <a:prstGeom prst="rect">
            <a:avLst/>
          </a:prstGeom>
        </p:spPr>
      </p:pic>
      <p:sp>
        <p:nvSpPr>
          <p:cNvPr id="5" name="Flèche vers le bas 4">
            <a:extLst>
              <a:ext uri="{FF2B5EF4-FFF2-40B4-BE49-F238E27FC236}">
                <a16:creationId xmlns:a16="http://schemas.microsoft.com/office/drawing/2014/main" id="{E72F4586-7004-5943-76A8-6F626E1B566C}"/>
              </a:ext>
            </a:extLst>
          </p:cNvPr>
          <p:cNvSpPr/>
          <p:nvPr/>
        </p:nvSpPr>
        <p:spPr>
          <a:xfrm>
            <a:off x="2185639" y="1639229"/>
            <a:ext cx="780585" cy="702527"/>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498AE17E-5BE1-2A94-0DFF-F2497A6CAFAA}"/>
              </a:ext>
            </a:extLst>
          </p:cNvPr>
          <p:cNvSpPr txBox="1"/>
          <p:nvPr/>
        </p:nvSpPr>
        <p:spPr>
          <a:xfrm>
            <a:off x="3083046" y="1756754"/>
            <a:ext cx="1224374" cy="369332"/>
          </a:xfrm>
          <a:prstGeom prst="rect">
            <a:avLst/>
          </a:prstGeom>
          <a:noFill/>
        </p:spPr>
        <p:txBody>
          <a:bodyPr wrap="none" rtlCol="0">
            <a:spAutoFit/>
          </a:bodyPr>
          <a:lstStyle/>
          <a:p>
            <a:r>
              <a:rPr lang="fr-FR" dirty="0"/>
              <a:t>Barre outils</a:t>
            </a:r>
          </a:p>
        </p:txBody>
      </p:sp>
      <p:sp>
        <p:nvSpPr>
          <p:cNvPr id="7" name="Flèche vers le bas 6">
            <a:extLst>
              <a:ext uri="{FF2B5EF4-FFF2-40B4-BE49-F238E27FC236}">
                <a16:creationId xmlns:a16="http://schemas.microsoft.com/office/drawing/2014/main" id="{B250EB6A-C86C-F3C1-733B-A661DEF9C8A9}"/>
              </a:ext>
            </a:extLst>
          </p:cNvPr>
          <p:cNvSpPr/>
          <p:nvPr/>
        </p:nvSpPr>
        <p:spPr>
          <a:xfrm rot="5400000">
            <a:off x="9767529" y="3077736"/>
            <a:ext cx="780585" cy="702527"/>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a:extLst>
              <a:ext uri="{FF2B5EF4-FFF2-40B4-BE49-F238E27FC236}">
                <a16:creationId xmlns:a16="http://schemas.microsoft.com/office/drawing/2014/main" id="{3F5A820F-E8E9-373E-4A65-CD3FD0AE24CE}"/>
              </a:ext>
            </a:extLst>
          </p:cNvPr>
          <p:cNvSpPr txBox="1"/>
          <p:nvPr/>
        </p:nvSpPr>
        <p:spPr>
          <a:xfrm>
            <a:off x="9525449" y="3819292"/>
            <a:ext cx="1465466" cy="369332"/>
          </a:xfrm>
          <a:prstGeom prst="rect">
            <a:avLst/>
          </a:prstGeom>
          <a:noFill/>
        </p:spPr>
        <p:txBody>
          <a:bodyPr wrap="none" rtlCol="0">
            <a:spAutoFit/>
          </a:bodyPr>
          <a:lstStyle/>
          <a:p>
            <a:r>
              <a:rPr lang="fr-FR" dirty="0"/>
              <a:t>Zone contrôle</a:t>
            </a:r>
          </a:p>
        </p:txBody>
      </p:sp>
      <p:sp>
        <p:nvSpPr>
          <p:cNvPr id="9" name="Flèche vers le bas 8">
            <a:extLst>
              <a:ext uri="{FF2B5EF4-FFF2-40B4-BE49-F238E27FC236}">
                <a16:creationId xmlns:a16="http://schemas.microsoft.com/office/drawing/2014/main" id="{ED3450F8-FC85-9C16-D23F-781EF673657F}"/>
              </a:ext>
            </a:extLst>
          </p:cNvPr>
          <p:cNvSpPr/>
          <p:nvPr/>
        </p:nvSpPr>
        <p:spPr>
          <a:xfrm rot="10800000">
            <a:off x="1795346" y="4388456"/>
            <a:ext cx="780585" cy="702527"/>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a:extLst>
              <a:ext uri="{FF2B5EF4-FFF2-40B4-BE49-F238E27FC236}">
                <a16:creationId xmlns:a16="http://schemas.microsoft.com/office/drawing/2014/main" id="{907BB25F-352B-9636-CD92-626DEB7F32F1}"/>
              </a:ext>
            </a:extLst>
          </p:cNvPr>
          <p:cNvSpPr txBox="1"/>
          <p:nvPr/>
        </p:nvSpPr>
        <p:spPr>
          <a:xfrm>
            <a:off x="1479355" y="5090983"/>
            <a:ext cx="1412566" cy="369332"/>
          </a:xfrm>
          <a:prstGeom prst="rect">
            <a:avLst/>
          </a:prstGeom>
          <a:noFill/>
        </p:spPr>
        <p:txBody>
          <a:bodyPr wrap="none" rtlCol="0">
            <a:spAutoFit/>
          </a:bodyPr>
          <a:lstStyle/>
          <a:p>
            <a:r>
              <a:rPr lang="fr-FR" dirty="0"/>
              <a:t>Arborescence</a:t>
            </a:r>
          </a:p>
        </p:txBody>
      </p:sp>
      <p:sp>
        <p:nvSpPr>
          <p:cNvPr id="11" name="ZoneTexte 10">
            <a:extLst>
              <a:ext uri="{FF2B5EF4-FFF2-40B4-BE49-F238E27FC236}">
                <a16:creationId xmlns:a16="http://schemas.microsoft.com/office/drawing/2014/main" id="{3CCC80DB-415F-B3AF-408A-686200E24195}"/>
              </a:ext>
            </a:extLst>
          </p:cNvPr>
          <p:cNvSpPr txBox="1"/>
          <p:nvPr/>
        </p:nvSpPr>
        <p:spPr>
          <a:xfrm>
            <a:off x="5229922" y="3546088"/>
            <a:ext cx="604204" cy="369332"/>
          </a:xfrm>
          <a:prstGeom prst="rect">
            <a:avLst/>
          </a:prstGeom>
          <a:noFill/>
        </p:spPr>
        <p:txBody>
          <a:bodyPr wrap="none" rtlCol="0">
            <a:spAutoFit/>
          </a:bodyPr>
          <a:lstStyle/>
          <a:p>
            <a:r>
              <a:rPr lang="fr-FR" dirty="0"/>
              <a:t>Page</a:t>
            </a:r>
          </a:p>
        </p:txBody>
      </p:sp>
    </p:spTree>
    <p:extLst>
      <p:ext uri="{BB962C8B-B14F-4D97-AF65-F5344CB8AC3E}">
        <p14:creationId xmlns:p14="http://schemas.microsoft.com/office/powerpoint/2010/main" val="3718132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p:bldP spid="9" grpId="0" animBg="1"/>
      <p:bldP spid="10"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6C3A044-4458-EE3C-4CA6-B2049F63E058}"/>
              </a:ext>
            </a:extLst>
          </p:cNvPr>
          <p:cNvSpPr txBox="1"/>
          <p:nvPr/>
        </p:nvSpPr>
        <p:spPr>
          <a:xfrm>
            <a:off x="1058835" y="714334"/>
            <a:ext cx="6312121" cy="461665"/>
          </a:xfrm>
          <a:prstGeom prst="rect">
            <a:avLst/>
          </a:prstGeom>
          <a:noFill/>
        </p:spPr>
        <p:txBody>
          <a:bodyPr wrap="square">
            <a:spAutoFit/>
          </a:bodyPr>
          <a:lstStyle/>
          <a:p>
            <a:r>
              <a:rPr lang="fr-FR" sz="2400" b="1" dirty="0">
                <a:latin typeface="Arial" panose="020B0604020202020204" pitchFamily="34" charset="0"/>
                <a:cs typeface="Arial" panose="020B0604020202020204" pitchFamily="34" charset="0"/>
              </a:rPr>
              <a:t>On ajoute un layer adapté à notre terminal</a:t>
            </a:r>
            <a:endParaRPr lang="fr-FR" dirty="0"/>
          </a:p>
        </p:txBody>
      </p:sp>
      <p:pic>
        <p:nvPicPr>
          <p:cNvPr id="4" name="Image 3" descr="Une image contenant Police, capture d’écran, texte, Graphique&#10;&#10;Description générée automatiquement">
            <a:extLst>
              <a:ext uri="{FF2B5EF4-FFF2-40B4-BE49-F238E27FC236}">
                <a16:creationId xmlns:a16="http://schemas.microsoft.com/office/drawing/2014/main" id="{34D95DDC-16D7-361E-E27B-3C02C0D94D04}"/>
              </a:ext>
            </a:extLst>
          </p:cNvPr>
          <p:cNvPicPr>
            <a:picLocks noChangeAspect="1"/>
          </p:cNvPicPr>
          <p:nvPr/>
        </p:nvPicPr>
        <p:blipFill>
          <a:blip r:embed="rId2"/>
          <a:stretch>
            <a:fillRect/>
          </a:stretch>
        </p:blipFill>
        <p:spPr>
          <a:xfrm>
            <a:off x="1032594" y="1258967"/>
            <a:ext cx="1955800" cy="723900"/>
          </a:xfrm>
          <a:prstGeom prst="rect">
            <a:avLst/>
          </a:prstGeom>
        </p:spPr>
      </p:pic>
      <p:pic>
        <p:nvPicPr>
          <p:cNvPr id="6" name="Image 5" descr="Une image contenant texte, capture d’écran&#10;&#10;Description générée automatiquement">
            <a:extLst>
              <a:ext uri="{FF2B5EF4-FFF2-40B4-BE49-F238E27FC236}">
                <a16:creationId xmlns:a16="http://schemas.microsoft.com/office/drawing/2014/main" id="{A20A477A-6ADD-23B6-8753-A42E8F2CAC21}"/>
              </a:ext>
            </a:extLst>
          </p:cNvPr>
          <p:cNvPicPr>
            <a:picLocks noChangeAspect="1"/>
          </p:cNvPicPr>
          <p:nvPr/>
        </p:nvPicPr>
        <p:blipFill>
          <a:blip r:embed="rId3"/>
          <a:stretch>
            <a:fillRect/>
          </a:stretch>
        </p:blipFill>
        <p:spPr>
          <a:xfrm>
            <a:off x="3014635" y="1258967"/>
            <a:ext cx="1695308" cy="4917688"/>
          </a:xfrm>
          <a:prstGeom prst="rect">
            <a:avLst/>
          </a:prstGeom>
        </p:spPr>
      </p:pic>
      <p:sp>
        <p:nvSpPr>
          <p:cNvPr id="7" name="ZoneTexte 6">
            <a:extLst>
              <a:ext uri="{FF2B5EF4-FFF2-40B4-BE49-F238E27FC236}">
                <a16:creationId xmlns:a16="http://schemas.microsoft.com/office/drawing/2014/main" id="{C94ECD0C-D195-0137-E534-0C6434044A04}"/>
              </a:ext>
            </a:extLst>
          </p:cNvPr>
          <p:cNvSpPr txBox="1"/>
          <p:nvPr/>
        </p:nvSpPr>
        <p:spPr>
          <a:xfrm>
            <a:off x="5341435" y="1561171"/>
            <a:ext cx="5817972" cy="2031325"/>
          </a:xfrm>
          <a:prstGeom prst="rect">
            <a:avLst/>
          </a:prstGeom>
          <a:noFill/>
        </p:spPr>
        <p:txBody>
          <a:bodyPr wrap="square" rtlCol="0">
            <a:spAutoFit/>
          </a:bodyPr>
          <a:lstStyle/>
          <a:p>
            <a:r>
              <a:rPr lang="fr-FR" dirty="0"/>
              <a:t>En cliquant sur l’icone Frame on peut accéder à des formats </a:t>
            </a:r>
          </a:p>
          <a:p>
            <a:r>
              <a:rPr lang="fr-FR" dirty="0"/>
              <a:t>Prédéfinis à droite de l’écran. Cela permet de construire la zone de travail adaptée à votre projet.</a:t>
            </a:r>
          </a:p>
          <a:p>
            <a:endParaRPr lang="fr-FR" dirty="0"/>
          </a:p>
          <a:p>
            <a:r>
              <a:rPr lang="fr-FR" dirty="0"/>
              <a:t>Bien évidemment cette zone de travail peut être déterminée librement dans votre page. On verra l’intérêt d’en définir plusieurs un peu plus tard. </a:t>
            </a:r>
          </a:p>
        </p:txBody>
      </p:sp>
    </p:spTree>
    <p:extLst>
      <p:ext uri="{BB962C8B-B14F-4D97-AF65-F5344CB8AC3E}">
        <p14:creationId xmlns:p14="http://schemas.microsoft.com/office/powerpoint/2010/main" val="118142644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BB69248E-7F2E-488E-56CD-9BC22CA7A9C0}"/>
              </a:ext>
            </a:extLst>
          </p:cNvPr>
          <p:cNvSpPr txBox="1"/>
          <p:nvPr/>
        </p:nvSpPr>
        <p:spPr>
          <a:xfrm>
            <a:off x="1058835" y="714334"/>
            <a:ext cx="6312121" cy="461665"/>
          </a:xfrm>
          <a:prstGeom prst="rect">
            <a:avLst/>
          </a:prstGeom>
          <a:noFill/>
        </p:spPr>
        <p:txBody>
          <a:bodyPr wrap="square">
            <a:spAutoFit/>
          </a:bodyPr>
          <a:lstStyle/>
          <a:p>
            <a:r>
              <a:rPr lang="fr-FR" sz="2400" b="1" dirty="0">
                <a:latin typeface="Arial" panose="020B0604020202020204" pitchFamily="34" charset="0"/>
                <a:cs typeface="Arial" panose="020B0604020202020204" pitchFamily="34" charset="0"/>
              </a:rPr>
              <a:t>Les formes de base</a:t>
            </a:r>
            <a:endParaRPr lang="fr-FR" dirty="0"/>
          </a:p>
        </p:txBody>
      </p:sp>
      <p:pic>
        <p:nvPicPr>
          <p:cNvPr id="4" name="Image 3" descr="Une image contenant texte, capture d’écran, conception, diagramme&#10;&#10;Description générée automatiquement">
            <a:extLst>
              <a:ext uri="{FF2B5EF4-FFF2-40B4-BE49-F238E27FC236}">
                <a16:creationId xmlns:a16="http://schemas.microsoft.com/office/drawing/2014/main" id="{C8B518ED-7FC9-4085-69A5-191A2DBC3D71}"/>
              </a:ext>
            </a:extLst>
          </p:cNvPr>
          <p:cNvPicPr>
            <a:picLocks noChangeAspect="1"/>
          </p:cNvPicPr>
          <p:nvPr/>
        </p:nvPicPr>
        <p:blipFill>
          <a:blip r:embed="rId2"/>
          <a:stretch>
            <a:fillRect/>
          </a:stretch>
        </p:blipFill>
        <p:spPr>
          <a:xfrm>
            <a:off x="6146196" y="1539196"/>
            <a:ext cx="5110959" cy="3333887"/>
          </a:xfrm>
          <a:prstGeom prst="rect">
            <a:avLst/>
          </a:prstGeom>
        </p:spPr>
      </p:pic>
      <p:sp>
        <p:nvSpPr>
          <p:cNvPr id="5" name="ZoneTexte 4">
            <a:extLst>
              <a:ext uri="{FF2B5EF4-FFF2-40B4-BE49-F238E27FC236}">
                <a16:creationId xmlns:a16="http://schemas.microsoft.com/office/drawing/2014/main" id="{1C67CE2F-1276-EBFD-815C-35E28C2D69C5}"/>
              </a:ext>
            </a:extLst>
          </p:cNvPr>
          <p:cNvSpPr txBox="1"/>
          <p:nvPr/>
        </p:nvSpPr>
        <p:spPr>
          <a:xfrm>
            <a:off x="735980" y="1594624"/>
            <a:ext cx="5110959" cy="2862322"/>
          </a:xfrm>
          <a:prstGeom prst="rect">
            <a:avLst/>
          </a:prstGeom>
          <a:noFill/>
        </p:spPr>
        <p:txBody>
          <a:bodyPr wrap="square" rtlCol="0">
            <a:spAutoFit/>
          </a:bodyPr>
          <a:lstStyle/>
          <a:p>
            <a:pPr marL="285750" indent="-285750" algn="just">
              <a:buFont typeface="Arial" panose="020B0604020202020204" pitchFamily="34" charset="0"/>
              <a:buChar char="•"/>
            </a:pPr>
            <a:r>
              <a:rPr lang="fr-FR" dirty="0">
                <a:latin typeface="Arial" panose="020B0604020202020204" pitchFamily="34" charset="0"/>
                <a:cs typeface="Arial" panose="020B0604020202020204" pitchFamily="34" charset="0"/>
              </a:rPr>
              <a:t>Shift permet de garder les proportions X/Y, par exemple pour faire des carrés ou des cercles.</a:t>
            </a:r>
          </a:p>
          <a:p>
            <a:pPr marL="285750" indent="-285750" algn="just">
              <a:buFont typeface="Arial" panose="020B0604020202020204" pitchFamily="34" charset="0"/>
              <a:buChar char="•"/>
            </a:pPr>
            <a:endParaRPr lang="fr-FR" dirty="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fr-FR" dirty="0">
                <a:latin typeface="Arial" panose="020B0604020202020204" pitchFamily="34" charset="0"/>
                <a:cs typeface="Arial" panose="020B0604020202020204" pitchFamily="34" charset="0"/>
              </a:rPr>
              <a:t>On retrouve les lignes et les flèches</a:t>
            </a:r>
          </a:p>
          <a:p>
            <a:pPr marL="285750" indent="-285750" algn="just">
              <a:buFont typeface="Arial" panose="020B0604020202020204" pitchFamily="34" charset="0"/>
              <a:buChar char="•"/>
            </a:pPr>
            <a:endParaRPr lang="fr-FR" dirty="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fr-FR" dirty="0">
                <a:latin typeface="Arial" panose="020B0604020202020204" pitchFamily="34" charset="0"/>
                <a:cs typeface="Arial" panose="020B0604020202020204" pitchFamily="34" charset="0"/>
              </a:rPr>
              <a:t>Et </a:t>
            </a:r>
            <a:r>
              <a:rPr lang="fr-FR" dirty="0" err="1">
                <a:latin typeface="Arial" panose="020B0604020202020204" pitchFamily="34" charset="0"/>
                <a:cs typeface="Arial" panose="020B0604020202020204" pitchFamily="34" charset="0"/>
              </a:rPr>
              <a:t>StarTool</a:t>
            </a:r>
            <a:r>
              <a:rPr lang="fr-FR" dirty="0">
                <a:latin typeface="Arial" panose="020B0604020202020204" pitchFamily="34" charset="0"/>
                <a:cs typeface="Arial" panose="020B0604020202020204" pitchFamily="34" charset="0"/>
              </a:rPr>
              <a:t> qui permet d’avoir des formes complexes.</a:t>
            </a:r>
          </a:p>
          <a:p>
            <a:pPr marL="285750" indent="-285750" algn="just">
              <a:buFont typeface="Arial" panose="020B0604020202020204" pitchFamily="34" charset="0"/>
              <a:buChar char="•"/>
            </a:pPr>
            <a:endParaRPr lang="fr-FR" dirty="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fr-FR" dirty="0">
                <a:latin typeface="Arial" panose="020B0604020202020204" pitchFamily="34" charset="0"/>
                <a:cs typeface="Arial" panose="020B0604020202020204" pitchFamily="34" charset="0"/>
              </a:rPr>
              <a:t>Petite </a:t>
            </a:r>
            <a:r>
              <a:rPr lang="fr-FR" dirty="0" err="1">
                <a:latin typeface="Arial" panose="020B0604020202020204" pitchFamily="34" charset="0"/>
                <a:cs typeface="Arial" panose="020B0604020202020204" pitchFamily="34" charset="0"/>
              </a:rPr>
              <a:t>demo</a:t>
            </a:r>
            <a:r>
              <a:rPr lang="fr-FR" dirty="0">
                <a:latin typeface="Arial" panose="020B0604020202020204" pitchFamily="34" charset="0"/>
                <a:cs typeface="Arial" panose="020B0604020202020204" pitchFamily="34" charset="0"/>
              </a:rPr>
              <a:t> pour des transformations</a:t>
            </a:r>
          </a:p>
        </p:txBody>
      </p:sp>
      <p:pic>
        <p:nvPicPr>
          <p:cNvPr id="7" name="Image 6">
            <a:extLst>
              <a:ext uri="{FF2B5EF4-FFF2-40B4-BE49-F238E27FC236}">
                <a16:creationId xmlns:a16="http://schemas.microsoft.com/office/drawing/2014/main" id="{F65FD61C-9150-7FB8-D2BD-6DAEFC492197}"/>
              </a:ext>
            </a:extLst>
          </p:cNvPr>
          <p:cNvPicPr>
            <a:picLocks noChangeAspect="1"/>
          </p:cNvPicPr>
          <p:nvPr/>
        </p:nvPicPr>
        <p:blipFill>
          <a:blip r:embed="rId3"/>
          <a:stretch>
            <a:fillRect/>
          </a:stretch>
        </p:blipFill>
        <p:spPr>
          <a:xfrm>
            <a:off x="871105" y="5236280"/>
            <a:ext cx="5905500" cy="711200"/>
          </a:xfrm>
          <a:prstGeom prst="rect">
            <a:avLst/>
          </a:prstGeom>
        </p:spPr>
      </p:pic>
      <p:sp>
        <p:nvSpPr>
          <p:cNvPr id="8" name="ZoneTexte 7">
            <a:extLst>
              <a:ext uri="{FF2B5EF4-FFF2-40B4-BE49-F238E27FC236}">
                <a16:creationId xmlns:a16="http://schemas.microsoft.com/office/drawing/2014/main" id="{002BFCB1-9181-4063-FE8A-F00793C8D198}"/>
              </a:ext>
            </a:extLst>
          </p:cNvPr>
          <p:cNvSpPr txBox="1"/>
          <p:nvPr/>
        </p:nvSpPr>
        <p:spPr>
          <a:xfrm>
            <a:off x="7370956" y="5444836"/>
            <a:ext cx="1556836" cy="369332"/>
          </a:xfrm>
          <a:prstGeom prst="rect">
            <a:avLst/>
          </a:prstGeom>
          <a:noFill/>
        </p:spPr>
        <p:txBody>
          <a:bodyPr wrap="none" rtlCol="0">
            <a:spAutoFit/>
          </a:bodyPr>
          <a:lstStyle/>
          <a:p>
            <a:r>
              <a:rPr lang="fr-FR" dirty="0">
                <a:latin typeface="Arial" panose="020B0604020202020204" pitchFamily="34" charset="0"/>
                <a:cs typeface="Arial" panose="020B0604020202020204" pitchFamily="34" charset="0"/>
              </a:rPr>
              <a:t>Les autres …</a:t>
            </a:r>
          </a:p>
        </p:txBody>
      </p:sp>
    </p:spTree>
    <p:extLst>
      <p:ext uri="{BB962C8B-B14F-4D97-AF65-F5344CB8AC3E}">
        <p14:creationId xmlns:p14="http://schemas.microsoft.com/office/powerpoint/2010/main" val="239982458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A09F7A4E-C15A-D0F2-8B8B-622B2D4CF037}"/>
              </a:ext>
            </a:extLst>
          </p:cNvPr>
          <p:cNvSpPr txBox="1"/>
          <p:nvPr/>
        </p:nvSpPr>
        <p:spPr>
          <a:xfrm>
            <a:off x="1058835" y="714334"/>
            <a:ext cx="6312121" cy="461665"/>
          </a:xfrm>
          <a:prstGeom prst="rect">
            <a:avLst/>
          </a:prstGeom>
          <a:noFill/>
        </p:spPr>
        <p:txBody>
          <a:bodyPr wrap="square">
            <a:spAutoFit/>
          </a:bodyPr>
          <a:lstStyle/>
          <a:p>
            <a:r>
              <a:rPr lang="fr-FR" sz="2400" b="1" dirty="0">
                <a:latin typeface="Arial" panose="020B0604020202020204" pitchFamily="34" charset="0"/>
                <a:cs typeface="Arial" panose="020B0604020202020204" pitchFamily="34" charset="0"/>
              </a:rPr>
              <a:t>Alignements</a:t>
            </a:r>
            <a:endParaRPr lang="fr-FR" dirty="0"/>
          </a:p>
        </p:txBody>
      </p:sp>
      <p:pic>
        <p:nvPicPr>
          <p:cNvPr id="4" name="Image 3">
            <a:extLst>
              <a:ext uri="{FF2B5EF4-FFF2-40B4-BE49-F238E27FC236}">
                <a16:creationId xmlns:a16="http://schemas.microsoft.com/office/drawing/2014/main" id="{4E503B03-FC5B-310E-CCBB-F7E801EB6564}"/>
              </a:ext>
            </a:extLst>
          </p:cNvPr>
          <p:cNvPicPr>
            <a:picLocks noChangeAspect="1"/>
          </p:cNvPicPr>
          <p:nvPr/>
        </p:nvPicPr>
        <p:blipFill>
          <a:blip r:embed="rId2"/>
          <a:stretch>
            <a:fillRect/>
          </a:stretch>
        </p:blipFill>
        <p:spPr>
          <a:xfrm>
            <a:off x="3960371" y="714334"/>
            <a:ext cx="7282251" cy="5316623"/>
          </a:xfrm>
          <a:prstGeom prst="rect">
            <a:avLst/>
          </a:prstGeom>
        </p:spPr>
      </p:pic>
      <p:sp>
        <p:nvSpPr>
          <p:cNvPr id="5" name="ZoneTexte 4">
            <a:extLst>
              <a:ext uri="{FF2B5EF4-FFF2-40B4-BE49-F238E27FC236}">
                <a16:creationId xmlns:a16="http://schemas.microsoft.com/office/drawing/2014/main" id="{32701E00-5062-2407-17ED-AB369A9C426F}"/>
              </a:ext>
            </a:extLst>
          </p:cNvPr>
          <p:cNvSpPr txBox="1"/>
          <p:nvPr/>
        </p:nvSpPr>
        <p:spPr>
          <a:xfrm>
            <a:off x="794479" y="2233535"/>
            <a:ext cx="3095719" cy="369332"/>
          </a:xfrm>
          <a:prstGeom prst="rect">
            <a:avLst/>
          </a:prstGeom>
          <a:noFill/>
        </p:spPr>
        <p:txBody>
          <a:bodyPr wrap="none" rtlCol="0">
            <a:spAutoFit/>
          </a:bodyPr>
          <a:lstStyle/>
          <a:p>
            <a:r>
              <a:rPr lang="fr-FR" dirty="0">
                <a:latin typeface="Arial" panose="020B0604020202020204" pitchFamily="34" charset="0"/>
                <a:cs typeface="Arial" panose="020B0604020202020204" pitchFamily="34" charset="0"/>
              </a:rPr>
              <a:t>On va manipuler c’est mieux</a:t>
            </a:r>
          </a:p>
        </p:txBody>
      </p:sp>
    </p:spTree>
    <p:extLst>
      <p:ext uri="{BB962C8B-B14F-4D97-AF65-F5344CB8AC3E}">
        <p14:creationId xmlns:p14="http://schemas.microsoft.com/office/powerpoint/2010/main" val="157373643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CC658291-3B56-890E-361C-EFEA9F67B522}"/>
              </a:ext>
            </a:extLst>
          </p:cNvPr>
          <p:cNvSpPr txBox="1"/>
          <p:nvPr/>
        </p:nvSpPr>
        <p:spPr>
          <a:xfrm>
            <a:off x="1058835" y="714334"/>
            <a:ext cx="6312121" cy="461665"/>
          </a:xfrm>
          <a:prstGeom prst="rect">
            <a:avLst/>
          </a:prstGeom>
          <a:noFill/>
        </p:spPr>
        <p:txBody>
          <a:bodyPr wrap="square">
            <a:spAutoFit/>
          </a:bodyPr>
          <a:lstStyle/>
          <a:p>
            <a:r>
              <a:rPr lang="fr-FR" sz="2400" b="1" dirty="0">
                <a:latin typeface="Arial" panose="020B0604020202020204" pitchFamily="34" charset="0"/>
                <a:cs typeface="Arial" panose="020B0604020202020204" pitchFamily="34" charset="0"/>
              </a:rPr>
              <a:t>Fusion et Masque</a:t>
            </a:r>
            <a:endParaRPr lang="fr-FR" dirty="0"/>
          </a:p>
        </p:txBody>
      </p:sp>
      <p:sp>
        <p:nvSpPr>
          <p:cNvPr id="7" name="ZoneTexte 6">
            <a:extLst>
              <a:ext uri="{FF2B5EF4-FFF2-40B4-BE49-F238E27FC236}">
                <a16:creationId xmlns:a16="http://schemas.microsoft.com/office/drawing/2014/main" id="{C91D424E-7807-20F3-DA27-EA29379B593A}"/>
              </a:ext>
            </a:extLst>
          </p:cNvPr>
          <p:cNvSpPr txBox="1"/>
          <p:nvPr/>
        </p:nvSpPr>
        <p:spPr>
          <a:xfrm>
            <a:off x="1058835" y="1252137"/>
            <a:ext cx="4365999" cy="2031325"/>
          </a:xfrm>
          <a:prstGeom prst="rect">
            <a:avLst/>
          </a:prstGeom>
          <a:noFill/>
        </p:spPr>
        <p:txBody>
          <a:bodyPr wrap="square" rtlCol="0">
            <a:spAutoFit/>
          </a:bodyPr>
          <a:lstStyle/>
          <a:p>
            <a:pPr algn="just"/>
            <a:r>
              <a:rPr lang="fr-FR" dirty="0">
                <a:latin typeface="Arial" panose="020B0604020202020204" pitchFamily="34" charset="0"/>
                <a:cs typeface="Arial" panose="020B0604020202020204" pitchFamily="34" charset="0"/>
              </a:rPr>
              <a:t>Vous avez la possibilité de fusionner des éléments en reprenant la notion de calques comme dans certains logiciels de création (</a:t>
            </a:r>
            <a:r>
              <a:rPr lang="fr-FR" dirty="0" err="1">
                <a:latin typeface="Arial" panose="020B0604020202020204" pitchFamily="34" charset="0"/>
                <a:cs typeface="Arial" panose="020B0604020202020204" pitchFamily="34" charset="0"/>
              </a:rPr>
              <a:t>photoshop</a:t>
            </a:r>
            <a:r>
              <a:rPr lang="fr-FR" dirty="0">
                <a:latin typeface="Arial" panose="020B0604020202020204" pitchFamily="34" charset="0"/>
                <a:cs typeface="Arial" panose="020B0604020202020204" pitchFamily="34" charset="0"/>
              </a:rPr>
              <a:t> par exemple) et de moduler les effets (Bon prenez un personnage un peu plus sympa que celui de l’exemple). </a:t>
            </a:r>
          </a:p>
        </p:txBody>
      </p:sp>
      <p:sp>
        <p:nvSpPr>
          <p:cNvPr id="3" name="ZoneTexte 2">
            <a:extLst>
              <a:ext uri="{FF2B5EF4-FFF2-40B4-BE49-F238E27FC236}">
                <a16:creationId xmlns:a16="http://schemas.microsoft.com/office/drawing/2014/main" id="{26B60FFA-A295-6A2C-C46A-0DE8202F6B34}"/>
              </a:ext>
            </a:extLst>
          </p:cNvPr>
          <p:cNvSpPr txBox="1"/>
          <p:nvPr/>
        </p:nvSpPr>
        <p:spPr>
          <a:xfrm>
            <a:off x="1188985" y="3666931"/>
            <a:ext cx="4365999" cy="1015663"/>
          </a:xfrm>
          <a:prstGeom prst="rect">
            <a:avLst/>
          </a:prstGeom>
          <a:noFill/>
        </p:spPr>
        <p:txBody>
          <a:bodyPr wrap="square" rtlCol="0">
            <a:spAutoFit/>
          </a:bodyPr>
          <a:lstStyle/>
          <a:p>
            <a:pPr marL="228600" indent="-228600">
              <a:buAutoNum type="arabicParenR"/>
            </a:pPr>
            <a:r>
              <a:rPr lang="fr-FR" sz="1200" dirty="0"/>
              <a:t>Construire une forme pour le masque</a:t>
            </a:r>
          </a:p>
          <a:p>
            <a:pPr marL="228600" indent="-228600">
              <a:buAutoNum type="arabicParenR"/>
            </a:pPr>
            <a:r>
              <a:rPr lang="fr-FR" sz="1200" dirty="0"/>
              <a:t>Le définir comme un masque  (objet puis Use as Mask)</a:t>
            </a:r>
          </a:p>
          <a:p>
            <a:pPr marL="228600" indent="-228600">
              <a:buAutoNum type="arabicParenR"/>
            </a:pPr>
            <a:r>
              <a:rPr lang="fr-FR" sz="1200" dirty="0"/>
              <a:t>Sélectionner l’image</a:t>
            </a:r>
          </a:p>
          <a:p>
            <a:pPr marL="228600" indent="-228600">
              <a:buAutoNum type="arabicParenR"/>
            </a:pPr>
            <a:r>
              <a:rPr lang="fr-FR" sz="1200" dirty="0"/>
              <a:t>Superposez les deux éléments</a:t>
            </a:r>
          </a:p>
          <a:p>
            <a:pPr marL="228600" indent="-228600">
              <a:buAutoNum type="arabicParenR"/>
            </a:pPr>
            <a:r>
              <a:rPr lang="fr-FR" sz="1200" dirty="0"/>
              <a:t>Glissez dans la colonne de gauche (</a:t>
            </a:r>
            <a:r>
              <a:rPr lang="fr-FR" sz="1200" dirty="0" err="1"/>
              <a:t>layers</a:t>
            </a:r>
            <a:r>
              <a:rPr lang="fr-FR" sz="1200" dirty="0"/>
              <a:t>) l’image dans le masque</a:t>
            </a:r>
          </a:p>
        </p:txBody>
      </p:sp>
      <p:pic>
        <p:nvPicPr>
          <p:cNvPr id="5" name="Image 4" descr="Une image contenant texte, capture d’écran, dessin humoristique, illustration&#10;&#10;Description générée automatiquement">
            <a:extLst>
              <a:ext uri="{FF2B5EF4-FFF2-40B4-BE49-F238E27FC236}">
                <a16:creationId xmlns:a16="http://schemas.microsoft.com/office/drawing/2014/main" id="{A8D11322-BE1C-3386-4F59-0C8224EAAA5C}"/>
              </a:ext>
            </a:extLst>
          </p:cNvPr>
          <p:cNvPicPr>
            <a:picLocks noChangeAspect="1"/>
          </p:cNvPicPr>
          <p:nvPr/>
        </p:nvPicPr>
        <p:blipFill>
          <a:blip r:embed="rId2"/>
          <a:stretch>
            <a:fillRect/>
          </a:stretch>
        </p:blipFill>
        <p:spPr>
          <a:xfrm>
            <a:off x="7726676" y="714334"/>
            <a:ext cx="1752998" cy="1329070"/>
          </a:xfrm>
          <a:prstGeom prst="rect">
            <a:avLst/>
          </a:prstGeom>
        </p:spPr>
      </p:pic>
      <p:pic>
        <p:nvPicPr>
          <p:cNvPr id="9" name="Image 8" descr="Une image contenant texte, capture d’écran, nombre, Police&#10;&#10;Description générée automatiquement">
            <a:extLst>
              <a:ext uri="{FF2B5EF4-FFF2-40B4-BE49-F238E27FC236}">
                <a16:creationId xmlns:a16="http://schemas.microsoft.com/office/drawing/2014/main" id="{93E00624-7A7B-5787-1252-9E7558A6D322}"/>
              </a:ext>
            </a:extLst>
          </p:cNvPr>
          <p:cNvPicPr>
            <a:picLocks noChangeAspect="1"/>
          </p:cNvPicPr>
          <p:nvPr/>
        </p:nvPicPr>
        <p:blipFill>
          <a:blip r:embed="rId3"/>
          <a:stretch>
            <a:fillRect/>
          </a:stretch>
        </p:blipFill>
        <p:spPr>
          <a:xfrm>
            <a:off x="6395794" y="2118049"/>
            <a:ext cx="1361372" cy="2621902"/>
          </a:xfrm>
          <a:prstGeom prst="rect">
            <a:avLst/>
          </a:prstGeom>
        </p:spPr>
      </p:pic>
      <p:pic>
        <p:nvPicPr>
          <p:cNvPr id="11" name="Image 10" descr="Une image contenant texte, capture d’écran, nombre, Police&#10;&#10;Description générée automatiquement">
            <a:extLst>
              <a:ext uri="{FF2B5EF4-FFF2-40B4-BE49-F238E27FC236}">
                <a16:creationId xmlns:a16="http://schemas.microsoft.com/office/drawing/2014/main" id="{0D875A25-9E28-DC1B-4B6D-AC34CAFA3001}"/>
              </a:ext>
            </a:extLst>
          </p:cNvPr>
          <p:cNvPicPr>
            <a:picLocks noChangeAspect="1"/>
          </p:cNvPicPr>
          <p:nvPr/>
        </p:nvPicPr>
        <p:blipFill>
          <a:blip r:embed="rId4"/>
          <a:stretch>
            <a:fillRect/>
          </a:stretch>
        </p:blipFill>
        <p:spPr>
          <a:xfrm>
            <a:off x="9268823" y="2059815"/>
            <a:ext cx="1514847" cy="2618114"/>
          </a:xfrm>
          <a:prstGeom prst="rect">
            <a:avLst/>
          </a:prstGeom>
        </p:spPr>
      </p:pic>
      <p:pic>
        <p:nvPicPr>
          <p:cNvPr id="13" name="Image 12" descr="Une image contenant capture d’écran&#10;&#10;Description générée automatiquement">
            <a:extLst>
              <a:ext uri="{FF2B5EF4-FFF2-40B4-BE49-F238E27FC236}">
                <a16:creationId xmlns:a16="http://schemas.microsoft.com/office/drawing/2014/main" id="{6AEB352F-FEC4-73BA-AC52-EC60823826A0}"/>
              </a:ext>
            </a:extLst>
          </p:cNvPr>
          <p:cNvPicPr>
            <a:picLocks noChangeAspect="1"/>
          </p:cNvPicPr>
          <p:nvPr/>
        </p:nvPicPr>
        <p:blipFill>
          <a:blip r:embed="rId5"/>
          <a:stretch>
            <a:fillRect/>
          </a:stretch>
        </p:blipFill>
        <p:spPr>
          <a:xfrm>
            <a:off x="7601889" y="4814596"/>
            <a:ext cx="2424357" cy="1407144"/>
          </a:xfrm>
          <a:prstGeom prst="rect">
            <a:avLst/>
          </a:prstGeom>
        </p:spPr>
      </p:pic>
    </p:spTree>
    <p:extLst>
      <p:ext uri="{BB962C8B-B14F-4D97-AF65-F5344CB8AC3E}">
        <p14:creationId xmlns:p14="http://schemas.microsoft.com/office/powerpoint/2010/main" val="164746435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4D79DFC-B5AB-81C3-BA85-0795DADA8495}"/>
              </a:ext>
            </a:extLst>
          </p:cNvPr>
          <p:cNvSpPr txBox="1"/>
          <p:nvPr/>
        </p:nvSpPr>
        <p:spPr>
          <a:xfrm>
            <a:off x="1058835" y="714334"/>
            <a:ext cx="6312121" cy="461665"/>
          </a:xfrm>
          <a:prstGeom prst="rect">
            <a:avLst/>
          </a:prstGeom>
          <a:noFill/>
        </p:spPr>
        <p:txBody>
          <a:bodyPr wrap="square">
            <a:spAutoFit/>
          </a:bodyPr>
          <a:lstStyle/>
          <a:p>
            <a:r>
              <a:rPr lang="fr-FR" sz="2400" b="1" dirty="0">
                <a:latin typeface="Arial" panose="020B0604020202020204" pitchFamily="34" charset="0"/>
                <a:cs typeface="Arial" panose="020B0604020202020204" pitchFamily="34" charset="0"/>
              </a:rPr>
              <a:t>Les opérations booléennes</a:t>
            </a:r>
            <a:endParaRPr lang="fr-FR" dirty="0"/>
          </a:p>
        </p:txBody>
      </p:sp>
      <p:sp>
        <p:nvSpPr>
          <p:cNvPr id="3" name="ZoneTexte 2">
            <a:extLst>
              <a:ext uri="{FF2B5EF4-FFF2-40B4-BE49-F238E27FC236}">
                <a16:creationId xmlns:a16="http://schemas.microsoft.com/office/drawing/2014/main" id="{22499D01-0DEE-1FD4-0E0E-5D071A8C637D}"/>
              </a:ext>
            </a:extLst>
          </p:cNvPr>
          <p:cNvSpPr txBox="1"/>
          <p:nvPr/>
        </p:nvSpPr>
        <p:spPr>
          <a:xfrm>
            <a:off x="1255364" y="1766806"/>
            <a:ext cx="5300420" cy="1477328"/>
          </a:xfrm>
          <a:prstGeom prst="rect">
            <a:avLst/>
          </a:prstGeom>
          <a:noFill/>
        </p:spPr>
        <p:txBody>
          <a:bodyPr wrap="square" rtlCol="0">
            <a:spAutoFit/>
          </a:bodyPr>
          <a:lstStyle/>
          <a:p>
            <a:pPr algn="just"/>
            <a:r>
              <a:rPr lang="fr-FR" dirty="0"/>
              <a:t>On peut jouer sur des opérations d’assemblage d’objets</a:t>
            </a:r>
          </a:p>
          <a:p>
            <a:pPr algn="just"/>
            <a:r>
              <a:rPr lang="fr-FR" dirty="0"/>
              <a:t>On va avoir les 4 opérations de base à savoir union, intersection soustraction et l’exclusion. </a:t>
            </a:r>
          </a:p>
          <a:p>
            <a:pPr algn="just"/>
            <a:endParaRPr lang="fr-FR" dirty="0"/>
          </a:p>
          <a:p>
            <a:pPr algn="just"/>
            <a:r>
              <a:rPr lang="fr-FR" dirty="0"/>
              <a:t>Bon on va regarder cela sur un exemple.</a:t>
            </a:r>
          </a:p>
        </p:txBody>
      </p:sp>
      <p:pic>
        <p:nvPicPr>
          <p:cNvPr id="5" name="Image 4">
            <a:extLst>
              <a:ext uri="{FF2B5EF4-FFF2-40B4-BE49-F238E27FC236}">
                <a16:creationId xmlns:a16="http://schemas.microsoft.com/office/drawing/2014/main" id="{7DE2B381-0954-2D70-2FE1-C4FD2055375E}"/>
              </a:ext>
            </a:extLst>
          </p:cNvPr>
          <p:cNvPicPr>
            <a:picLocks noChangeAspect="1"/>
          </p:cNvPicPr>
          <p:nvPr/>
        </p:nvPicPr>
        <p:blipFill>
          <a:blip r:embed="rId2"/>
          <a:stretch>
            <a:fillRect/>
          </a:stretch>
        </p:blipFill>
        <p:spPr>
          <a:xfrm>
            <a:off x="6732549" y="1681975"/>
            <a:ext cx="2362200" cy="2133600"/>
          </a:xfrm>
          <a:prstGeom prst="rect">
            <a:avLst/>
          </a:prstGeom>
        </p:spPr>
      </p:pic>
      <p:pic>
        <p:nvPicPr>
          <p:cNvPr id="6" name="Image 5" descr="Une image contenant symbole, Police, blanc, Graphique&#10;&#10;Description générée automatiquement">
            <a:extLst>
              <a:ext uri="{FF2B5EF4-FFF2-40B4-BE49-F238E27FC236}">
                <a16:creationId xmlns:a16="http://schemas.microsoft.com/office/drawing/2014/main" id="{8E180B37-3B2D-1E43-D476-81B89AB9BDB9}"/>
              </a:ext>
            </a:extLst>
          </p:cNvPr>
          <p:cNvPicPr>
            <a:picLocks noChangeAspect="1"/>
          </p:cNvPicPr>
          <p:nvPr/>
        </p:nvPicPr>
        <p:blipFill>
          <a:blip r:embed="rId3"/>
          <a:stretch>
            <a:fillRect/>
          </a:stretch>
        </p:blipFill>
        <p:spPr>
          <a:xfrm>
            <a:off x="7342149" y="4183579"/>
            <a:ext cx="1143000" cy="622300"/>
          </a:xfrm>
          <a:prstGeom prst="rect">
            <a:avLst/>
          </a:prstGeom>
        </p:spPr>
      </p:pic>
    </p:spTree>
    <p:extLst>
      <p:ext uri="{BB962C8B-B14F-4D97-AF65-F5344CB8AC3E}">
        <p14:creationId xmlns:p14="http://schemas.microsoft.com/office/powerpoint/2010/main" val="44030625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5DC4A014-F7BD-4A4F-B678-4FA18A27F0F4}"/>
              </a:ext>
            </a:extLst>
          </p:cNvPr>
          <p:cNvSpPr txBox="1"/>
          <p:nvPr/>
        </p:nvSpPr>
        <p:spPr>
          <a:xfrm>
            <a:off x="1058835" y="714334"/>
            <a:ext cx="6312121" cy="461665"/>
          </a:xfrm>
          <a:prstGeom prst="rect">
            <a:avLst/>
          </a:prstGeom>
          <a:noFill/>
        </p:spPr>
        <p:txBody>
          <a:bodyPr wrap="square">
            <a:spAutoFit/>
          </a:bodyPr>
          <a:lstStyle/>
          <a:p>
            <a:r>
              <a:rPr lang="fr-FR" sz="2400" b="1" dirty="0">
                <a:latin typeface="Arial" panose="020B0604020202020204" pitchFamily="34" charset="0"/>
                <a:cs typeface="Arial" panose="020B0604020202020204" pitchFamily="34" charset="0"/>
              </a:rPr>
              <a:t>Gestion des dégradés</a:t>
            </a:r>
            <a:endParaRPr lang="fr-FR" dirty="0"/>
          </a:p>
        </p:txBody>
      </p:sp>
      <p:pic>
        <p:nvPicPr>
          <p:cNvPr id="4" name="Image 3">
            <a:extLst>
              <a:ext uri="{FF2B5EF4-FFF2-40B4-BE49-F238E27FC236}">
                <a16:creationId xmlns:a16="http://schemas.microsoft.com/office/drawing/2014/main" id="{01C6593B-631D-0274-91C6-AA9C214E7764}"/>
              </a:ext>
            </a:extLst>
          </p:cNvPr>
          <p:cNvPicPr>
            <a:picLocks noChangeAspect="1"/>
          </p:cNvPicPr>
          <p:nvPr/>
        </p:nvPicPr>
        <p:blipFill>
          <a:blip r:embed="rId2"/>
          <a:stretch>
            <a:fillRect/>
          </a:stretch>
        </p:blipFill>
        <p:spPr>
          <a:xfrm>
            <a:off x="5967790" y="945166"/>
            <a:ext cx="5165375" cy="3245187"/>
          </a:xfrm>
          <a:prstGeom prst="rect">
            <a:avLst/>
          </a:prstGeom>
        </p:spPr>
      </p:pic>
      <p:sp>
        <p:nvSpPr>
          <p:cNvPr id="5" name="ZoneTexte 4">
            <a:extLst>
              <a:ext uri="{FF2B5EF4-FFF2-40B4-BE49-F238E27FC236}">
                <a16:creationId xmlns:a16="http://schemas.microsoft.com/office/drawing/2014/main" id="{AEE856A6-2C47-D038-4B0C-415FD4CA66B9}"/>
              </a:ext>
            </a:extLst>
          </p:cNvPr>
          <p:cNvSpPr txBox="1"/>
          <p:nvPr/>
        </p:nvSpPr>
        <p:spPr>
          <a:xfrm>
            <a:off x="944380" y="2008681"/>
            <a:ext cx="5151619" cy="2308324"/>
          </a:xfrm>
          <a:prstGeom prst="rect">
            <a:avLst/>
          </a:prstGeom>
          <a:noFill/>
        </p:spPr>
        <p:txBody>
          <a:bodyPr wrap="square" rtlCol="0">
            <a:spAutoFit/>
          </a:bodyPr>
          <a:lstStyle/>
          <a:p>
            <a:pPr algn="just"/>
            <a:r>
              <a:rPr lang="fr-FR" dirty="0">
                <a:latin typeface="Arial" panose="020B0604020202020204" pitchFamily="34" charset="0"/>
                <a:cs typeface="Arial" panose="020B0604020202020204" pitchFamily="34" charset="0"/>
              </a:rPr>
              <a:t>Pour obtenir des dégradés de couleurs vous devez choisir une option de colorisation de type linéaire. Vous pouvez orienter le dégradé et ajouter plusieurs couleurs intermédiaires.  </a:t>
            </a:r>
          </a:p>
          <a:p>
            <a:pPr algn="just"/>
            <a:endParaRPr lang="fr-FR" dirty="0">
              <a:latin typeface="Arial" panose="020B0604020202020204" pitchFamily="34" charset="0"/>
              <a:cs typeface="Arial" panose="020B0604020202020204" pitchFamily="34" charset="0"/>
            </a:endParaRPr>
          </a:p>
          <a:p>
            <a:pPr algn="just"/>
            <a:r>
              <a:rPr lang="fr-FR" dirty="0">
                <a:latin typeface="Arial" panose="020B0604020202020204" pitchFamily="34" charset="0"/>
                <a:cs typeface="Arial" panose="020B0604020202020204" pitchFamily="34" charset="0"/>
              </a:rPr>
              <a:t>Attention en fonction des systèmes et des version les options peuvent se trouver à des endroits différents. </a:t>
            </a:r>
          </a:p>
        </p:txBody>
      </p:sp>
    </p:spTree>
    <p:extLst>
      <p:ext uri="{BB962C8B-B14F-4D97-AF65-F5344CB8AC3E}">
        <p14:creationId xmlns:p14="http://schemas.microsoft.com/office/powerpoint/2010/main" val="36703500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0433643-E20D-62E1-3318-D30DDAC77722}"/>
              </a:ext>
            </a:extLst>
          </p:cNvPr>
          <p:cNvSpPr txBox="1"/>
          <p:nvPr/>
        </p:nvSpPr>
        <p:spPr>
          <a:xfrm>
            <a:off x="1058835" y="714334"/>
            <a:ext cx="6312121" cy="461665"/>
          </a:xfrm>
          <a:prstGeom prst="rect">
            <a:avLst/>
          </a:prstGeom>
          <a:noFill/>
        </p:spPr>
        <p:txBody>
          <a:bodyPr wrap="square">
            <a:spAutoFit/>
          </a:bodyPr>
          <a:lstStyle/>
          <a:p>
            <a:r>
              <a:rPr lang="fr-FR" sz="2400" b="1" dirty="0">
                <a:latin typeface="Arial" panose="020B0604020202020204" pitchFamily="34" charset="0"/>
                <a:cs typeface="Arial" panose="020B0604020202020204" pitchFamily="34" charset="0"/>
              </a:rPr>
              <a:t>Le bloc texte</a:t>
            </a:r>
            <a:endParaRPr lang="fr-FR" dirty="0"/>
          </a:p>
        </p:txBody>
      </p:sp>
      <p:pic>
        <p:nvPicPr>
          <p:cNvPr id="4" name="Image 3">
            <a:extLst>
              <a:ext uri="{FF2B5EF4-FFF2-40B4-BE49-F238E27FC236}">
                <a16:creationId xmlns:a16="http://schemas.microsoft.com/office/drawing/2014/main" id="{90DC882E-20F6-C2C6-D8F6-848A9896B927}"/>
              </a:ext>
            </a:extLst>
          </p:cNvPr>
          <p:cNvPicPr>
            <a:picLocks noChangeAspect="1"/>
          </p:cNvPicPr>
          <p:nvPr/>
        </p:nvPicPr>
        <p:blipFill>
          <a:blip r:embed="rId2"/>
          <a:stretch>
            <a:fillRect/>
          </a:stretch>
        </p:blipFill>
        <p:spPr>
          <a:xfrm>
            <a:off x="2382291" y="1175999"/>
            <a:ext cx="7772400" cy="4556536"/>
          </a:xfrm>
          <a:prstGeom prst="rect">
            <a:avLst/>
          </a:prstGeom>
        </p:spPr>
      </p:pic>
    </p:spTree>
    <p:extLst>
      <p:ext uri="{BB962C8B-B14F-4D97-AF65-F5344CB8AC3E}">
        <p14:creationId xmlns:p14="http://schemas.microsoft.com/office/powerpoint/2010/main" val="212956707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B1F365F9-E598-BEA7-4FDA-2C777CCC3B8B}"/>
              </a:ext>
            </a:extLst>
          </p:cNvPr>
          <p:cNvSpPr txBox="1"/>
          <p:nvPr/>
        </p:nvSpPr>
        <p:spPr>
          <a:xfrm>
            <a:off x="1058835" y="714334"/>
            <a:ext cx="6312121" cy="461665"/>
          </a:xfrm>
          <a:prstGeom prst="rect">
            <a:avLst/>
          </a:prstGeom>
          <a:noFill/>
        </p:spPr>
        <p:txBody>
          <a:bodyPr wrap="square">
            <a:spAutoFit/>
          </a:bodyPr>
          <a:lstStyle/>
          <a:p>
            <a:r>
              <a:rPr lang="fr-FR" sz="2400" b="1" dirty="0">
                <a:latin typeface="Arial" panose="020B0604020202020204" pitchFamily="34" charset="0"/>
                <a:cs typeface="Arial" panose="020B0604020202020204" pitchFamily="34" charset="0"/>
              </a:rPr>
              <a:t>On renomme les éléments</a:t>
            </a:r>
            <a:endParaRPr lang="fr-FR" dirty="0"/>
          </a:p>
        </p:txBody>
      </p:sp>
      <p:pic>
        <p:nvPicPr>
          <p:cNvPr id="4" name="Image 3">
            <a:extLst>
              <a:ext uri="{FF2B5EF4-FFF2-40B4-BE49-F238E27FC236}">
                <a16:creationId xmlns:a16="http://schemas.microsoft.com/office/drawing/2014/main" id="{DFD8DAB2-18F1-B2AF-73B0-4D8D8A7CCA53}"/>
              </a:ext>
            </a:extLst>
          </p:cNvPr>
          <p:cNvPicPr>
            <a:picLocks noChangeAspect="1"/>
          </p:cNvPicPr>
          <p:nvPr/>
        </p:nvPicPr>
        <p:blipFill>
          <a:blip r:embed="rId2"/>
          <a:stretch>
            <a:fillRect/>
          </a:stretch>
        </p:blipFill>
        <p:spPr>
          <a:xfrm>
            <a:off x="4823732" y="1277015"/>
            <a:ext cx="6312121" cy="4303970"/>
          </a:xfrm>
          <a:prstGeom prst="rect">
            <a:avLst/>
          </a:prstGeom>
        </p:spPr>
      </p:pic>
      <p:sp>
        <p:nvSpPr>
          <p:cNvPr id="5" name="ZoneTexte 4">
            <a:extLst>
              <a:ext uri="{FF2B5EF4-FFF2-40B4-BE49-F238E27FC236}">
                <a16:creationId xmlns:a16="http://schemas.microsoft.com/office/drawing/2014/main" id="{35D9562B-384C-0B96-AD84-4E1722C08CCF}"/>
              </a:ext>
            </a:extLst>
          </p:cNvPr>
          <p:cNvSpPr txBox="1"/>
          <p:nvPr/>
        </p:nvSpPr>
        <p:spPr>
          <a:xfrm>
            <a:off x="936702" y="2341757"/>
            <a:ext cx="3557239" cy="1754326"/>
          </a:xfrm>
          <a:prstGeom prst="rect">
            <a:avLst/>
          </a:prstGeom>
          <a:noFill/>
        </p:spPr>
        <p:txBody>
          <a:bodyPr wrap="square" rtlCol="0">
            <a:spAutoFit/>
          </a:bodyPr>
          <a:lstStyle/>
          <a:p>
            <a:pPr algn="just"/>
            <a:r>
              <a:rPr lang="fr-FR" dirty="0">
                <a:latin typeface="Arial" panose="020B0604020202020204" pitchFamily="34" charset="0"/>
                <a:cs typeface="Arial" panose="020B0604020202020204" pitchFamily="34" charset="0"/>
              </a:rPr>
              <a:t>On va travailler sur la barre de gauche dans l’historique de construction.</a:t>
            </a:r>
          </a:p>
          <a:p>
            <a:pPr algn="just"/>
            <a:r>
              <a:rPr lang="fr-FR" dirty="0">
                <a:latin typeface="Arial" panose="020B0604020202020204" pitchFamily="34" charset="0"/>
                <a:cs typeface="Arial" panose="020B0604020202020204" pitchFamily="34" charset="0"/>
              </a:rPr>
              <a:t>Il est aussi possible de modifier des informations directement dans le Draft. </a:t>
            </a:r>
          </a:p>
        </p:txBody>
      </p:sp>
    </p:spTree>
    <p:extLst>
      <p:ext uri="{BB962C8B-B14F-4D97-AF65-F5344CB8AC3E}">
        <p14:creationId xmlns:p14="http://schemas.microsoft.com/office/powerpoint/2010/main" val="275676906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862EC08-11F9-2B02-AAFB-34169093E3C0}"/>
              </a:ext>
            </a:extLst>
          </p:cNvPr>
          <p:cNvSpPr txBox="1"/>
          <p:nvPr/>
        </p:nvSpPr>
        <p:spPr>
          <a:xfrm>
            <a:off x="1058835" y="714334"/>
            <a:ext cx="6312121" cy="461665"/>
          </a:xfrm>
          <a:prstGeom prst="rect">
            <a:avLst/>
          </a:prstGeom>
          <a:noFill/>
        </p:spPr>
        <p:txBody>
          <a:bodyPr wrap="square">
            <a:spAutoFit/>
          </a:bodyPr>
          <a:lstStyle/>
          <a:p>
            <a:r>
              <a:rPr lang="fr-FR" sz="2400" b="1" dirty="0">
                <a:latin typeface="Arial" panose="020B0604020202020204" pitchFamily="34" charset="0"/>
                <a:cs typeface="Arial" panose="020B0604020202020204" pitchFamily="34" charset="0"/>
              </a:rPr>
              <a:t>On groupe les éléments</a:t>
            </a:r>
            <a:endParaRPr lang="fr-FR" dirty="0"/>
          </a:p>
        </p:txBody>
      </p:sp>
      <p:sp>
        <p:nvSpPr>
          <p:cNvPr id="3" name="ZoneTexte 2">
            <a:extLst>
              <a:ext uri="{FF2B5EF4-FFF2-40B4-BE49-F238E27FC236}">
                <a16:creationId xmlns:a16="http://schemas.microsoft.com/office/drawing/2014/main" id="{B9DD2064-753F-59C8-EB6A-8B4664F7C4DF}"/>
              </a:ext>
            </a:extLst>
          </p:cNvPr>
          <p:cNvSpPr txBox="1"/>
          <p:nvPr/>
        </p:nvSpPr>
        <p:spPr>
          <a:xfrm>
            <a:off x="1014761" y="1505414"/>
            <a:ext cx="4181707" cy="4247317"/>
          </a:xfrm>
          <a:prstGeom prst="rect">
            <a:avLst/>
          </a:prstGeom>
          <a:noFill/>
        </p:spPr>
        <p:txBody>
          <a:bodyPr wrap="square" rtlCol="0">
            <a:spAutoFit/>
          </a:bodyPr>
          <a:lstStyle/>
          <a:p>
            <a:pPr algn="just"/>
            <a:r>
              <a:rPr lang="fr-FR" dirty="0">
                <a:latin typeface="Arial" panose="020B0604020202020204" pitchFamily="34" charset="0"/>
                <a:cs typeface="Arial" panose="020B0604020202020204" pitchFamily="34" charset="0"/>
              </a:rPr>
              <a:t>On crée 4 éléments de menu avec des rectangles. On les sélectionne, clic droit et on choisis de les grouper.</a:t>
            </a:r>
          </a:p>
          <a:p>
            <a:pPr algn="just"/>
            <a:r>
              <a:rPr lang="fr-FR" dirty="0">
                <a:latin typeface="Arial" panose="020B0604020202020204" pitchFamily="34" charset="0"/>
                <a:cs typeface="Arial" panose="020B0604020202020204" pitchFamily="34" charset="0"/>
              </a:rPr>
              <a:t>On renomme le bloc en Navigation puis on le copie sur le second écran.</a:t>
            </a:r>
          </a:p>
          <a:p>
            <a:pPr algn="just"/>
            <a:endParaRPr lang="fr-FR" dirty="0">
              <a:latin typeface="Arial" panose="020B0604020202020204" pitchFamily="34" charset="0"/>
              <a:cs typeface="Arial" panose="020B0604020202020204" pitchFamily="34" charset="0"/>
            </a:endParaRPr>
          </a:p>
          <a:p>
            <a:pPr algn="just"/>
            <a:r>
              <a:rPr lang="fr-FR" dirty="0">
                <a:latin typeface="Arial" panose="020B0604020202020204" pitchFamily="34" charset="0"/>
                <a:cs typeface="Arial" panose="020B0604020202020204" pitchFamily="34" charset="0"/>
              </a:rPr>
              <a:t>Dans la barre de gauche on constate que le bloc a été ajouté avec les mêmes éléments et les mêmes noms. </a:t>
            </a:r>
          </a:p>
          <a:p>
            <a:pPr algn="just"/>
            <a:r>
              <a:rPr lang="fr-FR" dirty="0">
                <a:latin typeface="Arial" panose="020B0604020202020204" pitchFamily="34" charset="0"/>
                <a:cs typeface="Arial" panose="020B0604020202020204" pitchFamily="34" charset="0"/>
              </a:rPr>
              <a:t>On peut changer les paramètres du groupe. La modification se fera sur tous les éléments du groupe.</a:t>
            </a:r>
          </a:p>
          <a:p>
            <a:pPr algn="just"/>
            <a:endParaRPr lang="fr-FR" dirty="0">
              <a:latin typeface="Arial" panose="020B0604020202020204" pitchFamily="34" charset="0"/>
              <a:cs typeface="Arial" panose="020B0604020202020204" pitchFamily="34" charset="0"/>
            </a:endParaRPr>
          </a:p>
          <a:p>
            <a:pPr algn="just"/>
            <a:r>
              <a:rPr lang="fr-FR" dirty="0">
                <a:latin typeface="Arial" panose="020B0604020202020204" pitchFamily="34" charset="0"/>
                <a:cs typeface="Arial" panose="020B0604020202020204" pitchFamily="34" charset="0"/>
              </a:rPr>
              <a:t>Créez-vous un groupe header intégrant tous les éléments de l’entête. </a:t>
            </a:r>
          </a:p>
        </p:txBody>
      </p:sp>
      <p:pic>
        <p:nvPicPr>
          <p:cNvPr id="5" name="Image 4" descr="Une image contenant texte, homme, Site web, Visage humain&#10;&#10;Description générée automatiquement">
            <a:extLst>
              <a:ext uri="{FF2B5EF4-FFF2-40B4-BE49-F238E27FC236}">
                <a16:creationId xmlns:a16="http://schemas.microsoft.com/office/drawing/2014/main" id="{A75AD3EA-8890-3891-5AB1-B65412833329}"/>
              </a:ext>
            </a:extLst>
          </p:cNvPr>
          <p:cNvPicPr>
            <a:picLocks noChangeAspect="1"/>
          </p:cNvPicPr>
          <p:nvPr/>
        </p:nvPicPr>
        <p:blipFill>
          <a:blip r:embed="rId2"/>
          <a:stretch>
            <a:fillRect/>
          </a:stretch>
        </p:blipFill>
        <p:spPr>
          <a:xfrm>
            <a:off x="5303475" y="1534420"/>
            <a:ext cx="6066298" cy="3359205"/>
          </a:xfrm>
          <a:prstGeom prst="rect">
            <a:avLst/>
          </a:prstGeom>
        </p:spPr>
      </p:pic>
    </p:spTree>
    <p:extLst>
      <p:ext uri="{BB962C8B-B14F-4D97-AF65-F5344CB8AC3E}">
        <p14:creationId xmlns:p14="http://schemas.microsoft.com/office/powerpoint/2010/main" val="173442585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E78B7273-2713-4537-76EE-43436D1DAEA1}"/>
              </a:ext>
            </a:extLst>
          </p:cNvPr>
          <p:cNvSpPr txBox="1"/>
          <p:nvPr/>
        </p:nvSpPr>
        <p:spPr>
          <a:xfrm>
            <a:off x="1058835" y="714334"/>
            <a:ext cx="6312121" cy="461665"/>
          </a:xfrm>
          <a:prstGeom prst="rect">
            <a:avLst/>
          </a:prstGeom>
          <a:noFill/>
        </p:spPr>
        <p:txBody>
          <a:bodyPr wrap="square">
            <a:spAutoFit/>
          </a:bodyPr>
          <a:lstStyle/>
          <a:p>
            <a:r>
              <a:rPr lang="fr-FR" sz="2400" b="1" dirty="0">
                <a:latin typeface="Arial" panose="020B0604020202020204" pitchFamily="34" charset="0"/>
                <a:cs typeface="Arial" panose="020B0604020202020204" pitchFamily="34" charset="0"/>
              </a:rPr>
              <a:t>Comment visualiser le rendu ?</a:t>
            </a:r>
            <a:endParaRPr lang="fr-FR" dirty="0"/>
          </a:p>
        </p:txBody>
      </p:sp>
      <p:pic>
        <p:nvPicPr>
          <p:cNvPr id="4" name="Image 3" descr="Une image contenant texte, capture d’écran, logiciel, Logiciel multimédia&#10;&#10;Description générée automatiquement">
            <a:extLst>
              <a:ext uri="{FF2B5EF4-FFF2-40B4-BE49-F238E27FC236}">
                <a16:creationId xmlns:a16="http://schemas.microsoft.com/office/drawing/2014/main" id="{38599477-9088-5F47-58F6-079082F69422}"/>
              </a:ext>
            </a:extLst>
          </p:cNvPr>
          <p:cNvPicPr>
            <a:picLocks noChangeAspect="1"/>
          </p:cNvPicPr>
          <p:nvPr/>
        </p:nvPicPr>
        <p:blipFill>
          <a:blip r:embed="rId2"/>
          <a:stretch>
            <a:fillRect/>
          </a:stretch>
        </p:blipFill>
        <p:spPr>
          <a:xfrm>
            <a:off x="6522927" y="945166"/>
            <a:ext cx="3562915" cy="4771208"/>
          </a:xfrm>
          <a:prstGeom prst="rect">
            <a:avLst/>
          </a:prstGeom>
        </p:spPr>
      </p:pic>
      <p:sp>
        <p:nvSpPr>
          <p:cNvPr id="5" name="ZoneTexte 4">
            <a:extLst>
              <a:ext uri="{FF2B5EF4-FFF2-40B4-BE49-F238E27FC236}">
                <a16:creationId xmlns:a16="http://schemas.microsoft.com/office/drawing/2014/main" id="{A31304FA-528C-C84C-8E33-2E9CFC2421A2}"/>
              </a:ext>
            </a:extLst>
          </p:cNvPr>
          <p:cNvSpPr txBox="1"/>
          <p:nvPr/>
        </p:nvSpPr>
        <p:spPr>
          <a:xfrm>
            <a:off x="688445" y="1723612"/>
            <a:ext cx="5312673" cy="923330"/>
          </a:xfrm>
          <a:prstGeom prst="rect">
            <a:avLst/>
          </a:prstGeom>
          <a:noFill/>
        </p:spPr>
        <p:txBody>
          <a:bodyPr wrap="none" rtlCol="0">
            <a:spAutoFit/>
          </a:bodyPr>
          <a:lstStyle/>
          <a:p>
            <a:r>
              <a:rPr lang="fr-FR" dirty="0"/>
              <a:t>1: On sélectionne le calque à afficher</a:t>
            </a:r>
          </a:p>
          <a:p>
            <a:r>
              <a:rPr lang="fr-FR" dirty="0"/>
              <a:t>2: On appuie sur le bouton exécution</a:t>
            </a:r>
          </a:p>
          <a:p>
            <a:r>
              <a:rPr lang="fr-FR" dirty="0"/>
              <a:t>3: On obtient ce qui sera sur l’écran. Enfin plus ou moins</a:t>
            </a:r>
          </a:p>
        </p:txBody>
      </p:sp>
      <p:sp>
        <p:nvSpPr>
          <p:cNvPr id="6" name="Flèche vers la droite 5">
            <a:extLst>
              <a:ext uri="{FF2B5EF4-FFF2-40B4-BE49-F238E27FC236}">
                <a16:creationId xmlns:a16="http://schemas.microsoft.com/office/drawing/2014/main" id="{563AE132-5DB0-75D8-8F07-85B9C7765FA6}"/>
              </a:ext>
            </a:extLst>
          </p:cNvPr>
          <p:cNvSpPr/>
          <p:nvPr/>
        </p:nvSpPr>
        <p:spPr>
          <a:xfrm rot="10800000">
            <a:off x="10085842" y="785458"/>
            <a:ext cx="428263" cy="39749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descr="Une image contenant Visage humain, capture d’écran, smartphone&#10;&#10;Description générée automatiquement">
            <a:extLst>
              <a:ext uri="{FF2B5EF4-FFF2-40B4-BE49-F238E27FC236}">
                <a16:creationId xmlns:a16="http://schemas.microsoft.com/office/drawing/2014/main" id="{A84EBF7B-A78E-2E02-059C-D14BB2A4CC4E}"/>
              </a:ext>
            </a:extLst>
          </p:cNvPr>
          <p:cNvPicPr>
            <a:picLocks noChangeAspect="1"/>
          </p:cNvPicPr>
          <p:nvPr/>
        </p:nvPicPr>
        <p:blipFill>
          <a:blip r:embed="rId3"/>
          <a:stretch>
            <a:fillRect/>
          </a:stretch>
        </p:blipFill>
        <p:spPr>
          <a:xfrm>
            <a:off x="2277302" y="2646942"/>
            <a:ext cx="1937593" cy="3720680"/>
          </a:xfrm>
          <a:prstGeom prst="rect">
            <a:avLst/>
          </a:prstGeom>
        </p:spPr>
      </p:pic>
    </p:spTree>
    <p:extLst>
      <p:ext uri="{BB962C8B-B14F-4D97-AF65-F5344CB8AC3E}">
        <p14:creationId xmlns:p14="http://schemas.microsoft.com/office/powerpoint/2010/main" val="3147329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D52E95FE-C805-C78E-F129-D86C986823E8}"/>
              </a:ext>
            </a:extLst>
          </p:cNvPr>
          <p:cNvSpPr txBox="1"/>
          <p:nvPr/>
        </p:nvSpPr>
        <p:spPr>
          <a:xfrm>
            <a:off x="1058835" y="714334"/>
            <a:ext cx="6312121" cy="461665"/>
          </a:xfrm>
          <a:prstGeom prst="rect">
            <a:avLst/>
          </a:prstGeom>
          <a:noFill/>
        </p:spPr>
        <p:txBody>
          <a:bodyPr wrap="square">
            <a:spAutoFit/>
          </a:bodyPr>
          <a:lstStyle/>
          <a:p>
            <a:r>
              <a:rPr lang="fr-FR" sz="2400" b="1" dirty="0">
                <a:latin typeface="Arial" panose="020B0604020202020204" pitchFamily="34" charset="0"/>
                <a:cs typeface="Arial" panose="020B0604020202020204" pitchFamily="34" charset="0"/>
              </a:rPr>
              <a:t>Je ne veux voir qu’une seule tête</a:t>
            </a:r>
            <a:endParaRPr lang="fr-FR" dirty="0"/>
          </a:p>
        </p:txBody>
      </p:sp>
      <p:sp>
        <p:nvSpPr>
          <p:cNvPr id="3" name="ZoneTexte 2">
            <a:extLst>
              <a:ext uri="{FF2B5EF4-FFF2-40B4-BE49-F238E27FC236}">
                <a16:creationId xmlns:a16="http://schemas.microsoft.com/office/drawing/2014/main" id="{82DE07D6-CCE6-BE7D-2FD7-00D43050C3DA}"/>
              </a:ext>
            </a:extLst>
          </p:cNvPr>
          <p:cNvSpPr txBox="1"/>
          <p:nvPr/>
        </p:nvSpPr>
        <p:spPr>
          <a:xfrm>
            <a:off x="1058835" y="1393902"/>
            <a:ext cx="4806706" cy="3139321"/>
          </a:xfrm>
          <a:prstGeom prst="rect">
            <a:avLst/>
          </a:prstGeom>
          <a:noFill/>
        </p:spPr>
        <p:txBody>
          <a:bodyPr wrap="square" rtlCol="0">
            <a:spAutoFit/>
          </a:bodyPr>
          <a:lstStyle/>
          <a:p>
            <a:pPr algn="just"/>
            <a:r>
              <a:rPr lang="fr-FR" dirty="0">
                <a:latin typeface="Arial" panose="020B0604020202020204" pitchFamily="34" charset="0"/>
                <a:cs typeface="Arial" panose="020B0604020202020204" pitchFamily="34" charset="0"/>
              </a:rPr>
              <a:t>Vous avez la possibilité de placer des repères sur votre page pour faciliter l’alignement des éléments. </a:t>
            </a:r>
          </a:p>
          <a:p>
            <a:pPr algn="just"/>
            <a:r>
              <a:rPr lang="fr-FR" dirty="0">
                <a:latin typeface="Arial" panose="020B0604020202020204" pitchFamily="34" charset="0"/>
                <a:cs typeface="Arial" panose="020B0604020202020204" pitchFamily="34" charset="0"/>
              </a:rPr>
              <a:t>1: Faire apparaitre les règles -&gt; menu </a:t>
            </a:r>
            <a:r>
              <a:rPr lang="fr-FR" dirty="0" err="1">
                <a:latin typeface="Arial" panose="020B0604020202020204" pitchFamily="34" charset="0"/>
                <a:cs typeface="Arial" panose="020B0604020202020204" pitchFamily="34" charset="0"/>
              </a:rPr>
              <a:t>Figma</a:t>
            </a:r>
            <a:r>
              <a:rPr lang="fr-FR" dirty="0">
                <a:latin typeface="Arial" panose="020B0604020202020204" pitchFamily="34" charset="0"/>
                <a:cs typeface="Arial" panose="020B0604020202020204" pitchFamily="34" charset="0"/>
              </a:rPr>
              <a:t> -&gt; </a:t>
            </a:r>
            <a:r>
              <a:rPr lang="fr-FR" dirty="0" err="1">
                <a:latin typeface="Arial" panose="020B0604020202020204" pitchFamily="34" charset="0"/>
                <a:cs typeface="Arial" panose="020B0604020202020204" pitchFamily="34" charset="0"/>
              </a:rPr>
              <a:t>view</a:t>
            </a:r>
            <a:r>
              <a:rPr lang="fr-FR" dirty="0">
                <a:latin typeface="Arial" panose="020B0604020202020204" pitchFamily="34" charset="0"/>
                <a:cs typeface="Arial" panose="020B0604020202020204" pitchFamily="34" charset="0"/>
              </a:rPr>
              <a:t> -&gt; </a:t>
            </a:r>
            <a:r>
              <a:rPr lang="fr-FR" dirty="0" err="1">
                <a:latin typeface="Arial" panose="020B0604020202020204" pitchFamily="34" charset="0"/>
                <a:cs typeface="Arial" panose="020B0604020202020204" pitchFamily="34" charset="0"/>
              </a:rPr>
              <a:t>rulers</a:t>
            </a:r>
            <a:r>
              <a:rPr lang="fr-FR" dirty="0">
                <a:latin typeface="Arial" panose="020B0604020202020204" pitchFamily="34" charset="0"/>
                <a:cs typeface="Arial" panose="020B0604020202020204" pitchFamily="34" charset="0"/>
              </a:rPr>
              <a:t>. Ou Maj + R</a:t>
            </a:r>
          </a:p>
          <a:p>
            <a:pPr algn="just"/>
            <a:endParaRPr lang="fr-FR" dirty="0">
              <a:latin typeface="Arial" panose="020B0604020202020204" pitchFamily="34" charset="0"/>
              <a:cs typeface="Arial" panose="020B0604020202020204" pitchFamily="34" charset="0"/>
            </a:endParaRPr>
          </a:p>
          <a:p>
            <a:pPr algn="just"/>
            <a:r>
              <a:rPr lang="fr-FR" dirty="0">
                <a:latin typeface="Arial" panose="020B0604020202020204" pitchFamily="34" charset="0"/>
                <a:cs typeface="Arial" panose="020B0604020202020204" pitchFamily="34" charset="0"/>
              </a:rPr>
              <a:t>2: Pour avoir une grille on sélectionne le </a:t>
            </a:r>
            <a:r>
              <a:rPr lang="fr-FR" dirty="0" err="1">
                <a:latin typeface="Arial" panose="020B0604020202020204" pitchFamily="34" charset="0"/>
                <a:cs typeface="Arial" panose="020B0604020202020204" pitchFamily="34" charset="0"/>
              </a:rPr>
              <a:t>layout</a:t>
            </a:r>
            <a:r>
              <a:rPr lang="fr-FR" dirty="0">
                <a:latin typeface="Arial" panose="020B0604020202020204" pitchFamily="34" charset="0"/>
                <a:cs typeface="Arial" panose="020B0604020202020204" pitchFamily="34" charset="0"/>
              </a:rPr>
              <a:t> en cliquant sur son nom puis sur le + de </a:t>
            </a:r>
            <a:r>
              <a:rPr lang="fr-FR" dirty="0" err="1">
                <a:latin typeface="Arial" panose="020B0604020202020204" pitchFamily="34" charset="0"/>
                <a:cs typeface="Arial" panose="020B0604020202020204" pitchFamily="34" charset="0"/>
              </a:rPr>
              <a:t>layout</a:t>
            </a:r>
            <a:r>
              <a:rPr lang="fr-FR" dirty="0">
                <a:latin typeface="Arial" panose="020B0604020202020204" pitchFamily="34" charset="0"/>
                <a:cs typeface="Arial" panose="020B0604020202020204" pitchFamily="34" charset="0"/>
              </a:rPr>
              <a:t> </a:t>
            </a:r>
            <a:r>
              <a:rPr lang="fr-FR" dirty="0" err="1">
                <a:latin typeface="Arial" panose="020B0604020202020204" pitchFamily="34" charset="0"/>
                <a:cs typeface="Arial" panose="020B0604020202020204" pitchFamily="34" charset="0"/>
              </a:rPr>
              <a:t>grid</a:t>
            </a:r>
            <a:r>
              <a:rPr lang="fr-FR" dirty="0">
                <a:latin typeface="Arial" panose="020B0604020202020204" pitchFamily="34" charset="0"/>
                <a:cs typeface="Arial" panose="020B0604020202020204" pitchFamily="34" charset="0"/>
              </a:rPr>
              <a:t> (à droite). Après on change les paramètres de la grille et on positionne correctement les objets. </a:t>
            </a:r>
          </a:p>
        </p:txBody>
      </p:sp>
      <p:pic>
        <p:nvPicPr>
          <p:cNvPr id="5" name="Image 4" descr="Une image contenant texte, capture d’écran, Tracé, diagramme&#10;&#10;Description générée automatiquement">
            <a:extLst>
              <a:ext uri="{FF2B5EF4-FFF2-40B4-BE49-F238E27FC236}">
                <a16:creationId xmlns:a16="http://schemas.microsoft.com/office/drawing/2014/main" id="{2DE55F36-DA73-640F-2F1B-26FD7521EFA7}"/>
              </a:ext>
            </a:extLst>
          </p:cNvPr>
          <p:cNvPicPr>
            <a:picLocks noChangeAspect="1"/>
          </p:cNvPicPr>
          <p:nvPr/>
        </p:nvPicPr>
        <p:blipFill>
          <a:blip r:embed="rId3"/>
          <a:stretch>
            <a:fillRect/>
          </a:stretch>
        </p:blipFill>
        <p:spPr>
          <a:xfrm>
            <a:off x="6773472" y="969201"/>
            <a:ext cx="4235563" cy="4395019"/>
          </a:xfrm>
          <a:prstGeom prst="rect">
            <a:avLst/>
          </a:prstGeom>
        </p:spPr>
      </p:pic>
    </p:spTree>
    <p:extLst>
      <p:ext uri="{BB962C8B-B14F-4D97-AF65-F5344CB8AC3E}">
        <p14:creationId xmlns:p14="http://schemas.microsoft.com/office/powerpoint/2010/main" val="225153319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C47A141F-5399-89C3-CE57-221944D7E869}"/>
              </a:ext>
            </a:extLst>
          </p:cNvPr>
          <p:cNvSpPr txBox="1"/>
          <p:nvPr/>
        </p:nvSpPr>
        <p:spPr>
          <a:xfrm>
            <a:off x="1058835" y="714334"/>
            <a:ext cx="6312121" cy="461665"/>
          </a:xfrm>
          <a:prstGeom prst="rect">
            <a:avLst/>
          </a:prstGeom>
          <a:noFill/>
        </p:spPr>
        <p:txBody>
          <a:bodyPr wrap="square">
            <a:spAutoFit/>
          </a:bodyPr>
          <a:lstStyle/>
          <a:p>
            <a:r>
              <a:rPr lang="fr-FR" sz="2400" b="1" dirty="0">
                <a:latin typeface="Arial" panose="020B0604020202020204" pitchFamily="34" charset="0"/>
                <a:cs typeface="Arial" panose="020B0604020202020204" pitchFamily="34" charset="0"/>
              </a:rPr>
              <a:t>Composants et instances</a:t>
            </a:r>
            <a:endParaRPr lang="fr-FR" dirty="0"/>
          </a:p>
        </p:txBody>
      </p:sp>
      <p:sp>
        <p:nvSpPr>
          <p:cNvPr id="3" name="ZoneTexte 2">
            <a:extLst>
              <a:ext uri="{FF2B5EF4-FFF2-40B4-BE49-F238E27FC236}">
                <a16:creationId xmlns:a16="http://schemas.microsoft.com/office/drawing/2014/main" id="{BA04D99F-B36D-D3BB-E25F-8D3568A9F9E6}"/>
              </a:ext>
            </a:extLst>
          </p:cNvPr>
          <p:cNvSpPr txBox="1"/>
          <p:nvPr/>
        </p:nvSpPr>
        <p:spPr>
          <a:xfrm>
            <a:off x="934845" y="1720312"/>
            <a:ext cx="4215539" cy="3970318"/>
          </a:xfrm>
          <a:prstGeom prst="rect">
            <a:avLst/>
          </a:prstGeom>
          <a:noFill/>
        </p:spPr>
        <p:txBody>
          <a:bodyPr wrap="square" rtlCol="0">
            <a:spAutoFit/>
          </a:bodyPr>
          <a:lstStyle/>
          <a:p>
            <a:pPr algn="just"/>
            <a:r>
              <a:rPr lang="fr-FR" dirty="0">
                <a:latin typeface="Arial" panose="020B0604020202020204" pitchFamily="34" charset="0"/>
                <a:cs typeface="Arial" panose="020B0604020202020204" pitchFamily="34" charset="0"/>
              </a:rPr>
              <a:t>Quand vous devez modifier plusieurs fois un même élément (couleur, texte, objet) cela peut devenir très chronophage. Il y a un mode de construction plus simple mais qui doit être prévu en début de design c’est la création de composants.</a:t>
            </a:r>
          </a:p>
          <a:p>
            <a:pPr algn="just"/>
            <a:r>
              <a:rPr lang="fr-FR" dirty="0">
                <a:latin typeface="Arial" panose="020B0604020202020204" pitchFamily="34" charset="0"/>
                <a:cs typeface="Arial" panose="020B0604020202020204" pitchFamily="34" charset="0"/>
              </a:rPr>
              <a:t>Le mieux est de le voir sur une suite d’exemples.</a:t>
            </a:r>
          </a:p>
          <a:p>
            <a:pPr algn="just"/>
            <a:r>
              <a:rPr lang="fr-FR" dirty="0">
                <a:latin typeface="Arial" panose="020B0604020202020204" pitchFamily="34" charset="0"/>
                <a:cs typeface="Arial" panose="020B0604020202020204" pitchFamily="34" charset="0"/>
              </a:rPr>
              <a:t>L’idée est de se créer une bibliothèque de composants et au lieu de modifier un à un les éléments des maquettes on change le composant est toutes les transformations seront automatiques. </a:t>
            </a:r>
          </a:p>
        </p:txBody>
      </p:sp>
      <p:pic>
        <p:nvPicPr>
          <p:cNvPr id="5" name="Image 4" descr="Une image contenant texte, Rectangle, diagramme, conception&#10;&#10;Description générée automatiquement">
            <a:extLst>
              <a:ext uri="{FF2B5EF4-FFF2-40B4-BE49-F238E27FC236}">
                <a16:creationId xmlns:a16="http://schemas.microsoft.com/office/drawing/2014/main" id="{A7288A50-EC21-52FD-615E-D207F3699CC1}"/>
              </a:ext>
            </a:extLst>
          </p:cNvPr>
          <p:cNvPicPr>
            <a:picLocks noChangeAspect="1"/>
          </p:cNvPicPr>
          <p:nvPr/>
        </p:nvPicPr>
        <p:blipFill>
          <a:blip r:embed="rId2"/>
          <a:stretch>
            <a:fillRect/>
          </a:stretch>
        </p:blipFill>
        <p:spPr>
          <a:xfrm>
            <a:off x="5438900" y="1720312"/>
            <a:ext cx="5818255" cy="2495227"/>
          </a:xfrm>
          <a:prstGeom prst="rect">
            <a:avLst/>
          </a:prstGeom>
        </p:spPr>
      </p:pic>
      <p:sp>
        <p:nvSpPr>
          <p:cNvPr id="4" name="ZoneTexte 3">
            <a:extLst>
              <a:ext uri="{FF2B5EF4-FFF2-40B4-BE49-F238E27FC236}">
                <a16:creationId xmlns:a16="http://schemas.microsoft.com/office/drawing/2014/main" id="{380A4C03-29A5-58AB-3113-1F7717AD3887}"/>
              </a:ext>
            </a:extLst>
          </p:cNvPr>
          <p:cNvSpPr txBox="1"/>
          <p:nvPr/>
        </p:nvSpPr>
        <p:spPr>
          <a:xfrm>
            <a:off x="5607698" y="4376058"/>
            <a:ext cx="5337110" cy="1015663"/>
          </a:xfrm>
          <a:prstGeom prst="rect">
            <a:avLst/>
          </a:prstGeom>
          <a:noFill/>
        </p:spPr>
        <p:txBody>
          <a:bodyPr wrap="square" rtlCol="0">
            <a:spAutoFit/>
          </a:bodyPr>
          <a:lstStyle/>
          <a:p>
            <a:pPr marL="342900" indent="-342900">
              <a:buAutoNum type="arabicParenR"/>
            </a:pPr>
            <a:r>
              <a:rPr lang="fr-FR" sz="1200" dirty="0"/>
              <a:t>Sélectionner votre objet</a:t>
            </a:r>
          </a:p>
          <a:p>
            <a:pPr marL="342900" indent="-342900">
              <a:buAutoNum type="arabicParenR"/>
            </a:pPr>
            <a:r>
              <a:rPr lang="fr-FR" sz="1200" dirty="0"/>
              <a:t>Click droit et prendre </a:t>
            </a:r>
            <a:r>
              <a:rPr lang="fr-FR" sz="1200" dirty="0" err="1"/>
              <a:t>create</a:t>
            </a:r>
            <a:r>
              <a:rPr lang="fr-FR" sz="1200" dirty="0"/>
              <a:t> component (changement de couleur c’est du violet)</a:t>
            </a:r>
          </a:p>
          <a:p>
            <a:pPr marL="342900" indent="-342900">
              <a:buAutoNum type="arabicParenR"/>
            </a:pPr>
            <a:r>
              <a:rPr lang="fr-FR" sz="1200" dirty="0"/>
              <a:t>Copier/coller votre composant </a:t>
            </a:r>
          </a:p>
          <a:p>
            <a:pPr marL="342900" indent="-342900">
              <a:buAutoNum type="arabicParenR"/>
            </a:pPr>
            <a:r>
              <a:rPr lang="fr-FR" sz="1200" dirty="0"/>
              <a:t>Changer la couleur du composant principal</a:t>
            </a:r>
          </a:p>
          <a:p>
            <a:pPr marL="342900" indent="-342900">
              <a:buAutoNum type="arabicParenR"/>
            </a:pPr>
            <a:r>
              <a:rPr lang="fr-FR" sz="1200" dirty="0"/>
              <a:t>On peut changer la couleur d’un élément coller sans affecter les autres. </a:t>
            </a:r>
          </a:p>
        </p:txBody>
      </p:sp>
    </p:spTree>
    <p:extLst>
      <p:ext uri="{BB962C8B-B14F-4D97-AF65-F5344CB8AC3E}">
        <p14:creationId xmlns:p14="http://schemas.microsoft.com/office/powerpoint/2010/main" val="184137127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584C39AA-EB03-1343-FAC0-978D0CBE8122}"/>
              </a:ext>
            </a:extLst>
          </p:cNvPr>
          <p:cNvSpPr txBox="1"/>
          <p:nvPr/>
        </p:nvSpPr>
        <p:spPr>
          <a:xfrm>
            <a:off x="1058835" y="714334"/>
            <a:ext cx="6312121" cy="461665"/>
          </a:xfrm>
          <a:prstGeom prst="rect">
            <a:avLst/>
          </a:prstGeom>
          <a:noFill/>
        </p:spPr>
        <p:txBody>
          <a:bodyPr wrap="square">
            <a:spAutoFit/>
          </a:bodyPr>
          <a:lstStyle/>
          <a:p>
            <a:r>
              <a:rPr lang="fr-FR" sz="2400" b="1" dirty="0">
                <a:latin typeface="Arial" panose="020B0604020202020204" pitchFamily="34" charset="0"/>
                <a:cs typeface="Arial" panose="020B0604020202020204" pitchFamily="34" charset="0"/>
              </a:rPr>
              <a:t>Scrollons</a:t>
            </a:r>
            <a:endParaRPr lang="fr-FR" dirty="0"/>
          </a:p>
        </p:txBody>
      </p:sp>
      <p:sp>
        <p:nvSpPr>
          <p:cNvPr id="3" name="ZoneTexte 2">
            <a:extLst>
              <a:ext uri="{FF2B5EF4-FFF2-40B4-BE49-F238E27FC236}">
                <a16:creationId xmlns:a16="http://schemas.microsoft.com/office/drawing/2014/main" id="{663DFA66-4785-1C21-F133-50B1B3B2BB91}"/>
              </a:ext>
            </a:extLst>
          </p:cNvPr>
          <p:cNvSpPr txBox="1"/>
          <p:nvPr/>
        </p:nvSpPr>
        <p:spPr>
          <a:xfrm>
            <a:off x="1235034" y="1401289"/>
            <a:ext cx="5011387" cy="4524315"/>
          </a:xfrm>
          <a:prstGeom prst="rect">
            <a:avLst/>
          </a:prstGeom>
          <a:noFill/>
        </p:spPr>
        <p:txBody>
          <a:bodyPr wrap="square" rtlCol="0">
            <a:spAutoFit/>
          </a:bodyPr>
          <a:lstStyle/>
          <a:p>
            <a:pPr algn="just"/>
            <a:r>
              <a:rPr lang="fr-FR" dirty="0">
                <a:latin typeface="Arial" panose="020B0604020202020204" pitchFamily="34" charset="0"/>
                <a:cs typeface="Arial" panose="020B0604020202020204" pitchFamily="34" charset="0"/>
              </a:rPr>
              <a:t>Vous avez la possibilité de simuler un scrolling qu’il soit horizontal ou vertical. Le principe est d’englober (grouper) les éléments à scroller dans une Frame puis de réduire la taille de la frame pour ne voir qu’une partie des informations (checker clip content dans Design). </a:t>
            </a:r>
          </a:p>
          <a:p>
            <a:pPr algn="just"/>
            <a:r>
              <a:rPr lang="fr-FR" dirty="0">
                <a:latin typeface="Arial" panose="020B0604020202020204" pitchFamily="34" charset="0"/>
                <a:cs typeface="Arial" panose="020B0604020202020204" pitchFamily="34" charset="0"/>
              </a:rPr>
              <a:t>Il faut ensuite passer en mode prototype puis autoriser le scrolling, définir le sens et éventuellement l’interaction. </a:t>
            </a:r>
          </a:p>
          <a:p>
            <a:pPr algn="just"/>
            <a:endParaRPr lang="fr-FR" dirty="0">
              <a:latin typeface="Arial" panose="020B0604020202020204" pitchFamily="34" charset="0"/>
              <a:cs typeface="Arial" panose="020B0604020202020204" pitchFamily="34" charset="0"/>
            </a:endParaRPr>
          </a:p>
          <a:p>
            <a:pPr algn="just"/>
            <a:r>
              <a:rPr lang="fr-FR" dirty="0">
                <a:latin typeface="Arial" panose="020B0604020202020204" pitchFamily="34" charset="0"/>
                <a:cs typeface="Arial" panose="020B0604020202020204" pitchFamily="34" charset="0"/>
              </a:rPr>
              <a:t>Attention à la position de la Frame dans l’arborescence et au contenu qui lui est associé. </a:t>
            </a:r>
          </a:p>
          <a:p>
            <a:pPr algn="just"/>
            <a:endParaRPr lang="fr-FR" dirty="0">
              <a:latin typeface="Arial" panose="020B0604020202020204" pitchFamily="34" charset="0"/>
              <a:cs typeface="Arial" panose="020B0604020202020204" pitchFamily="34" charset="0"/>
            </a:endParaRPr>
          </a:p>
          <a:p>
            <a:pPr algn="just"/>
            <a:r>
              <a:rPr lang="fr-FR" dirty="0">
                <a:latin typeface="Arial" panose="020B0604020202020204" pitchFamily="34" charset="0"/>
                <a:cs typeface="Arial" panose="020B0604020202020204" pitchFamily="34" charset="0"/>
              </a:rPr>
              <a:t>On essaie ensemble</a:t>
            </a:r>
          </a:p>
        </p:txBody>
      </p:sp>
      <p:pic>
        <p:nvPicPr>
          <p:cNvPr id="4" name="Enregistrement de l’écran 2023-11-14 à 15.58.49">
            <a:hlinkClick r:id="" action="ppaction://media"/>
            <a:extLst>
              <a:ext uri="{FF2B5EF4-FFF2-40B4-BE49-F238E27FC236}">
                <a16:creationId xmlns:a16="http://schemas.microsoft.com/office/drawing/2014/main" id="{D4613616-65C6-D9BA-5E26-6C4B7CA6F839}"/>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7680326" y="714334"/>
            <a:ext cx="2497274" cy="5144599"/>
          </a:xfrm>
          <a:prstGeom prst="rect">
            <a:avLst/>
          </a:prstGeom>
        </p:spPr>
      </p:pic>
    </p:spTree>
    <p:extLst>
      <p:ext uri="{BB962C8B-B14F-4D97-AF65-F5344CB8AC3E}">
        <p14:creationId xmlns:p14="http://schemas.microsoft.com/office/powerpoint/2010/main" val="3603483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81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584C39AA-EB03-1343-FAC0-978D0CBE8122}"/>
              </a:ext>
            </a:extLst>
          </p:cNvPr>
          <p:cNvSpPr txBox="1"/>
          <p:nvPr/>
        </p:nvSpPr>
        <p:spPr>
          <a:xfrm>
            <a:off x="1058835" y="714334"/>
            <a:ext cx="6312121" cy="461665"/>
          </a:xfrm>
          <a:prstGeom prst="rect">
            <a:avLst/>
          </a:prstGeom>
          <a:noFill/>
        </p:spPr>
        <p:txBody>
          <a:bodyPr wrap="square">
            <a:spAutoFit/>
          </a:bodyPr>
          <a:lstStyle/>
          <a:p>
            <a:r>
              <a:rPr lang="fr-FR" sz="2400" b="1" dirty="0">
                <a:latin typeface="Arial" panose="020B0604020202020204" pitchFamily="34" charset="0"/>
                <a:cs typeface="Arial" panose="020B0604020202020204" pitchFamily="34" charset="0"/>
              </a:rPr>
              <a:t>Les plugins </a:t>
            </a:r>
            <a:endParaRPr lang="fr-FR" dirty="0"/>
          </a:p>
        </p:txBody>
      </p:sp>
      <p:sp>
        <p:nvSpPr>
          <p:cNvPr id="3" name="ZoneTexte 2">
            <a:extLst>
              <a:ext uri="{FF2B5EF4-FFF2-40B4-BE49-F238E27FC236}">
                <a16:creationId xmlns:a16="http://schemas.microsoft.com/office/drawing/2014/main" id="{663DFA66-4785-1C21-F133-50B1B3B2BB91}"/>
              </a:ext>
            </a:extLst>
          </p:cNvPr>
          <p:cNvSpPr txBox="1"/>
          <p:nvPr/>
        </p:nvSpPr>
        <p:spPr>
          <a:xfrm>
            <a:off x="1235034" y="1401289"/>
            <a:ext cx="6904625" cy="3139321"/>
          </a:xfrm>
          <a:prstGeom prst="rect">
            <a:avLst/>
          </a:prstGeom>
          <a:noFill/>
        </p:spPr>
        <p:txBody>
          <a:bodyPr wrap="square" rtlCol="0">
            <a:spAutoFit/>
          </a:bodyPr>
          <a:lstStyle/>
          <a:p>
            <a:pPr algn="just"/>
            <a:r>
              <a:rPr lang="fr-FR" dirty="0">
                <a:latin typeface="Arial" panose="020B0604020202020204" pitchFamily="34" charset="0"/>
                <a:cs typeface="Arial" panose="020B0604020202020204" pitchFamily="34" charset="0"/>
              </a:rPr>
              <a:t>Pour vous simplifier la vie il est possible d’utiliser des </a:t>
            </a:r>
            <a:r>
              <a:rPr lang="fr-FR" dirty="0" err="1">
                <a:latin typeface="Arial" panose="020B0604020202020204" pitchFamily="34" charset="0"/>
                <a:cs typeface="Arial" panose="020B0604020202020204" pitchFamily="34" charset="0"/>
              </a:rPr>
              <a:t>plungins</a:t>
            </a:r>
            <a:r>
              <a:rPr lang="fr-FR" dirty="0">
                <a:latin typeface="Arial" panose="020B0604020202020204" pitchFamily="34" charset="0"/>
                <a:cs typeface="Arial" panose="020B0604020202020204" pitchFamily="34" charset="0"/>
              </a:rPr>
              <a:t> qui vous permettront de remplir plus facilement des zones informationnelles comme des noms, de avatars, des professions …</a:t>
            </a:r>
          </a:p>
          <a:p>
            <a:pPr algn="just"/>
            <a:r>
              <a:rPr lang="fr-FR" dirty="0">
                <a:latin typeface="Arial" panose="020B0604020202020204" pitchFamily="34" charset="0"/>
                <a:cs typeface="Arial" panose="020B0604020202020204" pitchFamily="34" charset="0"/>
              </a:rPr>
              <a:t>Il vous faut dans un premier temps trouver le plugin qui va vous intéresser puis l’installer (et il y en a beaucoup : </a:t>
            </a:r>
            <a:r>
              <a:rPr lang="fr-FR" dirty="0">
                <a:latin typeface="Arial" panose="020B0604020202020204" pitchFamily="34" charset="0"/>
                <a:cs typeface="Arial" panose="020B0604020202020204" pitchFamily="34" charset="0"/>
                <a:hlinkClick r:id="rId3"/>
              </a:rPr>
              <a:t>ici</a:t>
            </a:r>
            <a:r>
              <a:rPr lang="fr-FR" dirty="0">
                <a:latin typeface="Arial" panose="020B0604020202020204" pitchFamily="34" charset="0"/>
                <a:cs typeface="Arial" panose="020B0604020202020204" pitchFamily="34" charset="0"/>
              </a:rPr>
              <a:t>). </a:t>
            </a:r>
          </a:p>
          <a:p>
            <a:pPr algn="just"/>
            <a:endParaRPr lang="fr-FR" dirty="0">
              <a:latin typeface="Arial" panose="020B0604020202020204" pitchFamily="34" charset="0"/>
              <a:cs typeface="Arial" panose="020B0604020202020204" pitchFamily="34" charset="0"/>
            </a:endParaRPr>
          </a:p>
          <a:p>
            <a:pPr algn="just"/>
            <a:r>
              <a:rPr lang="fr-FR" dirty="0">
                <a:latin typeface="Arial" panose="020B0604020202020204" pitchFamily="34" charset="0"/>
                <a:cs typeface="Arial" panose="020B0604020202020204" pitchFamily="34" charset="0"/>
              </a:rPr>
              <a:t>Une fois installer faut-il encore comprendre comment l’utiliser, ce qui n’est pas obligatoirement évident. </a:t>
            </a:r>
          </a:p>
          <a:p>
            <a:pPr algn="just"/>
            <a:endParaRPr lang="fr-FR" dirty="0">
              <a:latin typeface="Arial" panose="020B0604020202020204" pitchFamily="34" charset="0"/>
              <a:cs typeface="Arial" panose="020B0604020202020204" pitchFamily="34" charset="0"/>
            </a:endParaRPr>
          </a:p>
          <a:p>
            <a:pPr algn="just"/>
            <a:r>
              <a:rPr lang="fr-FR" dirty="0">
                <a:latin typeface="Arial" panose="020B0604020202020204" pitchFamily="34" charset="0"/>
                <a:cs typeface="Arial" panose="020B0604020202020204" pitchFamily="34" charset="0"/>
              </a:rPr>
              <a:t>Nous allons essayer de construire cet exemple de répertoire.</a:t>
            </a:r>
          </a:p>
        </p:txBody>
      </p:sp>
      <p:pic>
        <p:nvPicPr>
          <p:cNvPr id="5" name="Image 4" descr="Une image contenant texte, capture d’écran, affichage, logiciel&#10;&#10;Description générée automatiquement">
            <a:extLst>
              <a:ext uri="{FF2B5EF4-FFF2-40B4-BE49-F238E27FC236}">
                <a16:creationId xmlns:a16="http://schemas.microsoft.com/office/drawing/2014/main" id="{9585A5FB-9622-D811-3CC9-3CDC4A9D2CA8}"/>
              </a:ext>
            </a:extLst>
          </p:cNvPr>
          <p:cNvPicPr>
            <a:picLocks noChangeAspect="1"/>
          </p:cNvPicPr>
          <p:nvPr/>
        </p:nvPicPr>
        <p:blipFill>
          <a:blip r:embed="rId4"/>
          <a:stretch>
            <a:fillRect/>
          </a:stretch>
        </p:blipFill>
        <p:spPr>
          <a:xfrm>
            <a:off x="8296909" y="945166"/>
            <a:ext cx="2736850" cy="2686050"/>
          </a:xfrm>
          <a:prstGeom prst="rect">
            <a:avLst/>
          </a:prstGeom>
        </p:spPr>
      </p:pic>
    </p:spTree>
    <p:extLst>
      <p:ext uri="{BB962C8B-B14F-4D97-AF65-F5344CB8AC3E}">
        <p14:creationId xmlns:p14="http://schemas.microsoft.com/office/powerpoint/2010/main" val="47035242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584C39AA-EB03-1343-FAC0-978D0CBE8122}"/>
              </a:ext>
            </a:extLst>
          </p:cNvPr>
          <p:cNvSpPr txBox="1"/>
          <p:nvPr/>
        </p:nvSpPr>
        <p:spPr>
          <a:xfrm>
            <a:off x="1058835" y="714334"/>
            <a:ext cx="6312121" cy="461665"/>
          </a:xfrm>
          <a:prstGeom prst="rect">
            <a:avLst/>
          </a:prstGeom>
          <a:noFill/>
        </p:spPr>
        <p:txBody>
          <a:bodyPr wrap="square">
            <a:spAutoFit/>
          </a:bodyPr>
          <a:lstStyle/>
          <a:p>
            <a:r>
              <a:rPr lang="fr-FR" sz="2400" b="1" dirty="0">
                <a:latin typeface="Arial" panose="020B0604020202020204" pitchFamily="34" charset="0"/>
                <a:cs typeface="Arial" panose="020B0604020202020204" pitchFamily="34" charset="0"/>
              </a:rPr>
              <a:t>Les plugins </a:t>
            </a:r>
            <a:endParaRPr lang="fr-FR" dirty="0"/>
          </a:p>
        </p:txBody>
      </p:sp>
      <p:sp>
        <p:nvSpPr>
          <p:cNvPr id="3" name="ZoneTexte 2">
            <a:extLst>
              <a:ext uri="{FF2B5EF4-FFF2-40B4-BE49-F238E27FC236}">
                <a16:creationId xmlns:a16="http://schemas.microsoft.com/office/drawing/2014/main" id="{663DFA66-4785-1C21-F133-50B1B3B2BB91}"/>
              </a:ext>
            </a:extLst>
          </p:cNvPr>
          <p:cNvSpPr txBox="1"/>
          <p:nvPr/>
        </p:nvSpPr>
        <p:spPr>
          <a:xfrm>
            <a:off x="1235034" y="1401289"/>
            <a:ext cx="6904625" cy="923330"/>
          </a:xfrm>
          <a:prstGeom prst="rect">
            <a:avLst/>
          </a:prstGeom>
          <a:noFill/>
        </p:spPr>
        <p:txBody>
          <a:bodyPr wrap="square" rtlCol="0">
            <a:spAutoFit/>
          </a:bodyPr>
          <a:lstStyle/>
          <a:p>
            <a:pPr algn="just"/>
            <a:r>
              <a:rPr lang="fr-FR" dirty="0">
                <a:latin typeface="Arial" panose="020B0604020202020204" pitchFamily="34" charset="0"/>
                <a:cs typeface="Arial" panose="020B0604020202020204" pitchFamily="34" charset="0"/>
              </a:rPr>
              <a:t>1 : construire un contact de base image, zones de texte, police.</a:t>
            </a:r>
          </a:p>
          <a:p>
            <a:pPr algn="just"/>
            <a:r>
              <a:rPr lang="fr-FR" dirty="0">
                <a:latin typeface="Arial" panose="020B0604020202020204" pitchFamily="34" charset="0"/>
                <a:cs typeface="Arial" panose="020B0604020202020204" pitchFamily="34" charset="0"/>
              </a:rPr>
              <a:t>2 : sélectionnez l’ensemble</a:t>
            </a:r>
          </a:p>
          <a:p>
            <a:pPr algn="just"/>
            <a:r>
              <a:rPr lang="fr-FR" dirty="0">
                <a:latin typeface="Arial" panose="020B0604020202020204" pitchFamily="34" charset="0"/>
                <a:cs typeface="Arial" panose="020B0604020202020204" pitchFamily="34" charset="0"/>
              </a:rPr>
              <a:t>3 : appliquez le plugin avatar</a:t>
            </a:r>
          </a:p>
        </p:txBody>
      </p:sp>
      <p:pic>
        <p:nvPicPr>
          <p:cNvPr id="9" name="Image 8" descr="Une image contenant Visage humain, chapeau&#10;&#10;Description générée automatiquement">
            <a:extLst>
              <a:ext uri="{FF2B5EF4-FFF2-40B4-BE49-F238E27FC236}">
                <a16:creationId xmlns:a16="http://schemas.microsoft.com/office/drawing/2014/main" id="{EB06F682-8B7C-DBCC-751E-CFAEABF3DD7F}"/>
              </a:ext>
            </a:extLst>
          </p:cNvPr>
          <p:cNvPicPr>
            <a:picLocks noChangeAspect="1"/>
          </p:cNvPicPr>
          <p:nvPr/>
        </p:nvPicPr>
        <p:blipFill>
          <a:blip r:embed="rId3"/>
          <a:stretch>
            <a:fillRect/>
          </a:stretch>
        </p:blipFill>
        <p:spPr>
          <a:xfrm>
            <a:off x="1235034" y="3243944"/>
            <a:ext cx="918618" cy="2808514"/>
          </a:xfrm>
          <a:prstGeom prst="rect">
            <a:avLst/>
          </a:prstGeom>
        </p:spPr>
      </p:pic>
      <p:pic>
        <p:nvPicPr>
          <p:cNvPr id="11" name="Image 10" descr="Une image contenant texte, capture d’écran, logiciel, affichage&#10;&#10;Description générée automatiquement">
            <a:extLst>
              <a:ext uri="{FF2B5EF4-FFF2-40B4-BE49-F238E27FC236}">
                <a16:creationId xmlns:a16="http://schemas.microsoft.com/office/drawing/2014/main" id="{9046BAB1-9E70-562E-39F2-ECB460849D73}"/>
              </a:ext>
            </a:extLst>
          </p:cNvPr>
          <p:cNvPicPr>
            <a:picLocks noChangeAspect="1"/>
          </p:cNvPicPr>
          <p:nvPr/>
        </p:nvPicPr>
        <p:blipFill>
          <a:blip r:embed="rId4"/>
          <a:stretch>
            <a:fillRect/>
          </a:stretch>
        </p:blipFill>
        <p:spPr>
          <a:xfrm>
            <a:off x="3797716" y="3322312"/>
            <a:ext cx="2849768" cy="2788556"/>
          </a:xfrm>
          <a:prstGeom prst="rect">
            <a:avLst/>
          </a:prstGeom>
        </p:spPr>
      </p:pic>
      <p:pic>
        <p:nvPicPr>
          <p:cNvPr id="13" name="Image 12" descr="Une image contenant Visage humain, sourire, couvre-chef, personne&#10;&#10;Description générée automatiquement">
            <a:extLst>
              <a:ext uri="{FF2B5EF4-FFF2-40B4-BE49-F238E27FC236}">
                <a16:creationId xmlns:a16="http://schemas.microsoft.com/office/drawing/2014/main" id="{D9715E3E-9DAB-B594-A9ED-89CC46E32923}"/>
              </a:ext>
            </a:extLst>
          </p:cNvPr>
          <p:cNvPicPr>
            <a:picLocks noChangeAspect="1"/>
          </p:cNvPicPr>
          <p:nvPr/>
        </p:nvPicPr>
        <p:blipFill>
          <a:blip r:embed="rId5"/>
          <a:stretch>
            <a:fillRect/>
          </a:stretch>
        </p:blipFill>
        <p:spPr>
          <a:xfrm>
            <a:off x="2728686" y="3243944"/>
            <a:ext cx="723472" cy="2899722"/>
          </a:xfrm>
          <a:prstGeom prst="rect">
            <a:avLst/>
          </a:prstGeom>
        </p:spPr>
      </p:pic>
      <p:pic>
        <p:nvPicPr>
          <p:cNvPr id="15" name="Image 14" descr="Une image contenant Visage humain, sourire, personne, femme&#10;&#10;Description générée automatiquement">
            <a:extLst>
              <a:ext uri="{FF2B5EF4-FFF2-40B4-BE49-F238E27FC236}">
                <a16:creationId xmlns:a16="http://schemas.microsoft.com/office/drawing/2014/main" id="{375902F2-19A9-8045-C25C-153CE9E5E461}"/>
              </a:ext>
            </a:extLst>
          </p:cNvPr>
          <p:cNvPicPr>
            <a:picLocks noChangeAspect="1"/>
          </p:cNvPicPr>
          <p:nvPr/>
        </p:nvPicPr>
        <p:blipFill>
          <a:blip r:embed="rId6"/>
          <a:stretch>
            <a:fillRect/>
          </a:stretch>
        </p:blipFill>
        <p:spPr>
          <a:xfrm>
            <a:off x="6981016" y="3211146"/>
            <a:ext cx="678161" cy="2899722"/>
          </a:xfrm>
          <a:prstGeom prst="rect">
            <a:avLst/>
          </a:prstGeom>
        </p:spPr>
      </p:pic>
      <p:sp>
        <p:nvSpPr>
          <p:cNvPr id="16" name="ZoneTexte 15">
            <a:extLst>
              <a:ext uri="{FF2B5EF4-FFF2-40B4-BE49-F238E27FC236}">
                <a16:creationId xmlns:a16="http://schemas.microsoft.com/office/drawing/2014/main" id="{744AC502-083D-7DD9-4CA3-B2C61A3CC279}"/>
              </a:ext>
            </a:extLst>
          </p:cNvPr>
          <p:cNvSpPr txBox="1"/>
          <p:nvPr/>
        </p:nvSpPr>
        <p:spPr>
          <a:xfrm>
            <a:off x="8139659" y="3429000"/>
            <a:ext cx="3302571" cy="646331"/>
          </a:xfrm>
          <a:prstGeom prst="rect">
            <a:avLst/>
          </a:prstGeom>
          <a:noFill/>
        </p:spPr>
        <p:txBody>
          <a:bodyPr wrap="none" rtlCol="0">
            <a:spAutoFit/>
          </a:bodyPr>
          <a:lstStyle/>
          <a:p>
            <a:r>
              <a:rPr lang="fr-FR" dirty="0"/>
              <a:t>Il est possible que certaines images</a:t>
            </a:r>
          </a:p>
          <a:p>
            <a:r>
              <a:rPr lang="fr-FR" dirty="0"/>
              <a:t>soient en double. </a:t>
            </a:r>
          </a:p>
        </p:txBody>
      </p:sp>
    </p:spTree>
    <p:extLst>
      <p:ext uri="{BB962C8B-B14F-4D97-AF65-F5344CB8AC3E}">
        <p14:creationId xmlns:p14="http://schemas.microsoft.com/office/powerpoint/2010/main" val="425228762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584C39AA-EB03-1343-FAC0-978D0CBE8122}"/>
              </a:ext>
            </a:extLst>
          </p:cNvPr>
          <p:cNvSpPr txBox="1"/>
          <p:nvPr/>
        </p:nvSpPr>
        <p:spPr>
          <a:xfrm>
            <a:off x="1058835" y="714334"/>
            <a:ext cx="6312121" cy="461665"/>
          </a:xfrm>
          <a:prstGeom prst="rect">
            <a:avLst/>
          </a:prstGeom>
          <a:noFill/>
        </p:spPr>
        <p:txBody>
          <a:bodyPr wrap="square">
            <a:spAutoFit/>
          </a:bodyPr>
          <a:lstStyle/>
          <a:p>
            <a:r>
              <a:rPr lang="fr-FR" sz="2400" b="1" dirty="0">
                <a:latin typeface="Arial" panose="020B0604020202020204" pitchFamily="34" charset="0"/>
                <a:cs typeface="Arial" panose="020B0604020202020204" pitchFamily="34" charset="0"/>
              </a:rPr>
              <a:t>Les plugins </a:t>
            </a:r>
            <a:endParaRPr lang="fr-FR" dirty="0"/>
          </a:p>
        </p:txBody>
      </p:sp>
      <p:sp>
        <p:nvSpPr>
          <p:cNvPr id="3" name="ZoneTexte 2">
            <a:extLst>
              <a:ext uri="{FF2B5EF4-FFF2-40B4-BE49-F238E27FC236}">
                <a16:creationId xmlns:a16="http://schemas.microsoft.com/office/drawing/2014/main" id="{663DFA66-4785-1C21-F133-50B1B3B2BB91}"/>
              </a:ext>
            </a:extLst>
          </p:cNvPr>
          <p:cNvSpPr txBox="1"/>
          <p:nvPr/>
        </p:nvSpPr>
        <p:spPr>
          <a:xfrm>
            <a:off x="1235034" y="1401289"/>
            <a:ext cx="6904625" cy="923330"/>
          </a:xfrm>
          <a:prstGeom prst="rect">
            <a:avLst/>
          </a:prstGeom>
          <a:noFill/>
        </p:spPr>
        <p:txBody>
          <a:bodyPr wrap="square" rtlCol="0">
            <a:spAutoFit/>
          </a:bodyPr>
          <a:lstStyle/>
          <a:p>
            <a:pPr algn="just"/>
            <a:r>
              <a:rPr lang="fr-FR" dirty="0">
                <a:latin typeface="Arial" panose="020B0604020202020204" pitchFamily="34" charset="0"/>
                <a:cs typeface="Arial" panose="020B0604020202020204" pitchFamily="34" charset="0"/>
              </a:rPr>
              <a:t>Et pour des noms ? C’est un peu la même chose avec un autre plugin </a:t>
            </a:r>
            <a:r>
              <a:rPr lang="fr-FR" dirty="0" err="1">
                <a:latin typeface="Arial" panose="020B0604020202020204" pitchFamily="34" charset="0"/>
                <a:cs typeface="Arial" panose="020B0604020202020204" pitchFamily="34" charset="0"/>
              </a:rPr>
              <a:t>Random</a:t>
            </a:r>
            <a:r>
              <a:rPr lang="fr-FR" dirty="0">
                <a:latin typeface="Arial" panose="020B0604020202020204" pitchFamily="34" charset="0"/>
                <a:cs typeface="Arial" panose="020B0604020202020204" pitchFamily="34" charset="0"/>
              </a:rPr>
              <a:t> Name </a:t>
            </a:r>
            <a:r>
              <a:rPr lang="fr-FR" dirty="0" err="1">
                <a:latin typeface="Arial" panose="020B0604020202020204" pitchFamily="34" charset="0"/>
                <a:cs typeface="Arial" panose="020B0604020202020204" pitchFamily="34" charset="0"/>
              </a:rPr>
              <a:t>Generator</a:t>
            </a:r>
            <a:r>
              <a:rPr lang="fr-FR" dirty="0">
                <a:latin typeface="Arial" panose="020B0604020202020204" pitchFamily="34" charset="0"/>
                <a:cs typeface="Arial" panose="020B0604020202020204" pitchFamily="34" charset="0"/>
              </a:rPr>
              <a:t>. Là il faut commencer par l’installer en cliquant sur Run.  </a:t>
            </a:r>
          </a:p>
        </p:txBody>
      </p:sp>
      <p:pic>
        <p:nvPicPr>
          <p:cNvPr id="6" name="Image 5" descr="Une image contenant texte, capture d’écran, Page web, Site web&#10;&#10;Description générée automatiquement">
            <a:extLst>
              <a:ext uri="{FF2B5EF4-FFF2-40B4-BE49-F238E27FC236}">
                <a16:creationId xmlns:a16="http://schemas.microsoft.com/office/drawing/2014/main" id="{40F259B6-BBD3-AACC-6C96-F5500E59A433}"/>
              </a:ext>
            </a:extLst>
          </p:cNvPr>
          <p:cNvPicPr>
            <a:picLocks noChangeAspect="1"/>
          </p:cNvPicPr>
          <p:nvPr/>
        </p:nvPicPr>
        <p:blipFill>
          <a:blip r:embed="rId3"/>
          <a:stretch>
            <a:fillRect/>
          </a:stretch>
        </p:blipFill>
        <p:spPr>
          <a:xfrm>
            <a:off x="8679536" y="838199"/>
            <a:ext cx="2453629" cy="3516086"/>
          </a:xfrm>
          <a:prstGeom prst="rect">
            <a:avLst/>
          </a:prstGeom>
        </p:spPr>
      </p:pic>
      <p:pic>
        <p:nvPicPr>
          <p:cNvPr id="8" name="Image 7" descr="Une image contenant texte, capture d’écran, Police, nombre&#10;&#10;Description générée automatiquement">
            <a:extLst>
              <a:ext uri="{FF2B5EF4-FFF2-40B4-BE49-F238E27FC236}">
                <a16:creationId xmlns:a16="http://schemas.microsoft.com/office/drawing/2014/main" id="{A3ECDA93-9324-4782-B473-E406F5C02E5F}"/>
              </a:ext>
            </a:extLst>
          </p:cNvPr>
          <p:cNvPicPr>
            <a:picLocks noChangeAspect="1"/>
          </p:cNvPicPr>
          <p:nvPr/>
        </p:nvPicPr>
        <p:blipFill>
          <a:blip r:embed="rId4"/>
          <a:stretch>
            <a:fillRect/>
          </a:stretch>
        </p:blipFill>
        <p:spPr>
          <a:xfrm>
            <a:off x="5722917" y="2111828"/>
            <a:ext cx="2302329" cy="1534886"/>
          </a:xfrm>
          <a:prstGeom prst="rect">
            <a:avLst/>
          </a:prstGeom>
        </p:spPr>
      </p:pic>
      <p:pic>
        <p:nvPicPr>
          <p:cNvPr id="10" name="Image 9" descr="Une image contenant Visage humain, personne, femme, sourire&#10;&#10;Description générée automatiquement">
            <a:extLst>
              <a:ext uri="{FF2B5EF4-FFF2-40B4-BE49-F238E27FC236}">
                <a16:creationId xmlns:a16="http://schemas.microsoft.com/office/drawing/2014/main" id="{8D4093B7-1429-3CC0-9227-08650FEB5DAC}"/>
              </a:ext>
            </a:extLst>
          </p:cNvPr>
          <p:cNvPicPr>
            <a:picLocks noChangeAspect="1"/>
          </p:cNvPicPr>
          <p:nvPr/>
        </p:nvPicPr>
        <p:blipFill>
          <a:blip r:embed="rId5"/>
          <a:stretch>
            <a:fillRect/>
          </a:stretch>
        </p:blipFill>
        <p:spPr>
          <a:xfrm>
            <a:off x="5763813" y="3660816"/>
            <a:ext cx="1507622" cy="2482850"/>
          </a:xfrm>
          <a:prstGeom prst="rect">
            <a:avLst/>
          </a:prstGeom>
        </p:spPr>
      </p:pic>
      <p:sp>
        <p:nvSpPr>
          <p:cNvPr id="11" name="ZoneTexte 10">
            <a:extLst>
              <a:ext uri="{FF2B5EF4-FFF2-40B4-BE49-F238E27FC236}">
                <a16:creationId xmlns:a16="http://schemas.microsoft.com/office/drawing/2014/main" id="{6FE7A039-4062-E334-3768-A974AD09AFBF}"/>
              </a:ext>
            </a:extLst>
          </p:cNvPr>
          <p:cNvSpPr txBox="1"/>
          <p:nvPr/>
        </p:nvSpPr>
        <p:spPr>
          <a:xfrm>
            <a:off x="870857" y="2460171"/>
            <a:ext cx="4852060" cy="3139321"/>
          </a:xfrm>
          <a:prstGeom prst="rect">
            <a:avLst/>
          </a:prstGeom>
          <a:noFill/>
        </p:spPr>
        <p:txBody>
          <a:bodyPr wrap="square" rtlCol="0">
            <a:spAutoFit/>
          </a:bodyPr>
          <a:lstStyle/>
          <a:p>
            <a:r>
              <a:rPr lang="fr-FR" dirty="0">
                <a:latin typeface="Arial" panose="020B0604020202020204" pitchFamily="34" charset="0"/>
                <a:cs typeface="Arial" panose="020B0604020202020204" pitchFamily="34" charset="0"/>
              </a:rPr>
              <a:t>Le plugin apparait ensuite dans la liste. </a:t>
            </a:r>
          </a:p>
          <a:p>
            <a:r>
              <a:rPr lang="fr-FR" dirty="0">
                <a:latin typeface="Arial" panose="020B0604020202020204" pitchFamily="34" charset="0"/>
                <a:cs typeface="Arial" panose="020B0604020202020204" pitchFamily="34" charset="0"/>
              </a:rPr>
              <a:t>1 : Vous créé un premier nom en ajoutant une zone de texte. </a:t>
            </a:r>
          </a:p>
          <a:p>
            <a:r>
              <a:rPr lang="fr-FR" dirty="0">
                <a:latin typeface="Arial" panose="020B0604020202020204" pitchFamily="34" charset="0"/>
                <a:cs typeface="Arial" panose="020B0604020202020204" pitchFamily="34" charset="0"/>
              </a:rPr>
              <a:t>2 : Vous recopiez le texte</a:t>
            </a:r>
          </a:p>
          <a:p>
            <a:r>
              <a:rPr lang="fr-FR" dirty="0">
                <a:latin typeface="Arial" panose="020B0604020202020204" pitchFamily="34" charset="0"/>
                <a:cs typeface="Arial" panose="020B0604020202020204" pitchFamily="34" charset="0"/>
              </a:rPr>
              <a:t>3 : Vous sélectionnez tous les textes</a:t>
            </a:r>
          </a:p>
          <a:p>
            <a:r>
              <a:rPr lang="fr-FR" dirty="0">
                <a:latin typeface="Arial" panose="020B0604020202020204" pitchFamily="34" charset="0"/>
                <a:cs typeface="Arial" panose="020B0604020202020204" pitchFamily="34" charset="0"/>
              </a:rPr>
              <a:t>4 : Vous lancer le plugin</a:t>
            </a:r>
          </a:p>
          <a:p>
            <a:endParaRPr lang="fr-FR" dirty="0">
              <a:latin typeface="Arial" panose="020B0604020202020204" pitchFamily="34" charset="0"/>
              <a:cs typeface="Arial" panose="020B0604020202020204" pitchFamily="34" charset="0"/>
            </a:endParaRPr>
          </a:p>
          <a:p>
            <a:r>
              <a:rPr lang="fr-FR" dirty="0">
                <a:latin typeface="Arial" panose="020B0604020202020204" pitchFamily="34" charset="0"/>
                <a:cs typeface="Arial" panose="020B0604020202020204" pitchFamily="34" charset="0"/>
              </a:rPr>
              <a:t>Bon il vaut mieux créer une liste femme, une liste homme et les mélanger après sinon vous risquez d’avoir des noms masculins sur des personnes féminines. </a:t>
            </a:r>
          </a:p>
        </p:txBody>
      </p:sp>
    </p:spTree>
    <p:extLst>
      <p:ext uri="{BB962C8B-B14F-4D97-AF65-F5344CB8AC3E}">
        <p14:creationId xmlns:p14="http://schemas.microsoft.com/office/powerpoint/2010/main" val="221290212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584C39AA-EB03-1343-FAC0-978D0CBE8122}"/>
              </a:ext>
            </a:extLst>
          </p:cNvPr>
          <p:cNvSpPr txBox="1"/>
          <p:nvPr/>
        </p:nvSpPr>
        <p:spPr>
          <a:xfrm>
            <a:off x="1058835" y="714334"/>
            <a:ext cx="6312121" cy="461665"/>
          </a:xfrm>
          <a:prstGeom prst="rect">
            <a:avLst/>
          </a:prstGeom>
          <a:noFill/>
        </p:spPr>
        <p:txBody>
          <a:bodyPr wrap="square">
            <a:spAutoFit/>
          </a:bodyPr>
          <a:lstStyle/>
          <a:p>
            <a:r>
              <a:rPr lang="fr-FR" sz="2400" b="1" dirty="0">
                <a:latin typeface="Arial" panose="020B0604020202020204" pitchFamily="34" charset="0"/>
                <a:cs typeface="Arial" panose="020B0604020202020204" pitchFamily="34" charset="0"/>
              </a:rPr>
              <a:t>Le plugin Content </a:t>
            </a:r>
            <a:r>
              <a:rPr lang="fr-FR" sz="2400" b="1" dirty="0" err="1">
                <a:latin typeface="Arial" panose="020B0604020202020204" pitchFamily="34" charset="0"/>
                <a:cs typeface="Arial" panose="020B0604020202020204" pitchFamily="34" charset="0"/>
              </a:rPr>
              <a:t>reel</a:t>
            </a:r>
            <a:r>
              <a:rPr lang="fr-FR" sz="2400" b="1" dirty="0">
                <a:latin typeface="Arial" panose="020B0604020202020204" pitchFamily="34" charset="0"/>
                <a:cs typeface="Arial" panose="020B0604020202020204" pitchFamily="34" charset="0"/>
              </a:rPr>
              <a:t> </a:t>
            </a:r>
            <a:endParaRPr lang="fr-FR" dirty="0"/>
          </a:p>
        </p:txBody>
      </p:sp>
      <p:sp>
        <p:nvSpPr>
          <p:cNvPr id="3" name="ZoneTexte 2">
            <a:extLst>
              <a:ext uri="{FF2B5EF4-FFF2-40B4-BE49-F238E27FC236}">
                <a16:creationId xmlns:a16="http://schemas.microsoft.com/office/drawing/2014/main" id="{663DFA66-4785-1C21-F133-50B1B3B2BB91}"/>
              </a:ext>
            </a:extLst>
          </p:cNvPr>
          <p:cNvSpPr txBox="1"/>
          <p:nvPr/>
        </p:nvSpPr>
        <p:spPr>
          <a:xfrm>
            <a:off x="870857" y="1292431"/>
            <a:ext cx="10548256" cy="646331"/>
          </a:xfrm>
          <a:prstGeom prst="rect">
            <a:avLst/>
          </a:prstGeom>
          <a:noFill/>
        </p:spPr>
        <p:txBody>
          <a:bodyPr wrap="square" rtlCol="0">
            <a:spAutoFit/>
          </a:bodyPr>
          <a:lstStyle/>
          <a:p>
            <a:pPr algn="just"/>
            <a:r>
              <a:rPr lang="fr-FR" dirty="0">
                <a:latin typeface="Arial" panose="020B0604020202020204" pitchFamily="34" charset="0"/>
                <a:cs typeface="Arial" panose="020B0604020202020204" pitchFamily="34" charset="0"/>
              </a:rPr>
              <a:t>Mais n’y aurait-il pas moyen de faire cela plus facilement ? Et bien OUI grâce au plugin content </a:t>
            </a:r>
            <a:r>
              <a:rPr lang="fr-FR" dirty="0" err="1">
                <a:latin typeface="Arial" panose="020B0604020202020204" pitchFamily="34" charset="0"/>
                <a:cs typeface="Arial" panose="020B0604020202020204" pitchFamily="34" charset="0"/>
              </a:rPr>
              <a:t>reel</a:t>
            </a:r>
            <a:r>
              <a:rPr lang="fr-FR" dirty="0">
                <a:latin typeface="Arial" panose="020B0604020202020204" pitchFamily="34" charset="0"/>
                <a:cs typeface="Arial" panose="020B0604020202020204" pitchFamily="34" charset="0"/>
              </a:rPr>
              <a:t>. On le télécharge et on l’installe. Après on teste. </a:t>
            </a:r>
          </a:p>
        </p:txBody>
      </p:sp>
      <p:sp>
        <p:nvSpPr>
          <p:cNvPr id="11" name="ZoneTexte 10">
            <a:extLst>
              <a:ext uri="{FF2B5EF4-FFF2-40B4-BE49-F238E27FC236}">
                <a16:creationId xmlns:a16="http://schemas.microsoft.com/office/drawing/2014/main" id="{6FE7A039-4062-E334-3768-A974AD09AFBF}"/>
              </a:ext>
            </a:extLst>
          </p:cNvPr>
          <p:cNvSpPr txBox="1"/>
          <p:nvPr/>
        </p:nvSpPr>
        <p:spPr>
          <a:xfrm>
            <a:off x="870857" y="2055194"/>
            <a:ext cx="5878286" cy="3416320"/>
          </a:xfrm>
          <a:prstGeom prst="rect">
            <a:avLst/>
          </a:prstGeom>
          <a:noFill/>
        </p:spPr>
        <p:txBody>
          <a:bodyPr wrap="square" rtlCol="0">
            <a:spAutoFit/>
          </a:bodyPr>
          <a:lstStyle/>
          <a:p>
            <a:r>
              <a:rPr lang="fr-FR" dirty="0">
                <a:latin typeface="Arial" panose="020B0604020202020204" pitchFamily="34" charset="0"/>
                <a:cs typeface="Arial" panose="020B0604020202020204" pitchFamily="34" charset="0"/>
              </a:rPr>
              <a:t>Le plugin apparait ensuite dans la liste. Avec ce plugin :</a:t>
            </a:r>
          </a:p>
          <a:p>
            <a:r>
              <a:rPr lang="fr-FR" dirty="0">
                <a:latin typeface="Arial" panose="020B0604020202020204" pitchFamily="34" charset="0"/>
                <a:cs typeface="Arial" panose="020B0604020202020204" pitchFamily="34" charset="0"/>
              </a:rPr>
              <a:t>1 : On crée le premier personnage d’un trombinoscope</a:t>
            </a:r>
          </a:p>
          <a:p>
            <a:r>
              <a:rPr lang="fr-FR" dirty="0">
                <a:latin typeface="Arial" panose="020B0604020202020204" pitchFamily="34" charset="0"/>
                <a:cs typeface="Arial" panose="020B0604020202020204" pitchFamily="34" charset="0"/>
              </a:rPr>
              <a:t>	On choisit une photo, on choisit, on choisit une adresse et un téléphone.</a:t>
            </a:r>
          </a:p>
          <a:p>
            <a:r>
              <a:rPr lang="fr-FR" dirty="0">
                <a:latin typeface="Arial" panose="020B0604020202020204" pitchFamily="34" charset="0"/>
                <a:cs typeface="Arial" panose="020B0604020202020204" pitchFamily="34" charset="0"/>
              </a:rPr>
              <a:t>2 : On multiplie le personnage.</a:t>
            </a:r>
          </a:p>
          <a:p>
            <a:r>
              <a:rPr lang="fr-FR" dirty="0">
                <a:latin typeface="Arial" panose="020B0604020202020204" pitchFamily="34" charset="0"/>
                <a:cs typeface="Arial" panose="020B0604020202020204" pitchFamily="34" charset="0"/>
              </a:rPr>
              <a:t>3 : On sélectionne chaque champ des personnages avec Maj + clic</a:t>
            </a:r>
          </a:p>
          <a:p>
            <a:r>
              <a:rPr lang="fr-FR" dirty="0">
                <a:latin typeface="Arial" panose="020B0604020202020204" pitchFamily="34" charset="0"/>
                <a:cs typeface="Arial" panose="020B0604020202020204" pitchFamily="34" charset="0"/>
              </a:rPr>
              <a:t>3 : On change automatiquement les éléments</a:t>
            </a:r>
          </a:p>
          <a:p>
            <a:endParaRPr lang="fr-FR" dirty="0">
              <a:latin typeface="Arial" panose="020B0604020202020204" pitchFamily="34" charset="0"/>
              <a:cs typeface="Arial" panose="020B0604020202020204" pitchFamily="34" charset="0"/>
            </a:endParaRPr>
          </a:p>
          <a:p>
            <a:r>
              <a:rPr lang="fr-FR" dirty="0">
                <a:latin typeface="Arial" panose="020B0604020202020204" pitchFamily="34" charset="0"/>
                <a:cs typeface="Arial" panose="020B0604020202020204" pitchFamily="34" charset="0"/>
              </a:rPr>
              <a:t>Parfois certaines infos se répètent, on les modifie à la main ou on relance la complétion automatique. </a:t>
            </a:r>
          </a:p>
          <a:p>
            <a:endParaRPr lang="fr-FR" dirty="0">
              <a:latin typeface="Arial" panose="020B0604020202020204" pitchFamily="34" charset="0"/>
              <a:cs typeface="Arial" panose="020B0604020202020204" pitchFamily="34" charset="0"/>
            </a:endParaRPr>
          </a:p>
        </p:txBody>
      </p:sp>
      <p:pic>
        <p:nvPicPr>
          <p:cNvPr id="5" name="Image 4" descr="Une image contenant texte, capture d’écran&#10;&#10;Description générée automatiquement">
            <a:extLst>
              <a:ext uri="{FF2B5EF4-FFF2-40B4-BE49-F238E27FC236}">
                <a16:creationId xmlns:a16="http://schemas.microsoft.com/office/drawing/2014/main" id="{9EECE43D-CCF1-CC8D-28D5-7BE13969C9DA}"/>
              </a:ext>
            </a:extLst>
          </p:cNvPr>
          <p:cNvPicPr>
            <a:picLocks noChangeAspect="1"/>
          </p:cNvPicPr>
          <p:nvPr/>
        </p:nvPicPr>
        <p:blipFill>
          <a:blip r:embed="rId3"/>
          <a:stretch>
            <a:fillRect/>
          </a:stretch>
        </p:blipFill>
        <p:spPr>
          <a:xfrm>
            <a:off x="7183664" y="1938762"/>
            <a:ext cx="3613779" cy="1202936"/>
          </a:xfrm>
          <a:prstGeom prst="rect">
            <a:avLst/>
          </a:prstGeom>
        </p:spPr>
      </p:pic>
      <p:pic>
        <p:nvPicPr>
          <p:cNvPr id="9" name="Image 8" descr="Une image contenant texte, capture d’écran&#10;&#10;Description générée automatiquement">
            <a:extLst>
              <a:ext uri="{FF2B5EF4-FFF2-40B4-BE49-F238E27FC236}">
                <a16:creationId xmlns:a16="http://schemas.microsoft.com/office/drawing/2014/main" id="{CA384FE9-0FA6-14DF-522A-5E17C3E9D902}"/>
              </a:ext>
            </a:extLst>
          </p:cNvPr>
          <p:cNvPicPr>
            <a:picLocks noChangeAspect="1"/>
          </p:cNvPicPr>
          <p:nvPr/>
        </p:nvPicPr>
        <p:blipFill>
          <a:blip r:embed="rId4"/>
          <a:stretch>
            <a:fillRect/>
          </a:stretch>
        </p:blipFill>
        <p:spPr>
          <a:xfrm>
            <a:off x="6497864" y="3501599"/>
            <a:ext cx="2100826" cy="2277836"/>
          </a:xfrm>
          <a:prstGeom prst="rect">
            <a:avLst/>
          </a:prstGeom>
        </p:spPr>
      </p:pic>
      <p:pic>
        <p:nvPicPr>
          <p:cNvPr id="13" name="Image 12" descr="Une image contenant Visage humain, texte, personne, capture d’écran&#10;&#10;Description générée automatiquement">
            <a:extLst>
              <a:ext uri="{FF2B5EF4-FFF2-40B4-BE49-F238E27FC236}">
                <a16:creationId xmlns:a16="http://schemas.microsoft.com/office/drawing/2014/main" id="{42A4B0B4-42BB-14D6-F2AB-9E8D4E4B1712}"/>
              </a:ext>
            </a:extLst>
          </p:cNvPr>
          <p:cNvPicPr>
            <a:picLocks noChangeAspect="1"/>
          </p:cNvPicPr>
          <p:nvPr/>
        </p:nvPicPr>
        <p:blipFill>
          <a:blip r:embed="rId5"/>
          <a:stretch>
            <a:fillRect/>
          </a:stretch>
        </p:blipFill>
        <p:spPr>
          <a:xfrm>
            <a:off x="8780897" y="3429000"/>
            <a:ext cx="2198348" cy="2350435"/>
          </a:xfrm>
          <a:prstGeom prst="rect">
            <a:avLst/>
          </a:prstGeom>
        </p:spPr>
      </p:pic>
    </p:spTree>
    <p:extLst>
      <p:ext uri="{BB962C8B-B14F-4D97-AF65-F5344CB8AC3E}">
        <p14:creationId xmlns:p14="http://schemas.microsoft.com/office/powerpoint/2010/main" val="232532115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F1D79CF-4493-531C-4E08-15234A33A8F7}"/>
              </a:ext>
            </a:extLst>
          </p:cNvPr>
          <p:cNvSpPr txBox="1"/>
          <p:nvPr/>
        </p:nvSpPr>
        <p:spPr>
          <a:xfrm>
            <a:off x="1058835" y="714334"/>
            <a:ext cx="6312121" cy="461665"/>
          </a:xfrm>
          <a:prstGeom prst="rect">
            <a:avLst/>
          </a:prstGeom>
          <a:noFill/>
        </p:spPr>
        <p:txBody>
          <a:bodyPr wrap="square">
            <a:spAutoFit/>
          </a:bodyPr>
          <a:lstStyle/>
          <a:p>
            <a:r>
              <a:rPr lang="fr-FR" sz="2400" b="1" dirty="0">
                <a:latin typeface="Arial" panose="020B0604020202020204" pitchFamily="34" charset="0"/>
                <a:cs typeface="Arial" panose="020B0604020202020204" pitchFamily="34" charset="0"/>
              </a:rPr>
              <a:t>Interactions entre </a:t>
            </a:r>
            <a:r>
              <a:rPr lang="fr-FR" sz="2400" b="1">
                <a:latin typeface="Arial" panose="020B0604020202020204" pitchFamily="34" charset="0"/>
                <a:cs typeface="Arial" panose="020B0604020202020204" pitchFamily="34" charset="0"/>
              </a:rPr>
              <a:t>les pages</a:t>
            </a:r>
            <a:endParaRPr lang="fr-FR" dirty="0"/>
          </a:p>
        </p:txBody>
      </p:sp>
      <p:pic>
        <p:nvPicPr>
          <p:cNvPr id="4" name="Image 3" descr="Une image contenant texte, Visage humain, capture d’écran, homme&#10;&#10;Description générée automatiquement">
            <a:extLst>
              <a:ext uri="{FF2B5EF4-FFF2-40B4-BE49-F238E27FC236}">
                <a16:creationId xmlns:a16="http://schemas.microsoft.com/office/drawing/2014/main" id="{1850519F-5B55-1703-7CA1-87BC294197BA}"/>
              </a:ext>
            </a:extLst>
          </p:cNvPr>
          <p:cNvPicPr>
            <a:picLocks noChangeAspect="1"/>
          </p:cNvPicPr>
          <p:nvPr/>
        </p:nvPicPr>
        <p:blipFill>
          <a:blip r:embed="rId2"/>
          <a:stretch>
            <a:fillRect/>
          </a:stretch>
        </p:blipFill>
        <p:spPr>
          <a:xfrm>
            <a:off x="6595581" y="1053296"/>
            <a:ext cx="4369598" cy="4346294"/>
          </a:xfrm>
          <a:prstGeom prst="rect">
            <a:avLst/>
          </a:prstGeom>
        </p:spPr>
      </p:pic>
      <p:sp>
        <p:nvSpPr>
          <p:cNvPr id="5" name="ZoneTexte 4">
            <a:extLst>
              <a:ext uri="{FF2B5EF4-FFF2-40B4-BE49-F238E27FC236}">
                <a16:creationId xmlns:a16="http://schemas.microsoft.com/office/drawing/2014/main" id="{2CB71443-69AF-16E8-B111-A4650B74358F}"/>
              </a:ext>
            </a:extLst>
          </p:cNvPr>
          <p:cNvSpPr txBox="1"/>
          <p:nvPr/>
        </p:nvSpPr>
        <p:spPr>
          <a:xfrm>
            <a:off x="949123" y="1487301"/>
            <a:ext cx="5463251" cy="1754326"/>
          </a:xfrm>
          <a:prstGeom prst="rect">
            <a:avLst/>
          </a:prstGeom>
          <a:noFill/>
        </p:spPr>
        <p:txBody>
          <a:bodyPr wrap="square" rtlCol="0">
            <a:spAutoFit/>
          </a:bodyPr>
          <a:lstStyle/>
          <a:p>
            <a:r>
              <a:rPr lang="fr-FR" dirty="0">
                <a:latin typeface="Arial" panose="020B0604020202020204" pitchFamily="34" charset="0"/>
                <a:cs typeface="Arial" panose="020B0604020202020204" pitchFamily="34" charset="0"/>
              </a:rPr>
              <a:t>J’ai créé un bouton en groupant un rectangle et un texte. </a:t>
            </a:r>
          </a:p>
          <a:p>
            <a:r>
              <a:rPr lang="fr-FR" dirty="0">
                <a:latin typeface="Arial" panose="020B0604020202020204" pitchFamily="34" charset="0"/>
                <a:cs typeface="Arial" panose="020B0604020202020204" pitchFamily="34" charset="0"/>
              </a:rPr>
              <a:t>Imaginons que nous voulions, en cliquant sur « En savoir plus » passer à l’écran de droite. </a:t>
            </a:r>
          </a:p>
          <a:p>
            <a:endParaRPr lang="fr-FR" dirty="0">
              <a:latin typeface="Arial" panose="020B0604020202020204" pitchFamily="34" charset="0"/>
              <a:cs typeface="Arial" panose="020B0604020202020204" pitchFamily="34" charset="0"/>
            </a:endParaRPr>
          </a:p>
          <a:p>
            <a:r>
              <a:rPr lang="fr-FR" dirty="0">
                <a:latin typeface="Arial" panose="020B0604020202020204" pitchFamily="34" charset="0"/>
                <a:cs typeface="Arial" panose="020B0604020202020204" pitchFamily="34" charset="0"/>
              </a:rPr>
              <a:t>Pour cela on passe en mode prototype</a:t>
            </a:r>
          </a:p>
        </p:txBody>
      </p:sp>
      <p:pic>
        <p:nvPicPr>
          <p:cNvPr id="7" name="Image 6" descr="Une image contenant texte, capture d’écran, comparaison&#10;&#10;Description générée automatiquement">
            <a:extLst>
              <a:ext uri="{FF2B5EF4-FFF2-40B4-BE49-F238E27FC236}">
                <a16:creationId xmlns:a16="http://schemas.microsoft.com/office/drawing/2014/main" id="{8BE845FC-E9A6-7A87-2C6C-A2BDE9CF78B5}"/>
              </a:ext>
            </a:extLst>
          </p:cNvPr>
          <p:cNvPicPr>
            <a:picLocks noChangeAspect="1"/>
          </p:cNvPicPr>
          <p:nvPr/>
        </p:nvPicPr>
        <p:blipFill>
          <a:blip r:embed="rId3"/>
          <a:stretch>
            <a:fillRect/>
          </a:stretch>
        </p:blipFill>
        <p:spPr>
          <a:xfrm>
            <a:off x="2356171" y="3440299"/>
            <a:ext cx="2247900" cy="1930400"/>
          </a:xfrm>
          <a:prstGeom prst="rect">
            <a:avLst/>
          </a:prstGeom>
        </p:spPr>
      </p:pic>
    </p:spTree>
    <p:extLst>
      <p:ext uri="{BB962C8B-B14F-4D97-AF65-F5344CB8AC3E}">
        <p14:creationId xmlns:p14="http://schemas.microsoft.com/office/powerpoint/2010/main" val="376192610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F1D79CF-4493-531C-4E08-15234A33A8F7}"/>
              </a:ext>
            </a:extLst>
          </p:cNvPr>
          <p:cNvSpPr txBox="1"/>
          <p:nvPr/>
        </p:nvSpPr>
        <p:spPr>
          <a:xfrm>
            <a:off x="1058835" y="714334"/>
            <a:ext cx="6312121" cy="461665"/>
          </a:xfrm>
          <a:prstGeom prst="rect">
            <a:avLst/>
          </a:prstGeom>
          <a:noFill/>
        </p:spPr>
        <p:txBody>
          <a:bodyPr wrap="square">
            <a:spAutoFit/>
          </a:bodyPr>
          <a:lstStyle/>
          <a:p>
            <a:r>
              <a:rPr lang="fr-FR" sz="2400" b="1" dirty="0">
                <a:latin typeface="Arial" panose="020B0604020202020204" pitchFamily="34" charset="0"/>
                <a:cs typeface="Arial" panose="020B0604020202020204" pitchFamily="34" charset="0"/>
              </a:rPr>
              <a:t>Interactions entre les pages</a:t>
            </a:r>
            <a:endParaRPr lang="fr-FR" dirty="0"/>
          </a:p>
        </p:txBody>
      </p:sp>
      <p:sp>
        <p:nvSpPr>
          <p:cNvPr id="5" name="ZoneTexte 4">
            <a:extLst>
              <a:ext uri="{FF2B5EF4-FFF2-40B4-BE49-F238E27FC236}">
                <a16:creationId xmlns:a16="http://schemas.microsoft.com/office/drawing/2014/main" id="{2CB71443-69AF-16E8-B111-A4650B74358F}"/>
              </a:ext>
            </a:extLst>
          </p:cNvPr>
          <p:cNvSpPr txBox="1"/>
          <p:nvPr/>
        </p:nvSpPr>
        <p:spPr>
          <a:xfrm>
            <a:off x="949124" y="1487301"/>
            <a:ext cx="4992134" cy="4524315"/>
          </a:xfrm>
          <a:prstGeom prst="rect">
            <a:avLst/>
          </a:prstGeom>
          <a:noFill/>
        </p:spPr>
        <p:txBody>
          <a:bodyPr wrap="square" rtlCol="0">
            <a:spAutoFit/>
          </a:bodyPr>
          <a:lstStyle/>
          <a:p>
            <a:pPr algn="just"/>
            <a:r>
              <a:rPr lang="fr-FR" dirty="0">
                <a:latin typeface="Arial" panose="020B0604020202020204" pitchFamily="34" charset="0"/>
                <a:cs typeface="Arial" panose="020B0604020202020204" pitchFamily="34" charset="0"/>
              </a:rPr>
              <a:t>On survole le bouton déclencheur et un petit cercle apparaît à droite. On clique dessus, on reste cliqué et on étire une flèche vers vers le calque qui représentera l’écran suivant. </a:t>
            </a:r>
          </a:p>
          <a:p>
            <a:pPr algn="just"/>
            <a:endParaRPr lang="fr-FR" dirty="0">
              <a:latin typeface="Arial" panose="020B0604020202020204" pitchFamily="34" charset="0"/>
              <a:cs typeface="Arial" panose="020B0604020202020204" pitchFamily="34" charset="0"/>
            </a:endParaRPr>
          </a:p>
          <a:p>
            <a:pPr algn="just"/>
            <a:r>
              <a:rPr lang="fr-FR" dirty="0">
                <a:latin typeface="Arial" panose="020B0604020202020204" pitchFamily="34" charset="0"/>
                <a:cs typeface="Arial" panose="020B0604020202020204" pitchFamily="34" charset="0"/>
              </a:rPr>
              <a:t>En cliquant sur la flèche bleue on ouvre les paramètres de la transition (on regarde cela sur un exemple). </a:t>
            </a:r>
          </a:p>
          <a:p>
            <a:pPr algn="just"/>
            <a:endParaRPr lang="fr-FR" dirty="0">
              <a:latin typeface="Arial" panose="020B0604020202020204" pitchFamily="34" charset="0"/>
              <a:cs typeface="Arial" panose="020B0604020202020204" pitchFamily="34" charset="0"/>
            </a:endParaRPr>
          </a:p>
          <a:p>
            <a:pPr algn="just"/>
            <a:r>
              <a:rPr lang="fr-FR" dirty="0">
                <a:latin typeface="Arial" panose="020B0604020202020204" pitchFamily="34" charset="0"/>
                <a:cs typeface="Arial" panose="020B0604020202020204" pitchFamily="34" charset="0"/>
              </a:rPr>
              <a:t>On lance le simulateur, on clique sur le bouton et on regarde le résultat. </a:t>
            </a:r>
          </a:p>
          <a:p>
            <a:pPr algn="just"/>
            <a:endParaRPr lang="fr-FR" dirty="0">
              <a:latin typeface="Arial" panose="020B0604020202020204" pitchFamily="34" charset="0"/>
              <a:cs typeface="Arial" panose="020B0604020202020204" pitchFamily="34" charset="0"/>
            </a:endParaRPr>
          </a:p>
          <a:p>
            <a:pPr algn="just"/>
            <a:r>
              <a:rPr lang="fr-FR" dirty="0">
                <a:latin typeface="Arial" panose="020B0604020202020204" pitchFamily="34" charset="0"/>
                <a:cs typeface="Arial" panose="020B0604020202020204" pitchFamily="34" charset="0"/>
              </a:rPr>
              <a:t>Il faudra un peu de temps pour lister l’ensemble des possibilités mais on peut simuler beaucoup de chose avec ces animations. </a:t>
            </a:r>
          </a:p>
        </p:txBody>
      </p:sp>
      <p:pic>
        <p:nvPicPr>
          <p:cNvPr id="6" name="Image 5" descr="Une image contenant Police, Graphique, logo, texte&#10;&#10;Description générée automatiquement">
            <a:extLst>
              <a:ext uri="{FF2B5EF4-FFF2-40B4-BE49-F238E27FC236}">
                <a16:creationId xmlns:a16="http://schemas.microsoft.com/office/drawing/2014/main" id="{E1A5DE52-6BD9-AD9F-D4B0-5F48653C9A02}"/>
              </a:ext>
            </a:extLst>
          </p:cNvPr>
          <p:cNvPicPr>
            <a:picLocks noChangeAspect="1"/>
          </p:cNvPicPr>
          <p:nvPr/>
        </p:nvPicPr>
        <p:blipFill>
          <a:blip r:embed="rId2"/>
          <a:stretch>
            <a:fillRect/>
          </a:stretch>
        </p:blipFill>
        <p:spPr>
          <a:xfrm>
            <a:off x="6342256" y="801349"/>
            <a:ext cx="1028700" cy="749300"/>
          </a:xfrm>
          <a:prstGeom prst="rect">
            <a:avLst/>
          </a:prstGeom>
        </p:spPr>
      </p:pic>
      <p:pic>
        <p:nvPicPr>
          <p:cNvPr id="9" name="Image 8" descr="Une image contenant texte, Visage humain, homme, capture d’écran&#10;&#10;Description générée automatiquement">
            <a:extLst>
              <a:ext uri="{FF2B5EF4-FFF2-40B4-BE49-F238E27FC236}">
                <a16:creationId xmlns:a16="http://schemas.microsoft.com/office/drawing/2014/main" id="{1805FEAB-4378-8D7F-5021-DEE5794FEA4D}"/>
              </a:ext>
            </a:extLst>
          </p:cNvPr>
          <p:cNvPicPr>
            <a:picLocks noChangeAspect="1"/>
          </p:cNvPicPr>
          <p:nvPr/>
        </p:nvPicPr>
        <p:blipFill>
          <a:blip r:embed="rId3"/>
          <a:stretch>
            <a:fillRect/>
          </a:stretch>
        </p:blipFill>
        <p:spPr>
          <a:xfrm>
            <a:off x="6250744" y="2219351"/>
            <a:ext cx="3923404" cy="3879134"/>
          </a:xfrm>
          <a:prstGeom prst="rect">
            <a:avLst/>
          </a:prstGeom>
        </p:spPr>
      </p:pic>
    </p:spTree>
    <p:extLst>
      <p:ext uri="{BB962C8B-B14F-4D97-AF65-F5344CB8AC3E}">
        <p14:creationId xmlns:p14="http://schemas.microsoft.com/office/powerpoint/2010/main" val="43140883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816868E0-C553-22B2-0FF3-CB15E95E01C2}"/>
              </a:ext>
            </a:extLst>
          </p:cNvPr>
          <p:cNvSpPr txBox="1"/>
          <p:nvPr/>
        </p:nvSpPr>
        <p:spPr>
          <a:xfrm>
            <a:off x="1058835" y="714334"/>
            <a:ext cx="7392834" cy="461665"/>
          </a:xfrm>
          <a:prstGeom prst="rect">
            <a:avLst/>
          </a:prstGeom>
          <a:noFill/>
        </p:spPr>
        <p:txBody>
          <a:bodyPr wrap="square">
            <a:spAutoFit/>
          </a:bodyPr>
          <a:lstStyle/>
          <a:p>
            <a:r>
              <a:rPr lang="fr-FR" sz="2400" b="1" dirty="0">
                <a:latin typeface="Arial" panose="020B0604020202020204" pitchFamily="34" charset="0"/>
                <a:cs typeface="Arial" panose="020B0604020202020204" pitchFamily="34" charset="0"/>
              </a:rPr>
              <a:t>Les auto-</a:t>
            </a:r>
            <a:r>
              <a:rPr lang="fr-FR" sz="2400" b="1" dirty="0" err="1">
                <a:latin typeface="Arial" panose="020B0604020202020204" pitchFamily="34" charset="0"/>
                <a:cs typeface="Arial" panose="020B0604020202020204" pitchFamily="34" charset="0"/>
              </a:rPr>
              <a:t>layout</a:t>
            </a:r>
            <a:r>
              <a:rPr lang="fr-FR" sz="2400" b="1" dirty="0">
                <a:latin typeface="Arial" panose="020B0604020202020204" pitchFamily="34" charset="0"/>
                <a:cs typeface="Arial" panose="020B0604020202020204" pitchFamily="34" charset="0"/>
              </a:rPr>
              <a:t> :Qu’est-ce à dire que ceci ?</a:t>
            </a:r>
            <a:endParaRPr lang="fr-FR" dirty="0"/>
          </a:p>
        </p:txBody>
      </p:sp>
      <p:sp>
        <p:nvSpPr>
          <p:cNvPr id="5" name="ZoneTexte 4">
            <a:extLst>
              <a:ext uri="{FF2B5EF4-FFF2-40B4-BE49-F238E27FC236}">
                <a16:creationId xmlns:a16="http://schemas.microsoft.com/office/drawing/2014/main" id="{E66C90C2-821A-7F79-1934-8647041B4900}"/>
              </a:ext>
            </a:extLst>
          </p:cNvPr>
          <p:cNvSpPr txBox="1"/>
          <p:nvPr/>
        </p:nvSpPr>
        <p:spPr>
          <a:xfrm>
            <a:off x="770710" y="1175999"/>
            <a:ext cx="7824651" cy="5078313"/>
          </a:xfrm>
          <a:prstGeom prst="rect">
            <a:avLst/>
          </a:prstGeom>
          <a:noFill/>
        </p:spPr>
        <p:txBody>
          <a:bodyPr wrap="square" rtlCol="0">
            <a:spAutoFit/>
          </a:bodyPr>
          <a:lstStyle/>
          <a:p>
            <a:pPr algn="just"/>
            <a:r>
              <a:rPr lang="fr-FR" dirty="0">
                <a:latin typeface="Arial" panose="020B0604020202020204" pitchFamily="34" charset="0"/>
                <a:cs typeface="Arial" panose="020B0604020202020204" pitchFamily="34" charset="0"/>
              </a:rPr>
              <a:t>L’Auto </a:t>
            </a:r>
            <a:r>
              <a:rPr lang="fr-FR" dirty="0" err="1">
                <a:latin typeface="Arial" panose="020B0604020202020204" pitchFamily="34" charset="0"/>
                <a:cs typeface="Arial" panose="020B0604020202020204" pitchFamily="34" charset="0"/>
              </a:rPr>
              <a:t>Layout</a:t>
            </a:r>
            <a:r>
              <a:rPr lang="fr-FR" dirty="0">
                <a:latin typeface="Arial" panose="020B0604020202020204" pitchFamily="34" charset="0"/>
                <a:cs typeface="Arial" panose="020B0604020202020204" pitchFamily="34" charset="0"/>
              </a:rPr>
              <a:t> (mise en page automatique) est une propriété que vous pouvez ajouter aux cadres et aux composants. Elle vous permet de créer des conceptions qui s’agrandissent ou se rétrécissent en fonction de leur taille, et qui s’adaptent à l’évolution de leur contenu. C’est une solution idéale lorsque vous devez ajouter de nouveaux calques, adapter des chaînes plus longues de texte ou maintenir l’alignement à mesure que vos conceptions évoluent.</a:t>
            </a:r>
          </a:p>
          <a:p>
            <a:pPr algn="just"/>
            <a:endParaRPr lang="fr-FR" dirty="0">
              <a:latin typeface="Arial" panose="020B0604020202020204" pitchFamily="34" charset="0"/>
              <a:cs typeface="Arial" panose="020B0604020202020204" pitchFamily="34" charset="0"/>
            </a:endParaRPr>
          </a:p>
          <a:p>
            <a:pPr algn="just"/>
            <a:r>
              <a:rPr lang="fr-FR" dirty="0">
                <a:latin typeface="Arial" panose="020B0604020202020204" pitchFamily="34" charset="0"/>
                <a:cs typeface="Arial" panose="020B0604020202020204" pitchFamily="34" charset="0"/>
              </a:rPr>
              <a:t>Il existe de nombreuses façons d’utiliser l’Auto </a:t>
            </a:r>
            <a:r>
              <a:rPr lang="fr-FR" dirty="0" err="1">
                <a:latin typeface="Arial" panose="020B0604020202020204" pitchFamily="34" charset="0"/>
                <a:cs typeface="Arial" panose="020B0604020202020204" pitchFamily="34" charset="0"/>
              </a:rPr>
              <a:t>Layout</a:t>
            </a:r>
            <a:r>
              <a:rPr lang="fr-FR" dirty="0">
                <a:latin typeface="Arial" panose="020B0604020202020204" pitchFamily="34" charset="0"/>
                <a:cs typeface="Arial" panose="020B0604020202020204" pitchFamily="34" charset="0"/>
              </a:rPr>
              <a:t> :</a:t>
            </a:r>
          </a:p>
          <a:p>
            <a:pPr marL="285750" indent="-285750" algn="just">
              <a:buFont typeface="Arial" panose="020B0604020202020204" pitchFamily="34" charset="0"/>
              <a:buChar char="•"/>
            </a:pPr>
            <a:r>
              <a:rPr lang="fr-FR" dirty="0">
                <a:latin typeface="Arial" panose="020B0604020202020204" pitchFamily="34" charset="0"/>
                <a:cs typeface="Arial" panose="020B0604020202020204" pitchFamily="34" charset="0"/>
              </a:rPr>
              <a:t>Créer des boutons qui s’agrandissent ou se réduisent au fur et à mesure que vous modifiez le texte.</a:t>
            </a:r>
          </a:p>
          <a:p>
            <a:pPr marL="285750" indent="-285750" algn="just">
              <a:buFont typeface="Arial" panose="020B0604020202020204" pitchFamily="34" charset="0"/>
              <a:buChar char="•"/>
            </a:pPr>
            <a:r>
              <a:rPr lang="fr-FR" dirty="0">
                <a:latin typeface="Arial" panose="020B0604020202020204" pitchFamily="34" charset="0"/>
                <a:cs typeface="Arial" panose="020B0604020202020204" pitchFamily="34" charset="0"/>
              </a:rPr>
              <a:t>Créer des listes qui s’adaptent lorsque des éléments sont ajoutés, supprimés ou masqués.</a:t>
            </a:r>
          </a:p>
          <a:p>
            <a:pPr marL="285750" indent="-285750" algn="just">
              <a:buFont typeface="Arial" panose="020B0604020202020204" pitchFamily="34" charset="0"/>
              <a:buChar char="•"/>
            </a:pPr>
            <a:r>
              <a:rPr lang="fr-FR" dirty="0">
                <a:latin typeface="Arial" panose="020B0604020202020204" pitchFamily="34" charset="0"/>
                <a:cs typeface="Arial" panose="020B0604020202020204" pitchFamily="34" charset="0"/>
              </a:rPr>
              <a:t>Combiner des cadres de Auto </a:t>
            </a:r>
            <a:r>
              <a:rPr lang="fr-FR" dirty="0" err="1">
                <a:latin typeface="Arial" panose="020B0604020202020204" pitchFamily="34" charset="0"/>
                <a:cs typeface="Arial" panose="020B0604020202020204" pitchFamily="34" charset="0"/>
              </a:rPr>
              <a:t>Layout</a:t>
            </a:r>
            <a:r>
              <a:rPr lang="fr-FR" dirty="0">
                <a:latin typeface="Arial" panose="020B0604020202020204" pitchFamily="34" charset="0"/>
                <a:cs typeface="Arial" panose="020B0604020202020204" pitchFamily="34" charset="0"/>
              </a:rPr>
              <a:t> pour créer des interfaces complètes.</a:t>
            </a:r>
          </a:p>
          <a:p>
            <a:pPr marL="285750" indent="-285750" algn="just">
              <a:buFont typeface="Arial" panose="020B0604020202020204" pitchFamily="34" charset="0"/>
              <a:buChar char="•"/>
            </a:pPr>
            <a:endParaRPr lang="fr-FR" dirty="0">
              <a:latin typeface="Arial" panose="020B0604020202020204" pitchFamily="34" charset="0"/>
              <a:cs typeface="Arial" panose="020B0604020202020204" pitchFamily="34" charset="0"/>
            </a:endParaRPr>
          </a:p>
          <a:p>
            <a:pPr algn="just"/>
            <a:r>
              <a:rPr lang="fr-FR" dirty="0">
                <a:latin typeface="Arial" panose="020B0604020202020204" pitchFamily="34" charset="0"/>
                <a:cs typeface="Arial" panose="020B0604020202020204" pitchFamily="34" charset="0"/>
              </a:rPr>
              <a:t>Voyons comment construire le </a:t>
            </a:r>
            <a:r>
              <a:rPr lang="fr-FR" dirty="0" err="1">
                <a:latin typeface="Arial" panose="020B0604020202020204" pitchFamily="34" charset="0"/>
                <a:cs typeface="Arial" panose="020B0604020202020204" pitchFamily="34" charset="0"/>
              </a:rPr>
              <a:t>trombino</a:t>
            </a:r>
            <a:r>
              <a:rPr lang="fr-FR" dirty="0">
                <a:latin typeface="Arial" panose="020B0604020202020204" pitchFamily="34" charset="0"/>
                <a:cs typeface="Arial" panose="020B0604020202020204" pitchFamily="34" charset="0"/>
              </a:rPr>
              <a:t> de la promo avec la propriété auto-</a:t>
            </a:r>
            <a:r>
              <a:rPr lang="fr-FR" dirty="0" err="1">
                <a:latin typeface="Arial" panose="020B0604020202020204" pitchFamily="34" charset="0"/>
                <a:cs typeface="Arial" panose="020B0604020202020204" pitchFamily="34" charset="0"/>
              </a:rPr>
              <a:t>layout</a:t>
            </a:r>
            <a:endParaRPr lang="fr-FR" dirty="0">
              <a:latin typeface="Arial" panose="020B0604020202020204" pitchFamily="34" charset="0"/>
              <a:cs typeface="Arial" panose="020B0604020202020204" pitchFamily="34" charset="0"/>
            </a:endParaRPr>
          </a:p>
        </p:txBody>
      </p:sp>
      <p:pic>
        <p:nvPicPr>
          <p:cNvPr id="6" name="Image 5" descr="Une image contenant primate, simien, mammifère, singe&#10;&#10;Description générée automatiquement">
            <a:extLst>
              <a:ext uri="{FF2B5EF4-FFF2-40B4-BE49-F238E27FC236}">
                <a16:creationId xmlns:a16="http://schemas.microsoft.com/office/drawing/2014/main" id="{E616CC98-92D7-FC18-7D93-1D8BEA8271FE}"/>
              </a:ext>
            </a:extLst>
          </p:cNvPr>
          <p:cNvPicPr>
            <a:picLocks noChangeAspect="1"/>
          </p:cNvPicPr>
          <p:nvPr/>
        </p:nvPicPr>
        <p:blipFill>
          <a:blip r:embed="rId2"/>
          <a:stretch>
            <a:fillRect/>
          </a:stretch>
        </p:blipFill>
        <p:spPr>
          <a:xfrm>
            <a:off x="8595361" y="2090057"/>
            <a:ext cx="2550082" cy="3171463"/>
          </a:xfrm>
          <a:prstGeom prst="rect">
            <a:avLst/>
          </a:prstGeom>
        </p:spPr>
      </p:pic>
    </p:spTree>
    <p:extLst>
      <p:ext uri="{BB962C8B-B14F-4D97-AF65-F5344CB8AC3E}">
        <p14:creationId xmlns:p14="http://schemas.microsoft.com/office/powerpoint/2010/main" val="157060496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6631AF-FD3C-AA87-123C-98DE881A1E77}"/>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FBFD40E7-5237-92C2-38F1-3300CA09B308}"/>
              </a:ext>
            </a:extLst>
          </p:cNvPr>
          <p:cNvSpPr txBox="1"/>
          <p:nvPr/>
        </p:nvSpPr>
        <p:spPr>
          <a:xfrm>
            <a:off x="1058835" y="714334"/>
            <a:ext cx="7392834" cy="461665"/>
          </a:xfrm>
          <a:prstGeom prst="rect">
            <a:avLst/>
          </a:prstGeom>
          <a:noFill/>
        </p:spPr>
        <p:txBody>
          <a:bodyPr wrap="square">
            <a:spAutoFit/>
          </a:bodyPr>
          <a:lstStyle/>
          <a:p>
            <a:r>
              <a:rPr lang="fr-FR" sz="2400" b="1" dirty="0">
                <a:latin typeface="Arial" panose="020B0604020202020204" pitchFamily="34" charset="0"/>
                <a:cs typeface="Arial" panose="020B0604020202020204" pitchFamily="34" charset="0"/>
              </a:rPr>
              <a:t>Sur quoi portent les auto-</a:t>
            </a:r>
            <a:r>
              <a:rPr lang="fr-FR" sz="2400" b="1" dirty="0" err="1">
                <a:latin typeface="Arial" panose="020B0604020202020204" pitchFamily="34" charset="0"/>
                <a:cs typeface="Arial" panose="020B0604020202020204" pitchFamily="34" charset="0"/>
              </a:rPr>
              <a:t>layout</a:t>
            </a:r>
            <a:r>
              <a:rPr lang="fr-FR" sz="2400" b="1" dirty="0">
                <a:latin typeface="Arial" panose="020B0604020202020204" pitchFamily="34" charset="0"/>
                <a:cs typeface="Arial" panose="020B0604020202020204" pitchFamily="34" charset="0"/>
              </a:rPr>
              <a:t> ?</a:t>
            </a:r>
            <a:endParaRPr lang="fr-FR" dirty="0"/>
          </a:p>
        </p:txBody>
      </p:sp>
      <p:sp>
        <p:nvSpPr>
          <p:cNvPr id="5" name="ZoneTexte 4">
            <a:extLst>
              <a:ext uri="{FF2B5EF4-FFF2-40B4-BE49-F238E27FC236}">
                <a16:creationId xmlns:a16="http://schemas.microsoft.com/office/drawing/2014/main" id="{EF746330-5E51-51F0-04C2-8BA8EA6C8568}"/>
              </a:ext>
            </a:extLst>
          </p:cNvPr>
          <p:cNvSpPr txBox="1"/>
          <p:nvPr/>
        </p:nvSpPr>
        <p:spPr>
          <a:xfrm>
            <a:off x="842926" y="1700106"/>
            <a:ext cx="10129874" cy="4524315"/>
          </a:xfrm>
          <a:prstGeom prst="rect">
            <a:avLst/>
          </a:prstGeom>
          <a:noFill/>
        </p:spPr>
        <p:txBody>
          <a:bodyPr wrap="square" rtlCol="0">
            <a:spAutoFit/>
          </a:bodyPr>
          <a:lstStyle/>
          <a:p>
            <a:pPr algn="just" fontAlgn="base"/>
            <a:r>
              <a:rPr lang="fr-FR" b="0" i="0" u="none" strike="noStrike" dirty="0">
                <a:solidFill>
                  <a:srgbClr val="000000"/>
                </a:solidFill>
                <a:effectLst/>
                <a:latin typeface="Roboto" panose="02000000000000000000" pitchFamily="2" charset="0"/>
              </a:rPr>
              <a:t>Vous pouvez ajouter la mise en page Auto à un cadre ou à une sélection d’objets. Cela comprend :</a:t>
            </a:r>
          </a:p>
          <a:p>
            <a:pPr algn="just" fontAlgn="base">
              <a:buFont typeface="Arial" panose="020B0604020202020204" pitchFamily="34" charset="0"/>
              <a:buChar char="•"/>
            </a:pPr>
            <a:r>
              <a:rPr lang="fr-FR" b="0" i="0" u="none" strike="noStrike" dirty="0">
                <a:solidFill>
                  <a:srgbClr val="000000"/>
                </a:solidFill>
                <a:effectLst/>
                <a:latin typeface="Roboto" panose="02000000000000000000" pitchFamily="2" charset="0"/>
              </a:rPr>
              <a:t>Les nouveaux cadres ou vides</a:t>
            </a:r>
          </a:p>
          <a:p>
            <a:pPr algn="just" fontAlgn="base">
              <a:buFont typeface="Arial" panose="020B0604020202020204" pitchFamily="34" charset="0"/>
              <a:buChar char="•"/>
            </a:pPr>
            <a:r>
              <a:rPr lang="fr-FR" b="0" i="0" u="none" strike="noStrike" dirty="0">
                <a:solidFill>
                  <a:srgbClr val="000000"/>
                </a:solidFill>
                <a:effectLst/>
                <a:latin typeface="Roboto" panose="02000000000000000000" pitchFamily="2" charset="0"/>
              </a:rPr>
              <a:t>les cadres avec un contenu existant</a:t>
            </a:r>
          </a:p>
          <a:p>
            <a:pPr algn="just" fontAlgn="base">
              <a:buFont typeface="Arial" panose="020B0604020202020204" pitchFamily="34" charset="0"/>
              <a:buChar char="•"/>
            </a:pPr>
            <a:r>
              <a:rPr lang="fr-FR" b="0" i="0" u="none" strike="noStrike" dirty="0">
                <a:solidFill>
                  <a:srgbClr val="000000"/>
                </a:solidFill>
                <a:effectLst/>
                <a:latin typeface="Roboto" panose="02000000000000000000" pitchFamily="2" charset="0"/>
              </a:rPr>
              <a:t>les composants et les ensembles de composants</a:t>
            </a:r>
          </a:p>
          <a:p>
            <a:pPr algn="just" fontAlgn="base">
              <a:buFont typeface="Arial" panose="020B0604020202020204" pitchFamily="34" charset="0"/>
              <a:buChar char="•"/>
            </a:pPr>
            <a:r>
              <a:rPr lang="fr-FR" b="0" i="0" u="none" strike="noStrike" dirty="0">
                <a:solidFill>
                  <a:srgbClr val="000000"/>
                </a:solidFill>
                <a:effectLst/>
                <a:latin typeface="Roboto" panose="02000000000000000000" pitchFamily="2" charset="0"/>
              </a:rPr>
              <a:t>les groupes ou autres sélections de calques et/ou d’objets.</a:t>
            </a:r>
          </a:p>
          <a:p>
            <a:pPr algn="just" fontAlgn="base"/>
            <a:r>
              <a:rPr lang="fr-FR" b="0" i="0" u="none" strike="noStrike" dirty="0">
                <a:solidFill>
                  <a:srgbClr val="000000"/>
                </a:solidFill>
                <a:effectLst/>
                <a:latin typeface="Roboto" panose="02000000000000000000" pitchFamily="2" charset="0"/>
              </a:rPr>
              <a:t> </a:t>
            </a:r>
          </a:p>
          <a:p>
            <a:pPr algn="just" fontAlgn="base"/>
            <a:r>
              <a:rPr lang="fr-FR" b="1" i="0" u="none" strike="noStrike" dirty="0">
                <a:solidFill>
                  <a:srgbClr val="000000"/>
                </a:solidFill>
                <a:effectLst/>
                <a:latin typeface="Roboto" panose="02000000000000000000" pitchFamily="2" charset="0"/>
              </a:rPr>
              <a:t>Remarque</a:t>
            </a:r>
            <a:r>
              <a:rPr lang="fr-FR" b="0" i="0" u="none" strike="noStrike" dirty="0">
                <a:solidFill>
                  <a:srgbClr val="000000"/>
                </a:solidFill>
                <a:effectLst/>
                <a:latin typeface="Roboto" panose="02000000000000000000" pitchFamily="2" charset="0"/>
              </a:rPr>
              <a:t> : la mise en page automatique n’est possible que pour les cadres. Si vous sélectionnez des objets qui ne sont pas dans un cadre, </a:t>
            </a:r>
            <a:r>
              <a:rPr lang="fr-FR" b="0" i="0" u="none" strike="noStrike" dirty="0" err="1">
                <a:solidFill>
                  <a:srgbClr val="000000"/>
                </a:solidFill>
                <a:effectLst/>
                <a:latin typeface="Roboto" panose="02000000000000000000" pitchFamily="2" charset="0"/>
              </a:rPr>
              <a:t>Figma</a:t>
            </a:r>
            <a:r>
              <a:rPr lang="fr-FR" b="0" i="0" u="none" strike="noStrike" dirty="0">
                <a:solidFill>
                  <a:srgbClr val="000000"/>
                </a:solidFill>
                <a:effectLst/>
                <a:latin typeface="Roboto" panose="02000000000000000000" pitchFamily="2" charset="0"/>
              </a:rPr>
              <a:t> créera un cadre Auto </a:t>
            </a:r>
            <a:r>
              <a:rPr lang="fr-FR" b="0" i="0" u="none" strike="noStrike" dirty="0" err="1">
                <a:solidFill>
                  <a:srgbClr val="000000"/>
                </a:solidFill>
                <a:effectLst/>
                <a:latin typeface="Roboto" panose="02000000000000000000" pitchFamily="2" charset="0"/>
              </a:rPr>
              <a:t>Layout</a:t>
            </a:r>
            <a:r>
              <a:rPr lang="fr-FR" b="0" i="0" u="none" strike="noStrike" dirty="0">
                <a:solidFill>
                  <a:srgbClr val="000000"/>
                </a:solidFill>
                <a:effectLst/>
                <a:latin typeface="Roboto" panose="02000000000000000000" pitchFamily="2" charset="0"/>
              </a:rPr>
              <a:t> autour d’eux.</a:t>
            </a:r>
          </a:p>
          <a:p>
            <a:pPr algn="just" fontAlgn="base"/>
            <a:endParaRPr lang="fr-FR" dirty="0">
              <a:solidFill>
                <a:srgbClr val="000000"/>
              </a:solidFill>
              <a:latin typeface="Roboto" panose="02000000000000000000" pitchFamily="2" charset="0"/>
            </a:endParaRPr>
          </a:p>
          <a:p>
            <a:pPr algn="just" fontAlgn="base"/>
            <a:r>
              <a:rPr lang="fr-FR" b="0" i="0" u="none" strike="noStrike" dirty="0">
                <a:solidFill>
                  <a:srgbClr val="000000"/>
                </a:solidFill>
                <a:effectLst/>
                <a:latin typeface="Roboto" panose="02000000000000000000" pitchFamily="2" charset="0"/>
              </a:rPr>
              <a:t>Vous pouvez ajouter un Auto </a:t>
            </a:r>
            <a:r>
              <a:rPr lang="fr-FR" b="0" i="0" u="none" strike="noStrike" dirty="0" err="1">
                <a:solidFill>
                  <a:srgbClr val="000000"/>
                </a:solidFill>
                <a:effectLst/>
                <a:latin typeface="Roboto" panose="02000000000000000000" pitchFamily="2" charset="0"/>
              </a:rPr>
              <a:t>Layout</a:t>
            </a:r>
            <a:r>
              <a:rPr lang="fr-FR" b="0" i="0" u="none" strike="noStrike" dirty="0">
                <a:solidFill>
                  <a:srgbClr val="000000"/>
                </a:solidFill>
                <a:effectLst/>
                <a:latin typeface="Roboto" panose="02000000000000000000" pitchFamily="2" charset="0"/>
              </a:rPr>
              <a:t> à un cadre, un composant ou un jeu de composants de différentes manières :</a:t>
            </a:r>
          </a:p>
          <a:p>
            <a:pPr algn="just" fontAlgn="base">
              <a:buFont typeface="Arial" panose="020B0604020202020204" pitchFamily="34" charset="0"/>
              <a:buChar char="•"/>
            </a:pPr>
            <a:r>
              <a:rPr lang="fr-FR" b="0" i="0" u="none" strike="noStrike" dirty="0">
                <a:solidFill>
                  <a:srgbClr val="000000"/>
                </a:solidFill>
                <a:effectLst/>
                <a:latin typeface="Roboto" panose="02000000000000000000" pitchFamily="2" charset="0"/>
              </a:rPr>
              <a:t>Utilisez le raccourci clavier Shift A.</a:t>
            </a:r>
          </a:p>
          <a:p>
            <a:pPr algn="just" fontAlgn="base">
              <a:buFont typeface="Arial" panose="020B0604020202020204" pitchFamily="34" charset="0"/>
              <a:buChar char="•"/>
            </a:pPr>
            <a:r>
              <a:rPr lang="fr-FR" b="0" i="0" u="none" strike="noStrike" dirty="0">
                <a:solidFill>
                  <a:srgbClr val="000000"/>
                </a:solidFill>
                <a:effectLst/>
                <a:latin typeface="Roboto" panose="02000000000000000000" pitchFamily="2" charset="0"/>
              </a:rPr>
              <a:t>Dans la barre latérale droite, cliquez sur l’icône + à côté de Auto </a:t>
            </a:r>
            <a:r>
              <a:rPr lang="fr-FR" b="0" i="0" u="none" strike="noStrike" dirty="0" err="1">
                <a:solidFill>
                  <a:srgbClr val="000000"/>
                </a:solidFill>
                <a:effectLst/>
                <a:latin typeface="Roboto" panose="02000000000000000000" pitchFamily="2" charset="0"/>
              </a:rPr>
              <a:t>Layout</a:t>
            </a:r>
            <a:r>
              <a:rPr lang="fr-FR" b="0" i="0" u="none" strike="noStrike" dirty="0">
                <a:solidFill>
                  <a:srgbClr val="000000"/>
                </a:solidFill>
                <a:effectLst/>
                <a:latin typeface="Roboto" panose="02000000000000000000" pitchFamily="2" charset="0"/>
              </a:rPr>
              <a:t> après avoir sélectionné un cadre.</a:t>
            </a:r>
          </a:p>
          <a:p>
            <a:pPr algn="just" fontAlgn="base">
              <a:buFont typeface="Arial" panose="020B0604020202020204" pitchFamily="34" charset="0"/>
              <a:buChar char="•"/>
            </a:pPr>
            <a:r>
              <a:rPr lang="fr-FR" b="0" i="0" u="none" strike="noStrike" dirty="0">
                <a:solidFill>
                  <a:srgbClr val="000000"/>
                </a:solidFill>
                <a:effectLst/>
                <a:latin typeface="Roboto" panose="02000000000000000000" pitchFamily="2" charset="0"/>
              </a:rPr>
              <a:t>Cliquez avec le bouton droit de la souris sur le cadre ou l’objet et sélectionnez </a:t>
            </a:r>
            <a:r>
              <a:rPr lang="fr-FR" b="1" i="0" u="none" strike="noStrike" dirty="0" err="1">
                <a:solidFill>
                  <a:srgbClr val="000000"/>
                </a:solidFill>
                <a:effectLst/>
                <a:latin typeface="Roboto" panose="02000000000000000000" pitchFamily="2" charset="0"/>
              </a:rPr>
              <a:t>Add</a:t>
            </a:r>
            <a:r>
              <a:rPr lang="fr-FR" b="1" i="0" u="none" strike="noStrike" dirty="0">
                <a:solidFill>
                  <a:srgbClr val="000000"/>
                </a:solidFill>
                <a:effectLst/>
                <a:latin typeface="Roboto" panose="02000000000000000000" pitchFamily="2" charset="0"/>
              </a:rPr>
              <a:t> Auto </a:t>
            </a:r>
            <a:r>
              <a:rPr lang="fr-FR" b="1" i="0" u="none" strike="noStrike" dirty="0" err="1">
                <a:solidFill>
                  <a:srgbClr val="000000"/>
                </a:solidFill>
                <a:effectLst/>
                <a:latin typeface="Roboto" panose="02000000000000000000" pitchFamily="2" charset="0"/>
              </a:rPr>
              <a:t>layout</a:t>
            </a:r>
            <a:endParaRPr lang="fr-FR" b="0" i="0" u="none" strike="noStrike" dirty="0">
              <a:solidFill>
                <a:srgbClr val="000000"/>
              </a:solidFill>
              <a:effectLst/>
              <a:latin typeface="Roboto" panose="02000000000000000000" pitchFamily="2" charset="0"/>
            </a:endParaRPr>
          </a:p>
          <a:p>
            <a:endParaRPr lang="fr-FR" b="0" i="0" u="none" strike="noStrike" dirty="0">
              <a:solidFill>
                <a:srgbClr val="000000"/>
              </a:solidFill>
              <a:effectLst/>
              <a:latin typeface="Roboto" panose="02000000000000000000" pitchFamily="2" charset="0"/>
            </a:endParaRPr>
          </a:p>
        </p:txBody>
      </p:sp>
    </p:spTree>
    <p:extLst>
      <p:ext uri="{BB962C8B-B14F-4D97-AF65-F5344CB8AC3E}">
        <p14:creationId xmlns:p14="http://schemas.microsoft.com/office/powerpoint/2010/main" val="153310293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E1F828-3DD0-D51B-9772-E7A2E5C4C8D3}"/>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12C57A75-6C5A-3A42-933D-51DEAFB63C17}"/>
              </a:ext>
            </a:extLst>
          </p:cNvPr>
          <p:cNvSpPr txBox="1"/>
          <p:nvPr/>
        </p:nvSpPr>
        <p:spPr>
          <a:xfrm>
            <a:off x="1058835" y="714334"/>
            <a:ext cx="7392834" cy="461665"/>
          </a:xfrm>
          <a:prstGeom prst="rect">
            <a:avLst/>
          </a:prstGeom>
          <a:noFill/>
        </p:spPr>
        <p:txBody>
          <a:bodyPr wrap="square">
            <a:spAutoFit/>
          </a:bodyPr>
          <a:lstStyle/>
          <a:p>
            <a:r>
              <a:rPr lang="fr-FR" sz="2400" b="1" dirty="0">
                <a:latin typeface="Arial" panose="020B0604020202020204" pitchFamily="34" charset="0"/>
                <a:cs typeface="Arial" panose="020B0604020202020204" pitchFamily="34" charset="0"/>
              </a:rPr>
              <a:t>Auto-</a:t>
            </a:r>
            <a:r>
              <a:rPr lang="fr-FR" sz="2400" b="1" dirty="0" err="1">
                <a:latin typeface="Arial" panose="020B0604020202020204" pitchFamily="34" charset="0"/>
                <a:cs typeface="Arial" panose="020B0604020202020204" pitchFamily="34" charset="0"/>
              </a:rPr>
              <a:t>layout</a:t>
            </a:r>
            <a:r>
              <a:rPr lang="fr-FR" sz="2400" b="1" dirty="0">
                <a:latin typeface="Arial" panose="020B0604020202020204" pitchFamily="34" charset="0"/>
                <a:cs typeface="Arial" panose="020B0604020202020204" pitchFamily="34" charset="0"/>
              </a:rPr>
              <a:t> ?</a:t>
            </a:r>
            <a:endParaRPr lang="fr-FR" dirty="0"/>
          </a:p>
        </p:txBody>
      </p:sp>
      <p:sp>
        <p:nvSpPr>
          <p:cNvPr id="5" name="ZoneTexte 4">
            <a:extLst>
              <a:ext uri="{FF2B5EF4-FFF2-40B4-BE49-F238E27FC236}">
                <a16:creationId xmlns:a16="http://schemas.microsoft.com/office/drawing/2014/main" id="{F372503A-8AE6-6F82-1336-F9144F154E66}"/>
              </a:ext>
            </a:extLst>
          </p:cNvPr>
          <p:cNvSpPr txBox="1"/>
          <p:nvPr/>
        </p:nvSpPr>
        <p:spPr>
          <a:xfrm>
            <a:off x="842926" y="1700106"/>
            <a:ext cx="10274840" cy="3139321"/>
          </a:xfrm>
          <a:prstGeom prst="rect">
            <a:avLst/>
          </a:prstGeom>
          <a:noFill/>
        </p:spPr>
        <p:txBody>
          <a:bodyPr wrap="square" rtlCol="0">
            <a:spAutoFit/>
          </a:bodyPr>
          <a:lstStyle/>
          <a:p>
            <a:pPr algn="just" fontAlgn="base"/>
            <a:r>
              <a:rPr lang="fr-FR" b="0" i="0" u="none" strike="noStrike" dirty="0">
                <a:solidFill>
                  <a:srgbClr val="000000"/>
                </a:solidFill>
                <a:effectLst/>
                <a:latin typeface="Roboto" panose="02000000000000000000" pitchFamily="2" charset="0"/>
              </a:rPr>
              <a:t>Les cadres avec Auto </a:t>
            </a:r>
            <a:r>
              <a:rPr lang="fr-FR" b="0" i="0" u="none" strike="noStrike" dirty="0" err="1">
                <a:solidFill>
                  <a:srgbClr val="000000"/>
                </a:solidFill>
                <a:effectLst/>
                <a:latin typeface="Roboto" panose="02000000000000000000" pitchFamily="2" charset="0"/>
              </a:rPr>
              <a:t>layout</a:t>
            </a:r>
            <a:r>
              <a:rPr lang="fr-FR" b="0" i="0" u="none" strike="noStrike" dirty="0">
                <a:solidFill>
                  <a:srgbClr val="000000"/>
                </a:solidFill>
                <a:effectLst/>
                <a:latin typeface="Roboto" panose="02000000000000000000" pitchFamily="2" charset="0"/>
              </a:rPr>
              <a:t> ont des propriétés différentes des cadres normaux. Lorsque vous appliquez un Auto </a:t>
            </a:r>
            <a:r>
              <a:rPr lang="fr-FR" b="0" i="0" u="none" strike="noStrike" dirty="0" err="1">
                <a:solidFill>
                  <a:srgbClr val="000000"/>
                </a:solidFill>
                <a:effectLst/>
                <a:latin typeface="Roboto" panose="02000000000000000000" pitchFamily="2" charset="0"/>
              </a:rPr>
              <a:t>layout</a:t>
            </a:r>
            <a:r>
              <a:rPr lang="fr-FR" b="0" i="0" u="none" strike="noStrike" dirty="0">
                <a:solidFill>
                  <a:srgbClr val="000000"/>
                </a:solidFill>
                <a:effectLst/>
                <a:latin typeface="Roboto" panose="02000000000000000000" pitchFamily="2" charset="0"/>
              </a:rPr>
              <a:t>, vous constaterez certains changements dans la barre latérale droite.</a:t>
            </a:r>
          </a:p>
          <a:p>
            <a:pPr algn="just" fontAlgn="base"/>
            <a:r>
              <a:rPr lang="fr-FR" b="0" i="0" u="none" strike="noStrike" dirty="0">
                <a:solidFill>
                  <a:srgbClr val="000000"/>
                </a:solidFill>
                <a:effectLst/>
                <a:latin typeface="Roboto" panose="02000000000000000000" pitchFamily="2" charset="0"/>
              </a:rPr>
              <a:t>Vous ne pouvez pas effectuer les opérations suivantes sur les cadres à mise en page automatique :</a:t>
            </a:r>
          </a:p>
          <a:p>
            <a:pPr algn="just" fontAlgn="base"/>
            <a:r>
              <a:rPr lang="fr-FR" b="0" i="0" u="none" strike="noStrike" dirty="0">
                <a:solidFill>
                  <a:srgbClr val="000000"/>
                </a:solidFill>
                <a:effectLst/>
                <a:latin typeface="Roboto" panose="02000000000000000000" pitchFamily="2" charset="0"/>
              </a:rPr>
              <a:t> </a:t>
            </a:r>
          </a:p>
          <a:p>
            <a:pPr lvl="1" algn="just" fontAlgn="base">
              <a:buFont typeface="Arial" panose="020B0604020202020204" pitchFamily="34" charset="0"/>
              <a:buChar char="•"/>
            </a:pPr>
            <a:r>
              <a:rPr lang="fr-FR" b="0" i="0" u="none" strike="noStrike" dirty="0">
                <a:solidFill>
                  <a:srgbClr val="000000"/>
                </a:solidFill>
                <a:effectLst/>
                <a:latin typeface="Roboto" panose="02000000000000000000" pitchFamily="2" charset="0"/>
              </a:rPr>
              <a:t>Ajouter des grilles de mise en page à ce cadre.</a:t>
            </a:r>
          </a:p>
          <a:p>
            <a:pPr lvl="1" algn="just" fontAlgn="base">
              <a:buFont typeface="Arial" panose="020B0604020202020204" pitchFamily="34" charset="0"/>
              <a:buChar char="•"/>
            </a:pPr>
            <a:r>
              <a:rPr lang="fr-FR" b="0" i="0" u="none" strike="noStrike" dirty="0">
                <a:solidFill>
                  <a:srgbClr val="000000"/>
                </a:solidFill>
                <a:effectLst/>
                <a:latin typeface="Roboto" panose="02000000000000000000" pitchFamily="2" charset="0"/>
              </a:rPr>
              <a:t>Appliquer des contraintes à tout objet dans un cadre Auto </a:t>
            </a:r>
            <a:r>
              <a:rPr lang="fr-FR" b="0" i="0" u="none" strike="noStrike" dirty="0" err="1">
                <a:solidFill>
                  <a:srgbClr val="000000"/>
                </a:solidFill>
                <a:effectLst/>
                <a:latin typeface="Roboto" panose="02000000000000000000" pitchFamily="2" charset="0"/>
              </a:rPr>
              <a:t>Layout</a:t>
            </a:r>
            <a:endParaRPr lang="fr-FR" b="0" i="0" u="none" strike="noStrike" dirty="0">
              <a:solidFill>
                <a:srgbClr val="000000"/>
              </a:solidFill>
              <a:effectLst/>
              <a:latin typeface="Roboto" panose="02000000000000000000" pitchFamily="2" charset="0"/>
            </a:endParaRPr>
          </a:p>
          <a:p>
            <a:pPr lvl="1" algn="just" fontAlgn="base">
              <a:buFont typeface="Arial" panose="020B0604020202020204" pitchFamily="34" charset="0"/>
              <a:buChar char="•"/>
            </a:pPr>
            <a:r>
              <a:rPr lang="fr-FR" b="0" i="0" u="none" strike="noStrike" dirty="0">
                <a:solidFill>
                  <a:srgbClr val="000000"/>
                </a:solidFill>
                <a:effectLst/>
                <a:latin typeface="Roboto" panose="02000000000000000000" pitchFamily="2" charset="0"/>
              </a:rPr>
              <a:t>Utiliser la sélection intelligente sur tous les objets du cadre.</a:t>
            </a:r>
          </a:p>
          <a:p>
            <a:pPr lvl="1" algn="just" fontAlgn="base"/>
            <a:endParaRPr lang="fr-FR" dirty="0">
              <a:solidFill>
                <a:srgbClr val="000000"/>
              </a:solidFill>
              <a:latin typeface="Roboto" panose="02000000000000000000" pitchFamily="2" charset="0"/>
            </a:endParaRPr>
          </a:p>
          <a:p>
            <a:pPr lvl="1" algn="just" fontAlgn="base"/>
            <a:r>
              <a:rPr lang="fr-FR" b="0" i="0" u="none" strike="noStrike" dirty="0">
                <a:solidFill>
                  <a:srgbClr val="000000"/>
                </a:solidFill>
                <a:effectLst/>
                <a:latin typeface="Roboto" panose="02000000000000000000" pitchFamily="2" charset="0"/>
              </a:rPr>
              <a:t>La direction décrit la manière dont le cadre Auto </a:t>
            </a:r>
            <a:r>
              <a:rPr lang="fr-FR" b="0" i="0" u="none" strike="noStrike" dirty="0" err="1">
                <a:solidFill>
                  <a:srgbClr val="000000"/>
                </a:solidFill>
                <a:effectLst/>
                <a:latin typeface="Roboto" panose="02000000000000000000" pitchFamily="2" charset="0"/>
              </a:rPr>
              <a:t>Layout</a:t>
            </a:r>
            <a:r>
              <a:rPr lang="fr-FR" b="0" i="0" u="none" strike="noStrike" dirty="0">
                <a:solidFill>
                  <a:srgbClr val="000000"/>
                </a:solidFill>
                <a:effectLst/>
                <a:latin typeface="Roboto" panose="02000000000000000000" pitchFamily="2" charset="0"/>
              </a:rPr>
              <a:t> s’écoulera. Vous n’avez que deux possibilités Horizontale ou Verticale. </a:t>
            </a:r>
          </a:p>
          <a:p>
            <a:endParaRPr lang="fr-FR" b="0" i="0" u="none" strike="noStrike" dirty="0">
              <a:solidFill>
                <a:srgbClr val="000000"/>
              </a:solidFill>
              <a:effectLst/>
              <a:latin typeface="Roboto" panose="02000000000000000000" pitchFamily="2" charset="0"/>
            </a:endParaRPr>
          </a:p>
        </p:txBody>
      </p:sp>
      <p:pic>
        <p:nvPicPr>
          <p:cNvPr id="4" name="Image 3" descr="Une image contenant texte, capture d’écran, Police, conception&#10;&#10;Description générée automatiquement">
            <a:extLst>
              <a:ext uri="{FF2B5EF4-FFF2-40B4-BE49-F238E27FC236}">
                <a16:creationId xmlns:a16="http://schemas.microsoft.com/office/drawing/2014/main" id="{F72B353D-D28C-8C51-D423-9A16C52376BA}"/>
              </a:ext>
            </a:extLst>
          </p:cNvPr>
          <p:cNvPicPr>
            <a:picLocks noChangeAspect="1"/>
          </p:cNvPicPr>
          <p:nvPr/>
        </p:nvPicPr>
        <p:blipFill>
          <a:blip r:embed="rId2"/>
          <a:stretch>
            <a:fillRect/>
          </a:stretch>
        </p:blipFill>
        <p:spPr>
          <a:xfrm>
            <a:off x="8193137" y="2854268"/>
            <a:ext cx="2924629" cy="967708"/>
          </a:xfrm>
          <a:prstGeom prst="rect">
            <a:avLst/>
          </a:prstGeom>
        </p:spPr>
      </p:pic>
      <p:pic>
        <p:nvPicPr>
          <p:cNvPr id="7" name="Image 6" descr="Une image contenant texte, capture d’écran, Police, Rectangle&#10;&#10;Description générée automatiquement">
            <a:extLst>
              <a:ext uri="{FF2B5EF4-FFF2-40B4-BE49-F238E27FC236}">
                <a16:creationId xmlns:a16="http://schemas.microsoft.com/office/drawing/2014/main" id="{66C85318-4EEA-4B8D-A081-5EA1A9E855DD}"/>
              </a:ext>
            </a:extLst>
          </p:cNvPr>
          <p:cNvPicPr>
            <a:picLocks noChangeAspect="1"/>
          </p:cNvPicPr>
          <p:nvPr/>
        </p:nvPicPr>
        <p:blipFill>
          <a:blip r:embed="rId3"/>
          <a:stretch>
            <a:fillRect/>
          </a:stretch>
        </p:blipFill>
        <p:spPr>
          <a:xfrm>
            <a:off x="6571243" y="4304136"/>
            <a:ext cx="4232198" cy="1707515"/>
          </a:xfrm>
          <a:prstGeom prst="rect">
            <a:avLst/>
          </a:prstGeom>
        </p:spPr>
      </p:pic>
    </p:spTree>
    <p:extLst>
      <p:ext uri="{BB962C8B-B14F-4D97-AF65-F5344CB8AC3E}">
        <p14:creationId xmlns:p14="http://schemas.microsoft.com/office/powerpoint/2010/main" val="31978443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CC911C-1389-BAE2-8420-B75523F83DE7}"/>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C54C41C2-2758-8239-CAB3-5E50B757EA4B}"/>
              </a:ext>
            </a:extLst>
          </p:cNvPr>
          <p:cNvSpPr txBox="1"/>
          <p:nvPr/>
        </p:nvSpPr>
        <p:spPr>
          <a:xfrm>
            <a:off x="1058835" y="714334"/>
            <a:ext cx="7392834" cy="461665"/>
          </a:xfrm>
          <a:prstGeom prst="rect">
            <a:avLst/>
          </a:prstGeom>
          <a:noFill/>
        </p:spPr>
        <p:txBody>
          <a:bodyPr wrap="square">
            <a:spAutoFit/>
          </a:bodyPr>
          <a:lstStyle/>
          <a:p>
            <a:r>
              <a:rPr lang="fr-FR" sz="2400" b="1" dirty="0">
                <a:latin typeface="Arial" panose="020B0604020202020204" pitchFamily="34" charset="0"/>
                <a:cs typeface="Arial" panose="020B0604020202020204" pitchFamily="34" charset="0"/>
              </a:rPr>
              <a:t>Auto-</a:t>
            </a:r>
            <a:r>
              <a:rPr lang="fr-FR" sz="2400" b="1" dirty="0" err="1">
                <a:latin typeface="Arial" panose="020B0604020202020204" pitchFamily="34" charset="0"/>
                <a:cs typeface="Arial" panose="020B0604020202020204" pitchFamily="34" charset="0"/>
              </a:rPr>
              <a:t>layout</a:t>
            </a:r>
            <a:r>
              <a:rPr lang="fr-FR" sz="2400" b="1" dirty="0">
                <a:latin typeface="Arial" panose="020B0604020202020204" pitchFamily="34" charset="0"/>
                <a:cs typeface="Arial" panose="020B0604020202020204" pitchFamily="34" charset="0"/>
              </a:rPr>
              <a:t> : </a:t>
            </a:r>
            <a:r>
              <a:rPr lang="fr-FR" sz="2400" b="1" dirty="0" err="1">
                <a:latin typeface="Arial" panose="020B0604020202020204" pitchFamily="34" charset="0"/>
                <a:cs typeface="Arial" panose="020B0604020202020204" pitchFamily="34" charset="0"/>
              </a:rPr>
              <a:t>Padding</a:t>
            </a:r>
            <a:r>
              <a:rPr lang="fr-FR" sz="2400" b="1" dirty="0">
                <a:latin typeface="Arial" panose="020B0604020202020204" pitchFamily="34" charset="0"/>
                <a:cs typeface="Arial" panose="020B0604020202020204" pitchFamily="34" charset="0"/>
              </a:rPr>
              <a:t> et Alignement</a:t>
            </a:r>
            <a:endParaRPr lang="fr-FR" dirty="0"/>
          </a:p>
        </p:txBody>
      </p:sp>
      <p:sp>
        <p:nvSpPr>
          <p:cNvPr id="5" name="ZoneTexte 4">
            <a:extLst>
              <a:ext uri="{FF2B5EF4-FFF2-40B4-BE49-F238E27FC236}">
                <a16:creationId xmlns:a16="http://schemas.microsoft.com/office/drawing/2014/main" id="{55304292-36FC-64DB-E778-5A879B78AD30}"/>
              </a:ext>
            </a:extLst>
          </p:cNvPr>
          <p:cNvSpPr txBox="1"/>
          <p:nvPr/>
        </p:nvSpPr>
        <p:spPr>
          <a:xfrm>
            <a:off x="700051" y="1238441"/>
            <a:ext cx="10258462" cy="4078039"/>
          </a:xfrm>
          <a:prstGeom prst="rect">
            <a:avLst/>
          </a:prstGeom>
          <a:noFill/>
        </p:spPr>
        <p:txBody>
          <a:bodyPr wrap="square" rtlCol="0">
            <a:spAutoFit/>
          </a:bodyPr>
          <a:lstStyle/>
          <a:p>
            <a:pPr algn="just" fontAlgn="base"/>
            <a:r>
              <a:rPr lang="fr-FR" b="0" i="0" u="none" strike="noStrike" dirty="0">
                <a:solidFill>
                  <a:srgbClr val="000000"/>
                </a:solidFill>
                <a:effectLst/>
                <a:latin typeface="Roboto" panose="02000000000000000000" pitchFamily="2" charset="0"/>
              </a:rPr>
              <a:t>Le </a:t>
            </a:r>
            <a:r>
              <a:rPr lang="fr-FR" b="0" i="0" u="none" strike="noStrike" dirty="0" err="1">
                <a:solidFill>
                  <a:srgbClr val="000000"/>
                </a:solidFill>
                <a:effectLst/>
                <a:latin typeface="Roboto" panose="02000000000000000000" pitchFamily="2" charset="0"/>
              </a:rPr>
              <a:t>Padding</a:t>
            </a:r>
            <a:r>
              <a:rPr lang="fr-FR" b="0" i="0" u="none" strike="noStrike" dirty="0">
                <a:solidFill>
                  <a:srgbClr val="000000"/>
                </a:solidFill>
                <a:effectLst/>
                <a:latin typeface="Roboto" panose="02000000000000000000" pitchFamily="2" charset="0"/>
              </a:rPr>
              <a:t> contrôle l’espace vide ou blanc entre les objets enfants et les limites d’un cadre Auto </a:t>
            </a:r>
            <a:r>
              <a:rPr lang="fr-FR" b="0" i="0" u="none" strike="noStrike" dirty="0" err="1">
                <a:solidFill>
                  <a:srgbClr val="000000"/>
                </a:solidFill>
                <a:effectLst/>
                <a:latin typeface="Roboto" panose="02000000000000000000" pitchFamily="2" charset="0"/>
              </a:rPr>
              <a:t>layout</a:t>
            </a:r>
            <a:r>
              <a:rPr lang="fr-FR" b="0" i="0" u="none" strike="noStrike" dirty="0">
                <a:solidFill>
                  <a:srgbClr val="000000"/>
                </a:solidFill>
                <a:effectLst/>
                <a:latin typeface="Roboto" panose="02000000000000000000" pitchFamily="2" charset="0"/>
              </a:rPr>
              <a:t>. Vous pouvez définir le </a:t>
            </a:r>
            <a:r>
              <a:rPr lang="fr-FR" b="0" i="0" u="none" strike="noStrike" dirty="0" err="1">
                <a:solidFill>
                  <a:srgbClr val="000000"/>
                </a:solidFill>
                <a:effectLst/>
                <a:latin typeface="Roboto" panose="02000000000000000000" pitchFamily="2" charset="0"/>
              </a:rPr>
              <a:t>Padding</a:t>
            </a:r>
            <a:r>
              <a:rPr lang="fr-FR" b="0" i="0" u="none" strike="noStrike" dirty="0">
                <a:solidFill>
                  <a:srgbClr val="000000"/>
                </a:solidFill>
                <a:effectLst/>
                <a:latin typeface="Roboto" panose="02000000000000000000" pitchFamily="2" charset="0"/>
              </a:rPr>
              <a:t> de manière uniforme ou avoir des valeurs différentes pour le </a:t>
            </a:r>
            <a:r>
              <a:rPr lang="fr-FR" b="0" i="0" u="none" strike="noStrike" dirty="0" err="1">
                <a:solidFill>
                  <a:srgbClr val="000000"/>
                </a:solidFill>
                <a:effectLst/>
                <a:latin typeface="Roboto" panose="02000000000000000000" pitchFamily="2" charset="0"/>
              </a:rPr>
              <a:t>Padding</a:t>
            </a:r>
            <a:r>
              <a:rPr lang="fr-FR" b="0" i="0" u="none" strike="noStrike" dirty="0">
                <a:solidFill>
                  <a:srgbClr val="000000"/>
                </a:solidFill>
                <a:effectLst/>
                <a:latin typeface="Roboto" panose="02000000000000000000" pitchFamily="2" charset="0"/>
              </a:rPr>
              <a:t> supérieur, droit, inférieur et gauche.</a:t>
            </a:r>
          </a:p>
          <a:p>
            <a:pPr algn="just" fontAlgn="base"/>
            <a:endParaRPr lang="fr-FR" b="0" i="0" u="none" strike="noStrike" dirty="0">
              <a:solidFill>
                <a:srgbClr val="000000"/>
              </a:solidFill>
              <a:effectLst/>
              <a:latin typeface="Roboto" panose="02000000000000000000" pitchFamily="2" charset="0"/>
            </a:endParaRPr>
          </a:p>
          <a:p>
            <a:pPr algn="just" fontAlgn="base">
              <a:buFont typeface="Arial" panose="020B0604020202020204" pitchFamily="34" charset="0"/>
              <a:buChar char="•"/>
            </a:pPr>
            <a:r>
              <a:rPr lang="fr-FR" b="0" i="0" u="none" strike="noStrike" dirty="0">
                <a:solidFill>
                  <a:srgbClr val="000000"/>
                </a:solidFill>
                <a:effectLst/>
                <a:latin typeface="Roboto" panose="02000000000000000000" pitchFamily="2" charset="0"/>
              </a:rPr>
              <a:t>Pour définir manuellement un </a:t>
            </a:r>
            <a:r>
              <a:rPr lang="fr-FR" b="0" i="0" u="none" strike="noStrike" dirty="0" err="1">
                <a:solidFill>
                  <a:srgbClr val="000000"/>
                </a:solidFill>
                <a:effectLst/>
                <a:latin typeface="Roboto" panose="02000000000000000000" pitchFamily="2" charset="0"/>
              </a:rPr>
              <a:t>padding</a:t>
            </a:r>
            <a:r>
              <a:rPr lang="fr-FR" b="0" i="0" u="none" strike="noStrike" dirty="0">
                <a:solidFill>
                  <a:srgbClr val="000000"/>
                </a:solidFill>
                <a:effectLst/>
                <a:latin typeface="Roboto" panose="02000000000000000000" pitchFamily="2" charset="0"/>
              </a:rPr>
              <a:t> unique pour chaque côté, cliquez sur pour ouvrir les paramètres d’alignement et de distribution et ajustez chaque valeur individuellement.</a:t>
            </a:r>
          </a:p>
          <a:p>
            <a:pPr algn="just" fontAlgn="base">
              <a:spcAft>
                <a:spcPts val="1500"/>
              </a:spcAft>
            </a:pPr>
            <a:endParaRPr lang="fr-FR" b="0" i="0" u="none" strike="noStrike" dirty="0">
              <a:solidFill>
                <a:srgbClr val="000000"/>
              </a:solidFill>
              <a:effectLst/>
              <a:latin typeface="Roboto" panose="02000000000000000000" pitchFamily="2" charset="0"/>
            </a:endParaRPr>
          </a:p>
          <a:p>
            <a:pPr algn="just" fontAlgn="base">
              <a:spcAft>
                <a:spcPts val="1500"/>
              </a:spcAft>
            </a:pPr>
            <a:r>
              <a:rPr lang="fr-FR" b="0" i="0" u="none" strike="noStrike" dirty="0">
                <a:solidFill>
                  <a:srgbClr val="000000"/>
                </a:solidFill>
                <a:effectLst/>
                <a:latin typeface="Roboto" panose="02000000000000000000" pitchFamily="2" charset="0"/>
              </a:rPr>
              <a:t>Contrairement aux objets d’un cadre normal, vous ne pouvez pas contrôler l’alignement des objets individuellement. C’est pourquoi vous définissez l’alignement des objets enfants sur le cadre Auto </a:t>
            </a:r>
            <a:r>
              <a:rPr lang="fr-FR" b="0" i="0" u="none" strike="noStrike" dirty="0" err="1">
                <a:solidFill>
                  <a:srgbClr val="000000"/>
                </a:solidFill>
                <a:effectLst/>
                <a:latin typeface="Roboto" panose="02000000000000000000" pitchFamily="2" charset="0"/>
              </a:rPr>
              <a:t>layout</a:t>
            </a:r>
            <a:r>
              <a:rPr lang="fr-FR" b="0" i="0" u="none" strike="noStrike" dirty="0">
                <a:solidFill>
                  <a:srgbClr val="000000"/>
                </a:solidFill>
                <a:effectLst/>
                <a:latin typeface="Roboto" panose="02000000000000000000" pitchFamily="2" charset="0"/>
              </a:rPr>
              <a:t> parent. Utilisez la grille interactive pour choisir parmi neuf options de mise en page pour les enfants d’un cadre.</a:t>
            </a:r>
          </a:p>
          <a:p>
            <a:pPr algn="just" fontAlgn="base">
              <a:buFont typeface="Arial" panose="020B0604020202020204" pitchFamily="34" charset="0"/>
              <a:buChar char="•"/>
            </a:pPr>
            <a:endParaRPr lang="fr-FR" b="0" i="0" u="none" strike="noStrike" dirty="0">
              <a:solidFill>
                <a:srgbClr val="000000"/>
              </a:solidFill>
              <a:effectLst/>
              <a:latin typeface="Roboto" panose="02000000000000000000" pitchFamily="2" charset="0"/>
            </a:endParaRPr>
          </a:p>
          <a:p>
            <a:endParaRPr lang="fr-FR" b="0" i="0" u="none" strike="noStrike" dirty="0">
              <a:solidFill>
                <a:srgbClr val="000000"/>
              </a:solidFill>
              <a:effectLst/>
              <a:latin typeface="Roboto" panose="02000000000000000000" pitchFamily="2" charset="0"/>
            </a:endParaRPr>
          </a:p>
        </p:txBody>
      </p:sp>
      <p:pic>
        <p:nvPicPr>
          <p:cNvPr id="4" name="Image 3" descr="Une image contenant texte, capture d’écran, Police, conception&#10;&#10;Description générée automatiquement">
            <a:extLst>
              <a:ext uri="{FF2B5EF4-FFF2-40B4-BE49-F238E27FC236}">
                <a16:creationId xmlns:a16="http://schemas.microsoft.com/office/drawing/2014/main" id="{46B725E3-44A0-49CD-859A-418ABE687DEB}"/>
              </a:ext>
            </a:extLst>
          </p:cNvPr>
          <p:cNvPicPr>
            <a:picLocks noChangeAspect="1"/>
          </p:cNvPicPr>
          <p:nvPr/>
        </p:nvPicPr>
        <p:blipFill>
          <a:blip r:embed="rId2"/>
          <a:stretch>
            <a:fillRect/>
          </a:stretch>
        </p:blipFill>
        <p:spPr>
          <a:xfrm>
            <a:off x="6630638" y="4338217"/>
            <a:ext cx="4053479" cy="1805449"/>
          </a:xfrm>
          <a:prstGeom prst="rect">
            <a:avLst/>
          </a:prstGeom>
        </p:spPr>
      </p:pic>
    </p:spTree>
    <p:extLst>
      <p:ext uri="{BB962C8B-B14F-4D97-AF65-F5344CB8AC3E}">
        <p14:creationId xmlns:p14="http://schemas.microsoft.com/office/powerpoint/2010/main" val="357174491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D1CDF0-ABEA-2872-2D9A-56C7C9955BFF}"/>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E3851E2E-B392-5749-D0FF-CA0C746326F1}"/>
              </a:ext>
            </a:extLst>
          </p:cNvPr>
          <p:cNvSpPr txBox="1"/>
          <p:nvPr/>
        </p:nvSpPr>
        <p:spPr>
          <a:xfrm>
            <a:off x="1058835" y="714334"/>
            <a:ext cx="7392834" cy="461665"/>
          </a:xfrm>
          <a:prstGeom prst="rect">
            <a:avLst/>
          </a:prstGeom>
          <a:noFill/>
        </p:spPr>
        <p:txBody>
          <a:bodyPr wrap="square">
            <a:spAutoFit/>
          </a:bodyPr>
          <a:lstStyle/>
          <a:p>
            <a:r>
              <a:rPr lang="fr-FR" sz="2400" b="1" dirty="0">
                <a:latin typeface="Arial" panose="020B0604020202020204" pitchFamily="34" charset="0"/>
                <a:cs typeface="Arial" panose="020B0604020202020204" pitchFamily="34" charset="0"/>
              </a:rPr>
              <a:t>Auto-</a:t>
            </a:r>
            <a:r>
              <a:rPr lang="fr-FR" sz="2400" b="1" dirty="0" err="1">
                <a:latin typeface="Arial" panose="020B0604020202020204" pitchFamily="34" charset="0"/>
                <a:cs typeface="Arial" panose="020B0604020202020204" pitchFamily="34" charset="0"/>
              </a:rPr>
              <a:t>layout</a:t>
            </a:r>
            <a:r>
              <a:rPr lang="fr-FR" sz="2400" b="1" dirty="0">
                <a:latin typeface="Arial" panose="020B0604020202020204" pitchFamily="34" charset="0"/>
                <a:cs typeface="Arial" panose="020B0604020202020204" pitchFamily="34" charset="0"/>
              </a:rPr>
              <a:t> et Distribution</a:t>
            </a:r>
            <a:endParaRPr lang="fr-FR" dirty="0"/>
          </a:p>
        </p:txBody>
      </p:sp>
      <p:sp>
        <p:nvSpPr>
          <p:cNvPr id="5" name="ZoneTexte 4">
            <a:extLst>
              <a:ext uri="{FF2B5EF4-FFF2-40B4-BE49-F238E27FC236}">
                <a16:creationId xmlns:a16="http://schemas.microsoft.com/office/drawing/2014/main" id="{7EA451C5-377B-DB3A-4085-FB24B3AFAC44}"/>
              </a:ext>
            </a:extLst>
          </p:cNvPr>
          <p:cNvSpPr txBox="1"/>
          <p:nvPr/>
        </p:nvSpPr>
        <p:spPr>
          <a:xfrm>
            <a:off x="771489" y="1371493"/>
            <a:ext cx="10129874" cy="3139321"/>
          </a:xfrm>
          <a:prstGeom prst="rect">
            <a:avLst/>
          </a:prstGeom>
          <a:noFill/>
        </p:spPr>
        <p:txBody>
          <a:bodyPr wrap="square" rtlCol="0">
            <a:spAutoFit/>
          </a:bodyPr>
          <a:lstStyle/>
          <a:p>
            <a:pPr algn="just" fontAlgn="base"/>
            <a:r>
              <a:rPr lang="fr-FR" b="0" i="0" u="none" strike="noStrike" dirty="0">
                <a:solidFill>
                  <a:srgbClr val="000000"/>
                </a:solidFill>
                <a:effectLst/>
                <a:latin typeface="Roboto" panose="02000000000000000000" pitchFamily="2" charset="0"/>
              </a:rPr>
              <a:t>Une fois que vous avez défini les règles d’alignement des objets enfants dans un cadre, choisissez la manière dont ces objets seront distribués dans ce cadre.</a:t>
            </a:r>
          </a:p>
          <a:p>
            <a:pPr algn="just" fontAlgn="base"/>
            <a:r>
              <a:rPr lang="fr-FR" b="0" i="0" u="none" strike="noStrike" dirty="0">
                <a:solidFill>
                  <a:srgbClr val="000000"/>
                </a:solidFill>
                <a:effectLst/>
                <a:latin typeface="Roboto" panose="02000000000000000000" pitchFamily="2" charset="0"/>
              </a:rPr>
              <a:t>Dans le panneau d’alignement, cliquez sur la flèche pour faire votre choix :</a:t>
            </a:r>
          </a:p>
          <a:p>
            <a:pPr algn="just" fontAlgn="base"/>
            <a:r>
              <a:rPr lang="fr-FR" b="0" i="0" u="none" strike="noStrike" dirty="0">
                <a:solidFill>
                  <a:srgbClr val="000000"/>
                </a:solidFill>
                <a:effectLst/>
                <a:latin typeface="Roboto" panose="02000000000000000000" pitchFamily="2" charset="0"/>
              </a:rPr>
              <a:t> </a:t>
            </a:r>
          </a:p>
          <a:p>
            <a:pPr algn="just" fontAlgn="base"/>
            <a:r>
              <a:rPr lang="fr-FR" b="1" i="0" u="none" strike="noStrike" dirty="0" err="1">
                <a:solidFill>
                  <a:srgbClr val="000000"/>
                </a:solidFill>
                <a:effectLst/>
                <a:latin typeface="Roboto" panose="02000000000000000000" pitchFamily="2" charset="0"/>
              </a:rPr>
              <a:t>Packed</a:t>
            </a:r>
            <a:r>
              <a:rPr lang="fr-FR" b="0" i="0" u="none" strike="noStrike" dirty="0">
                <a:solidFill>
                  <a:srgbClr val="000000"/>
                </a:solidFill>
                <a:effectLst/>
                <a:latin typeface="Roboto" panose="02000000000000000000" pitchFamily="2" charset="0"/>
              </a:rPr>
              <a:t> : Les objets d’un cadre seront regroupés. Utilisez cette option pour que les objets d’un cadre soient aussi proches que possible les uns des autres et alignés.</a:t>
            </a:r>
          </a:p>
          <a:p>
            <a:pPr algn="just" fontAlgn="base"/>
            <a:r>
              <a:rPr lang="fr-FR" b="0" i="0" u="none" strike="noStrike" dirty="0">
                <a:solidFill>
                  <a:srgbClr val="000000"/>
                </a:solidFill>
                <a:effectLst/>
                <a:latin typeface="Roboto" panose="02000000000000000000" pitchFamily="2" charset="0"/>
              </a:rPr>
              <a:t> </a:t>
            </a:r>
          </a:p>
          <a:p>
            <a:pPr algn="just" fontAlgn="base"/>
            <a:r>
              <a:rPr lang="fr-FR" b="1" i="0" u="none" strike="noStrike" dirty="0" err="1">
                <a:solidFill>
                  <a:srgbClr val="000000"/>
                </a:solidFill>
                <a:effectLst/>
                <a:latin typeface="Roboto" panose="02000000000000000000" pitchFamily="2" charset="0"/>
              </a:rPr>
              <a:t>Space</a:t>
            </a:r>
            <a:r>
              <a:rPr lang="fr-FR" b="1" i="0" u="none" strike="noStrike" dirty="0">
                <a:solidFill>
                  <a:srgbClr val="000000"/>
                </a:solidFill>
                <a:effectLst/>
                <a:latin typeface="Roboto" panose="02000000000000000000" pitchFamily="2" charset="0"/>
              </a:rPr>
              <a:t> </a:t>
            </a:r>
            <a:r>
              <a:rPr lang="fr-FR" b="1" i="0" u="none" strike="noStrike" dirty="0" err="1">
                <a:solidFill>
                  <a:srgbClr val="000000"/>
                </a:solidFill>
                <a:effectLst/>
                <a:latin typeface="Roboto" panose="02000000000000000000" pitchFamily="2" charset="0"/>
              </a:rPr>
              <a:t>between</a:t>
            </a:r>
            <a:r>
              <a:rPr lang="fr-FR" b="0" i="0" u="none" strike="noStrike" dirty="0">
                <a:solidFill>
                  <a:srgbClr val="000000"/>
                </a:solidFill>
                <a:effectLst/>
                <a:latin typeface="Roboto" panose="02000000000000000000" pitchFamily="2" charset="0"/>
              </a:rPr>
              <a:t> : L’espace entre les objets d’un cadre est réparti de manière égale dans la direction et l’alignement définis pour le cadre. Utilisez cette option pour étirer les objets dans un cadre.</a:t>
            </a:r>
          </a:p>
          <a:p>
            <a:endParaRPr lang="fr-FR" b="0" i="0" u="none" strike="noStrike" dirty="0">
              <a:solidFill>
                <a:srgbClr val="000000"/>
              </a:solidFill>
              <a:effectLst/>
              <a:latin typeface="Roboto" panose="02000000000000000000" pitchFamily="2" charset="0"/>
            </a:endParaRPr>
          </a:p>
        </p:txBody>
      </p:sp>
      <p:pic>
        <p:nvPicPr>
          <p:cNvPr id="4" name="Image 3" descr="Une image contenant texte, Police, conception, capture d’écran&#10;&#10;Description générée automatiquement">
            <a:extLst>
              <a:ext uri="{FF2B5EF4-FFF2-40B4-BE49-F238E27FC236}">
                <a16:creationId xmlns:a16="http://schemas.microsoft.com/office/drawing/2014/main" id="{3BC2D67C-0D89-5467-0F50-85B006925D7D}"/>
              </a:ext>
            </a:extLst>
          </p:cNvPr>
          <p:cNvPicPr>
            <a:picLocks noChangeAspect="1"/>
          </p:cNvPicPr>
          <p:nvPr/>
        </p:nvPicPr>
        <p:blipFill>
          <a:blip r:embed="rId3"/>
          <a:stretch>
            <a:fillRect/>
          </a:stretch>
        </p:blipFill>
        <p:spPr>
          <a:xfrm>
            <a:off x="5024438" y="3923387"/>
            <a:ext cx="4719638" cy="2063116"/>
          </a:xfrm>
          <a:prstGeom prst="rect">
            <a:avLst/>
          </a:prstGeom>
        </p:spPr>
      </p:pic>
    </p:spTree>
    <p:extLst>
      <p:ext uri="{BB962C8B-B14F-4D97-AF65-F5344CB8AC3E}">
        <p14:creationId xmlns:p14="http://schemas.microsoft.com/office/powerpoint/2010/main" val="134740266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EACD44-EFC4-0B89-64A5-83BB13DC0AF0}"/>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FBBAB973-04B2-5F97-5A9A-DB3CD89B4876}"/>
              </a:ext>
            </a:extLst>
          </p:cNvPr>
          <p:cNvSpPr txBox="1"/>
          <p:nvPr/>
        </p:nvSpPr>
        <p:spPr>
          <a:xfrm>
            <a:off x="1058835" y="714334"/>
            <a:ext cx="7392834" cy="461665"/>
          </a:xfrm>
          <a:prstGeom prst="rect">
            <a:avLst/>
          </a:prstGeom>
          <a:noFill/>
        </p:spPr>
        <p:txBody>
          <a:bodyPr wrap="square">
            <a:spAutoFit/>
          </a:bodyPr>
          <a:lstStyle/>
          <a:p>
            <a:r>
              <a:rPr lang="fr-FR" sz="2400" b="1" dirty="0">
                <a:latin typeface="Arial" panose="020B0604020202020204" pitchFamily="34" charset="0"/>
                <a:cs typeface="Arial" panose="020B0604020202020204" pitchFamily="34" charset="0"/>
              </a:rPr>
              <a:t>Auto-</a:t>
            </a:r>
            <a:r>
              <a:rPr lang="fr-FR" sz="2400" b="1" dirty="0" err="1">
                <a:latin typeface="Arial" panose="020B0604020202020204" pitchFamily="34" charset="0"/>
                <a:cs typeface="Arial" panose="020B0604020202020204" pitchFamily="34" charset="0"/>
              </a:rPr>
              <a:t>layout</a:t>
            </a:r>
            <a:r>
              <a:rPr lang="fr-FR" sz="2400" b="1" dirty="0">
                <a:latin typeface="Arial" panose="020B0604020202020204" pitchFamily="34" charset="0"/>
                <a:cs typeface="Arial" panose="020B0604020202020204" pitchFamily="34" charset="0"/>
              </a:rPr>
              <a:t> et redimensionnement</a:t>
            </a:r>
            <a:endParaRPr lang="fr-FR" dirty="0"/>
          </a:p>
        </p:txBody>
      </p:sp>
      <p:sp>
        <p:nvSpPr>
          <p:cNvPr id="5" name="ZoneTexte 4">
            <a:extLst>
              <a:ext uri="{FF2B5EF4-FFF2-40B4-BE49-F238E27FC236}">
                <a16:creationId xmlns:a16="http://schemas.microsoft.com/office/drawing/2014/main" id="{566BD181-4997-68CF-4002-5CF977ADD431}"/>
              </a:ext>
            </a:extLst>
          </p:cNvPr>
          <p:cNvSpPr txBox="1"/>
          <p:nvPr/>
        </p:nvSpPr>
        <p:spPr>
          <a:xfrm>
            <a:off x="771489" y="1371493"/>
            <a:ext cx="10129874" cy="2031325"/>
          </a:xfrm>
          <a:prstGeom prst="rect">
            <a:avLst/>
          </a:prstGeom>
          <a:noFill/>
        </p:spPr>
        <p:txBody>
          <a:bodyPr wrap="square" rtlCol="0">
            <a:spAutoFit/>
          </a:bodyPr>
          <a:lstStyle/>
          <a:p>
            <a:pPr algn="just" fontAlgn="base"/>
            <a:r>
              <a:rPr lang="fr-FR" b="0" i="0" u="none" strike="noStrike" dirty="0">
                <a:solidFill>
                  <a:srgbClr val="000000"/>
                </a:solidFill>
                <a:effectLst/>
                <a:latin typeface="Roboto" panose="02000000000000000000" pitchFamily="2" charset="0"/>
              </a:rPr>
              <a:t>L’une des fonctions les plus puissantes de la mise en page automatique est sa capacité à contrôler les dimensions des objets dans un cadre Auto </a:t>
            </a:r>
            <a:r>
              <a:rPr lang="fr-FR" b="0" i="0" u="none" strike="noStrike" dirty="0" err="1">
                <a:solidFill>
                  <a:srgbClr val="000000"/>
                </a:solidFill>
                <a:effectLst/>
                <a:latin typeface="Roboto" panose="02000000000000000000" pitchFamily="2" charset="0"/>
              </a:rPr>
              <a:t>layout</a:t>
            </a:r>
            <a:r>
              <a:rPr lang="fr-FR" b="0" i="0" u="none" strike="noStrike" dirty="0">
                <a:solidFill>
                  <a:srgbClr val="000000"/>
                </a:solidFill>
                <a:effectLst/>
                <a:latin typeface="Roboto" panose="02000000000000000000" pitchFamily="2" charset="0"/>
              </a:rPr>
              <a:t>.</a:t>
            </a:r>
          </a:p>
          <a:p>
            <a:pPr algn="just" fontAlgn="base"/>
            <a:r>
              <a:rPr lang="fr-FR" b="0" i="0" u="none" strike="noStrike" dirty="0">
                <a:solidFill>
                  <a:srgbClr val="000000"/>
                </a:solidFill>
                <a:effectLst/>
                <a:latin typeface="Roboto" panose="02000000000000000000" pitchFamily="2" charset="0"/>
              </a:rPr>
              <a:t> </a:t>
            </a:r>
          </a:p>
          <a:p>
            <a:pPr algn="just" fontAlgn="base"/>
            <a:r>
              <a:rPr lang="fr-FR" b="0" i="0" u="none" strike="noStrike" dirty="0">
                <a:solidFill>
                  <a:srgbClr val="000000"/>
                </a:solidFill>
                <a:effectLst/>
                <a:latin typeface="Roboto" panose="02000000000000000000" pitchFamily="2" charset="0"/>
              </a:rPr>
              <a:t>Définissez le comportement de redimensionnement des cadres Auto </a:t>
            </a:r>
            <a:r>
              <a:rPr lang="fr-FR" b="0" i="0" u="none" strike="noStrike" dirty="0" err="1">
                <a:solidFill>
                  <a:srgbClr val="000000"/>
                </a:solidFill>
                <a:effectLst/>
                <a:latin typeface="Roboto" panose="02000000000000000000" pitchFamily="2" charset="0"/>
              </a:rPr>
              <a:t>Layout</a:t>
            </a:r>
            <a:r>
              <a:rPr lang="fr-FR" b="0" i="0" u="none" strike="noStrike" dirty="0">
                <a:solidFill>
                  <a:srgbClr val="000000"/>
                </a:solidFill>
                <a:effectLst/>
                <a:latin typeface="Roboto" panose="02000000000000000000" pitchFamily="2" charset="0"/>
              </a:rPr>
              <a:t> parents afin qu’ils s’adaptent à toute modification apportée à leurs objets enfants. Les paramètres de redimensionnement peuvent être appliqués individuellement aux objets sur les axes X et Y à l’aide des menus déroulants et du panneau de redimensionnement.</a:t>
            </a:r>
          </a:p>
        </p:txBody>
      </p:sp>
      <p:pic>
        <p:nvPicPr>
          <p:cNvPr id="6" name="Image 5" descr="Une image contenant texte, capture d’écran, Police, Rectangle&#10;&#10;Description générée automatiquement">
            <a:extLst>
              <a:ext uri="{FF2B5EF4-FFF2-40B4-BE49-F238E27FC236}">
                <a16:creationId xmlns:a16="http://schemas.microsoft.com/office/drawing/2014/main" id="{D5CAF1D4-218F-C3BF-2D21-067EAF16B6CB}"/>
              </a:ext>
            </a:extLst>
          </p:cNvPr>
          <p:cNvPicPr>
            <a:picLocks noChangeAspect="1"/>
          </p:cNvPicPr>
          <p:nvPr/>
        </p:nvPicPr>
        <p:blipFill>
          <a:blip r:embed="rId3"/>
          <a:stretch>
            <a:fillRect/>
          </a:stretch>
        </p:blipFill>
        <p:spPr>
          <a:xfrm>
            <a:off x="8186167" y="3877349"/>
            <a:ext cx="3234343" cy="2031325"/>
          </a:xfrm>
          <a:prstGeom prst="rect">
            <a:avLst/>
          </a:prstGeom>
        </p:spPr>
      </p:pic>
      <p:sp>
        <p:nvSpPr>
          <p:cNvPr id="7" name="ZoneTexte 6">
            <a:extLst>
              <a:ext uri="{FF2B5EF4-FFF2-40B4-BE49-F238E27FC236}">
                <a16:creationId xmlns:a16="http://schemas.microsoft.com/office/drawing/2014/main" id="{267C7363-0780-35A0-C663-53E4517932D6}"/>
              </a:ext>
            </a:extLst>
          </p:cNvPr>
          <p:cNvSpPr txBox="1"/>
          <p:nvPr/>
        </p:nvSpPr>
        <p:spPr>
          <a:xfrm>
            <a:off x="771489" y="3455183"/>
            <a:ext cx="7414678" cy="2800767"/>
          </a:xfrm>
          <a:prstGeom prst="rect">
            <a:avLst/>
          </a:prstGeom>
          <a:noFill/>
        </p:spPr>
        <p:txBody>
          <a:bodyPr wrap="square" rtlCol="0">
            <a:spAutoFit/>
          </a:bodyPr>
          <a:lstStyle/>
          <a:p>
            <a:pPr algn="just"/>
            <a:r>
              <a:rPr lang="fr-FR" sz="1600" dirty="0">
                <a:solidFill>
                  <a:srgbClr val="000000"/>
                </a:solidFill>
                <a:latin typeface="Roboto" panose="02000000000000000000" pitchFamily="2" charset="0"/>
              </a:rPr>
              <a:t>Lorsqu’un cadre Auto </a:t>
            </a:r>
            <a:r>
              <a:rPr lang="fr-FR" sz="1600" dirty="0" err="1">
                <a:solidFill>
                  <a:srgbClr val="000000"/>
                </a:solidFill>
                <a:latin typeface="Roboto" panose="02000000000000000000" pitchFamily="2" charset="0"/>
              </a:rPr>
              <a:t>layout</a:t>
            </a:r>
            <a:r>
              <a:rPr lang="fr-FR" sz="1600" dirty="0">
                <a:solidFill>
                  <a:srgbClr val="000000"/>
                </a:solidFill>
                <a:latin typeface="Roboto" panose="02000000000000000000" pitchFamily="2" charset="0"/>
              </a:rPr>
              <a:t> est défini sur Largeur ou hauteur fixe, les valeurs des dimensions du cadre restent les mêmes, quel que soit le contenu qu’il contient. La taille du cadre ne réagit pas aux modifications des objets qu’il contient, comme une chaîne de texte dont la longueur change</a:t>
            </a:r>
          </a:p>
          <a:p>
            <a:pPr algn="just"/>
            <a:r>
              <a:rPr lang="fr-FR" sz="1600" dirty="0">
                <a:solidFill>
                  <a:srgbClr val="000000"/>
                </a:solidFill>
                <a:latin typeface="Roboto" panose="02000000000000000000" pitchFamily="2" charset="0"/>
              </a:rPr>
              <a:t>Hug content Définissez un cadre auto </a:t>
            </a:r>
            <a:r>
              <a:rPr lang="fr-FR" sz="1600" dirty="0" err="1">
                <a:solidFill>
                  <a:srgbClr val="000000"/>
                </a:solidFill>
                <a:latin typeface="Roboto" panose="02000000000000000000" pitchFamily="2" charset="0"/>
              </a:rPr>
              <a:t>layout</a:t>
            </a:r>
            <a:r>
              <a:rPr lang="fr-FR" sz="1600" dirty="0">
                <a:solidFill>
                  <a:srgbClr val="000000"/>
                </a:solidFill>
                <a:latin typeface="Roboto" panose="02000000000000000000" pitchFamily="2" charset="0"/>
              </a:rPr>
              <a:t> sur Hug content pour qu’il se redimensionne en fonction de ses objets enfants. Le cadre conservera les dimensions les plus petites possibles pour entourer les objets qu’il contient, tout en respectant la valeur du </a:t>
            </a:r>
            <a:r>
              <a:rPr lang="fr-FR" sz="1600" dirty="0" err="1">
                <a:solidFill>
                  <a:srgbClr val="000000"/>
                </a:solidFill>
                <a:latin typeface="Roboto" panose="02000000000000000000" pitchFamily="2" charset="0"/>
              </a:rPr>
              <a:t>padding</a:t>
            </a:r>
            <a:r>
              <a:rPr lang="fr-FR" sz="1600" dirty="0">
                <a:solidFill>
                  <a:srgbClr val="000000"/>
                </a:solidFill>
                <a:latin typeface="Roboto" panose="02000000000000000000" pitchFamily="2" charset="0"/>
              </a:rPr>
              <a:t>.</a:t>
            </a:r>
          </a:p>
          <a:p>
            <a:pPr algn="just"/>
            <a:r>
              <a:rPr lang="fr-FR" sz="1600" dirty="0">
                <a:solidFill>
                  <a:srgbClr val="000000"/>
                </a:solidFill>
                <a:latin typeface="Roboto" panose="02000000000000000000" pitchFamily="2" charset="0"/>
              </a:rPr>
              <a:t> </a:t>
            </a:r>
          </a:p>
          <a:p>
            <a:pPr algn="just"/>
            <a:r>
              <a:rPr lang="fr-FR" sz="1600" dirty="0">
                <a:solidFill>
                  <a:srgbClr val="000000"/>
                </a:solidFill>
                <a:latin typeface="Roboto" panose="02000000000000000000" pitchFamily="2" charset="0"/>
              </a:rPr>
              <a:t>Fill container Les objets d’un cadre auto </a:t>
            </a:r>
            <a:r>
              <a:rPr lang="fr-FR" sz="1600" dirty="0" err="1">
                <a:solidFill>
                  <a:srgbClr val="000000"/>
                </a:solidFill>
                <a:latin typeface="Roboto" panose="02000000000000000000" pitchFamily="2" charset="0"/>
              </a:rPr>
              <a:t>layout</a:t>
            </a:r>
            <a:r>
              <a:rPr lang="fr-FR" sz="1600" dirty="0">
                <a:solidFill>
                  <a:srgbClr val="000000"/>
                </a:solidFill>
                <a:latin typeface="Roboto" panose="02000000000000000000" pitchFamily="2" charset="0"/>
              </a:rPr>
              <a:t> définis sur Fill container s’étirent sur la largeur et/ou la hauteur de leur cadre parent.</a:t>
            </a:r>
          </a:p>
        </p:txBody>
      </p:sp>
    </p:spTree>
    <p:extLst>
      <p:ext uri="{BB962C8B-B14F-4D97-AF65-F5344CB8AC3E}">
        <p14:creationId xmlns:p14="http://schemas.microsoft.com/office/powerpoint/2010/main" val="394325523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BB640B-7B55-BE90-F653-4EEFCDCC236B}"/>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30E13087-51EF-76A5-BD47-28ADC3CF7381}"/>
              </a:ext>
            </a:extLst>
          </p:cNvPr>
          <p:cNvSpPr txBox="1"/>
          <p:nvPr/>
        </p:nvSpPr>
        <p:spPr>
          <a:xfrm>
            <a:off x="1058835" y="714334"/>
            <a:ext cx="7392834" cy="461665"/>
          </a:xfrm>
          <a:prstGeom prst="rect">
            <a:avLst/>
          </a:prstGeom>
          <a:noFill/>
        </p:spPr>
        <p:txBody>
          <a:bodyPr wrap="square">
            <a:spAutoFit/>
          </a:bodyPr>
          <a:lstStyle/>
          <a:p>
            <a:r>
              <a:rPr lang="fr-FR" sz="2400" b="1" dirty="0">
                <a:latin typeface="Arial" panose="020B0604020202020204" pitchFamily="34" charset="0"/>
                <a:cs typeface="Arial" panose="020B0604020202020204" pitchFamily="34" charset="0"/>
              </a:rPr>
              <a:t>Auto-</a:t>
            </a:r>
            <a:r>
              <a:rPr lang="fr-FR" sz="2400" b="1" dirty="0" err="1">
                <a:latin typeface="Arial" panose="020B0604020202020204" pitchFamily="34" charset="0"/>
                <a:cs typeface="Arial" panose="020B0604020202020204" pitchFamily="34" charset="0"/>
              </a:rPr>
              <a:t>layout</a:t>
            </a:r>
            <a:r>
              <a:rPr lang="fr-FR" sz="2400" b="1" dirty="0">
                <a:latin typeface="Arial" panose="020B0604020202020204" pitchFamily="34" charset="0"/>
                <a:cs typeface="Arial" panose="020B0604020202020204" pitchFamily="34" charset="0"/>
              </a:rPr>
              <a:t> et redimensionnement</a:t>
            </a:r>
            <a:endParaRPr lang="fr-FR" dirty="0"/>
          </a:p>
        </p:txBody>
      </p:sp>
      <p:pic>
        <p:nvPicPr>
          <p:cNvPr id="6" name="Image 5" descr="Une image contenant texte, capture d’écran, Police, Rectangle&#10;&#10;Description générée automatiquement">
            <a:extLst>
              <a:ext uri="{FF2B5EF4-FFF2-40B4-BE49-F238E27FC236}">
                <a16:creationId xmlns:a16="http://schemas.microsoft.com/office/drawing/2014/main" id="{D91B2891-508B-CA7C-3339-F08000D3B3D4}"/>
              </a:ext>
            </a:extLst>
          </p:cNvPr>
          <p:cNvPicPr>
            <a:picLocks noChangeAspect="1"/>
          </p:cNvPicPr>
          <p:nvPr/>
        </p:nvPicPr>
        <p:blipFill>
          <a:blip r:embed="rId3"/>
          <a:stretch>
            <a:fillRect/>
          </a:stretch>
        </p:blipFill>
        <p:spPr>
          <a:xfrm>
            <a:off x="5686389" y="4112341"/>
            <a:ext cx="3234343" cy="2031325"/>
          </a:xfrm>
          <a:prstGeom prst="rect">
            <a:avLst/>
          </a:prstGeom>
        </p:spPr>
      </p:pic>
      <p:sp>
        <p:nvSpPr>
          <p:cNvPr id="7" name="ZoneTexte 6">
            <a:extLst>
              <a:ext uri="{FF2B5EF4-FFF2-40B4-BE49-F238E27FC236}">
                <a16:creationId xmlns:a16="http://schemas.microsoft.com/office/drawing/2014/main" id="{CF135ACA-B091-EEF6-4758-ABE7921F1BEA}"/>
              </a:ext>
            </a:extLst>
          </p:cNvPr>
          <p:cNvSpPr txBox="1"/>
          <p:nvPr/>
        </p:nvSpPr>
        <p:spPr>
          <a:xfrm>
            <a:off x="771489" y="1326346"/>
            <a:ext cx="10472774" cy="3139321"/>
          </a:xfrm>
          <a:prstGeom prst="rect">
            <a:avLst/>
          </a:prstGeom>
          <a:noFill/>
        </p:spPr>
        <p:txBody>
          <a:bodyPr wrap="square" rtlCol="0">
            <a:spAutoFit/>
          </a:bodyPr>
          <a:lstStyle/>
          <a:p>
            <a:pPr algn="just"/>
            <a:r>
              <a:rPr lang="fr-FR" b="1" i="0" u="none" strike="noStrike" dirty="0">
                <a:solidFill>
                  <a:srgbClr val="000000"/>
                </a:solidFill>
                <a:effectLst/>
                <a:latin typeface="Roboto" panose="02000000000000000000" pitchFamily="2" charset="0"/>
              </a:rPr>
              <a:t>- Largeur ou hauteur fixe</a:t>
            </a:r>
          </a:p>
          <a:p>
            <a:pPr algn="just"/>
            <a:endParaRPr lang="fr-FR" dirty="0">
              <a:solidFill>
                <a:srgbClr val="000000"/>
              </a:solidFill>
              <a:latin typeface="Roboto" panose="02000000000000000000" pitchFamily="2" charset="0"/>
            </a:endParaRPr>
          </a:p>
          <a:p>
            <a:pPr algn="just"/>
            <a:r>
              <a:rPr lang="fr-FR" dirty="0">
                <a:solidFill>
                  <a:srgbClr val="000000"/>
                </a:solidFill>
                <a:latin typeface="Roboto" panose="02000000000000000000" pitchFamily="2" charset="0"/>
              </a:rPr>
              <a:t>Lorsqu’un cadre Auto </a:t>
            </a:r>
            <a:r>
              <a:rPr lang="fr-FR" dirty="0" err="1">
                <a:solidFill>
                  <a:srgbClr val="000000"/>
                </a:solidFill>
                <a:latin typeface="Roboto" panose="02000000000000000000" pitchFamily="2" charset="0"/>
              </a:rPr>
              <a:t>layout</a:t>
            </a:r>
            <a:r>
              <a:rPr lang="fr-FR" dirty="0">
                <a:solidFill>
                  <a:srgbClr val="000000"/>
                </a:solidFill>
                <a:latin typeface="Roboto" panose="02000000000000000000" pitchFamily="2" charset="0"/>
              </a:rPr>
              <a:t> est défini sur Largeur ou hauteur fixe, les valeurs des dimensions du cadre restent les mêmes, quel que soit le contenu qu’il contient. La taille du cadre ne réagit pas aux modifications des objets qu’il contient, comme une chaîne de texte dont la longueur change</a:t>
            </a:r>
          </a:p>
          <a:p>
            <a:pPr algn="just"/>
            <a:r>
              <a:rPr lang="fr-FR" dirty="0">
                <a:solidFill>
                  <a:srgbClr val="000000"/>
                </a:solidFill>
                <a:latin typeface="Roboto" panose="02000000000000000000" pitchFamily="2" charset="0"/>
              </a:rPr>
              <a:t>Hug content Définissez un cadre auto </a:t>
            </a:r>
            <a:r>
              <a:rPr lang="fr-FR" dirty="0" err="1">
                <a:solidFill>
                  <a:srgbClr val="000000"/>
                </a:solidFill>
                <a:latin typeface="Roboto" panose="02000000000000000000" pitchFamily="2" charset="0"/>
              </a:rPr>
              <a:t>layout</a:t>
            </a:r>
            <a:r>
              <a:rPr lang="fr-FR" dirty="0">
                <a:solidFill>
                  <a:srgbClr val="000000"/>
                </a:solidFill>
                <a:latin typeface="Roboto" panose="02000000000000000000" pitchFamily="2" charset="0"/>
              </a:rPr>
              <a:t> sur Hug content pour qu’il se redimensionne en fonction de ses objets enfants. Le cadre conservera les dimensions les plus petites possibles pour entourer les objets qu’il contient, tout en respectant la valeur du </a:t>
            </a:r>
            <a:r>
              <a:rPr lang="fr-FR" dirty="0" err="1">
                <a:solidFill>
                  <a:srgbClr val="000000"/>
                </a:solidFill>
                <a:latin typeface="Roboto" panose="02000000000000000000" pitchFamily="2" charset="0"/>
              </a:rPr>
              <a:t>padding</a:t>
            </a:r>
            <a:r>
              <a:rPr lang="fr-FR" dirty="0">
                <a:solidFill>
                  <a:srgbClr val="000000"/>
                </a:solidFill>
                <a:latin typeface="Roboto" panose="02000000000000000000" pitchFamily="2" charset="0"/>
              </a:rPr>
              <a:t>.</a:t>
            </a:r>
          </a:p>
          <a:p>
            <a:pPr algn="just"/>
            <a:r>
              <a:rPr lang="fr-FR" dirty="0">
                <a:solidFill>
                  <a:srgbClr val="000000"/>
                </a:solidFill>
                <a:latin typeface="Roboto" panose="02000000000000000000" pitchFamily="2" charset="0"/>
              </a:rPr>
              <a:t> </a:t>
            </a:r>
          </a:p>
          <a:p>
            <a:pPr algn="just"/>
            <a:r>
              <a:rPr lang="fr-FR" dirty="0">
                <a:solidFill>
                  <a:srgbClr val="000000"/>
                </a:solidFill>
                <a:latin typeface="Roboto" panose="02000000000000000000" pitchFamily="2" charset="0"/>
              </a:rPr>
              <a:t>Fill container Les objets d’un cadre auto </a:t>
            </a:r>
            <a:r>
              <a:rPr lang="fr-FR" dirty="0" err="1">
                <a:solidFill>
                  <a:srgbClr val="000000"/>
                </a:solidFill>
                <a:latin typeface="Roboto" panose="02000000000000000000" pitchFamily="2" charset="0"/>
              </a:rPr>
              <a:t>layout</a:t>
            </a:r>
            <a:r>
              <a:rPr lang="fr-FR" dirty="0">
                <a:solidFill>
                  <a:srgbClr val="000000"/>
                </a:solidFill>
                <a:latin typeface="Roboto" panose="02000000000000000000" pitchFamily="2" charset="0"/>
              </a:rPr>
              <a:t> définis sur Fill container s’étirent sur la largeur et/ou la hauteur de leur cadre parent.</a:t>
            </a:r>
          </a:p>
        </p:txBody>
      </p:sp>
    </p:spTree>
    <p:extLst>
      <p:ext uri="{BB962C8B-B14F-4D97-AF65-F5344CB8AC3E}">
        <p14:creationId xmlns:p14="http://schemas.microsoft.com/office/powerpoint/2010/main" val="356015124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B937D5-5A57-FEC4-7AF1-344AC43E5F08}"/>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75831C63-93F5-3C93-ABEC-F3F75F0A0142}"/>
              </a:ext>
            </a:extLst>
          </p:cNvPr>
          <p:cNvSpPr txBox="1"/>
          <p:nvPr/>
        </p:nvSpPr>
        <p:spPr>
          <a:xfrm>
            <a:off x="1058835" y="714334"/>
            <a:ext cx="7392834" cy="461665"/>
          </a:xfrm>
          <a:prstGeom prst="rect">
            <a:avLst/>
          </a:prstGeom>
          <a:noFill/>
        </p:spPr>
        <p:txBody>
          <a:bodyPr wrap="square">
            <a:spAutoFit/>
          </a:bodyPr>
          <a:lstStyle/>
          <a:p>
            <a:r>
              <a:rPr lang="fr-FR" sz="2400" b="1" dirty="0">
                <a:latin typeface="Arial" panose="020B0604020202020204" pitchFamily="34" charset="0"/>
                <a:cs typeface="Arial" panose="020B0604020202020204" pitchFamily="34" charset="0"/>
              </a:rPr>
              <a:t>Auto-</a:t>
            </a:r>
            <a:r>
              <a:rPr lang="fr-FR" sz="2400" b="1" dirty="0" err="1">
                <a:latin typeface="Arial" panose="020B0604020202020204" pitchFamily="34" charset="0"/>
                <a:cs typeface="Arial" panose="020B0604020202020204" pitchFamily="34" charset="0"/>
              </a:rPr>
              <a:t>layout</a:t>
            </a:r>
            <a:r>
              <a:rPr lang="fr-FR" sz="2400" b="1" dirty="0">
                <a:latin typeface="Arial" panose="020B0604020202020204" pitchFamily="34" charset="0"/>
                <a:cs typeface="Arial" panose="020B0604020202020204" pitchFamily="34" charset="0"/>
              </a:rPr>
              <a:t> et redimensionnement</a:t>
            </a:r>
            <a:endParaRPr lang="fr-FR" dirty="0"/>
          </a:p>
        </p:txBody>
      </p:sp>
      <p:sp>
        <p:nvSpPr>
          <p:cNvPr id="5" name="ZoneTexte 4">
            <a:extLst>
              <a:ext uri="{FF2B5EF4-FFF2-40B4-BE49-F238E27FC236}">
                <a16:creationId xmlns:a16="http://schemas.microsoft.com/office/drawing/2014/main" id="{A01A3D83-FF07-57CF-2369-315B04E23562}"/>
              </a:ext>
            </a:extLst>
          </p:cNvPr>
          <p:cNvSpPr txBox="1"/>
          <p:nvPr/>
        </p:nvSpPr>
        <p:spPr>
          <a:xfrm>
            <a:off x="771489" y="1371493"/>
            <a:ext cx="10129874" cy="4162678"/>
          </a:xfrm>
          <a:prstGeom prst="rect">
            <a:avLst/>
          </a:prstGeom>
          <a:noFill/>
        </p:spPr>
        <p:txBody>
          <a:bodyPr wrap="square" rtlCol="0">
            <a:spAutoFit/>
          </a:bodyPr>
          <a:lstStyle/>
          <a:p>
            <a:pPr algn="l" fontAlgn="base">
              <a:spcAft>
                <a:spcPts val="1500"/>
              </a:spcAft>
            </a:pPr>
            <a:r>
              <a:rPr lang="fr-FR" b="1" i="0" u="none" strike="noStrike" dirty="0">
                <a:solidFill>
                  <a:srgbClr val="000000"/>
                </a:solidFill>
                <a:effectLst/>
                <a:latin typeface="Roboto" panose="02000000000000000000" pitchFamily="2" charset="0"/>
              </a:rPr>
              <a:t>- </a:t>
            </a:r>
            <a:r>
              <a:rPr lang="fr-FR" b="1" i="0" u="none" strike="noStrike" dirty="0" err="1">
                <a:solidFill>
                  <a:srgbClr val="000000"/>
                </a:solidFill>
                <a:effectLst/>
                <a:latin typeface="Roboto" panose="02000000000000000000" pitchFamily="2" charset="0"/>
              </a:rPr>
              <a:t>Constraints</a:t>
            </a:r>
            <a:r>
              <a:rPr lang="fr-FR" b="1" i="0" u="none" strike="noStrike" dirty="0">
                <a:solidFill>
                  <a:srgbClr val="000000"/>
                </a:solidFill>
                <a:effectLst/>
                <a:latin typeface="Roboto" panose="02000000000000000000" pitchFamily="2" charset="0"/>
              </a:rPr>
              <a:t> and </a:t>
            </a:r>
            <a:r>
              <a:rPr lang="fr-FR" b="1" i="0" u="none" strike="noStrike" dirty="0" err="1">
                <a:solidFill>
                  <a:srgbClr val="000000"/>
                </a:solidFill>
                <a:effectLst/>
                <a:latin typeface="Roboto" panose="02000000000000000000" pitchFamily="2" charset="0"/>
              </a:rPr>
              <a:t>resizing</a:t>
            </a:r>
            <a:r>
              <a:rPr lang="fr-FR" b="1" i="0" u="none" strike="noStrike" dirty="0">
                <a:solidFill>
                  <a:srgbClr val="000000"/>
                </a:solidFill>
                <a:effectLst/>
                <a:latin typeface="Roboto" panose="02000000000000000000" pitchFamily="2" charset="0"/>
              </a:rPr>
              <a:t> (Contraintes et redimensionnement)</a:t>
            </a:r>
          </a:p>
          <a:p>
            <a:pPr algn="just" fontAlgn="base"/>
            <a:r>
              <a:rPr lang="fr-FR" b="0" i="0" u="none" strike="noStrike" dirty="0">
                <a:solidFill>
                  <a:srgbClr val="000000"/>
                </a:solidFill>
                <a:effectLst/>
                <a:latin typeface="Roboto" panose="02000000000000000000" pitchFamily="2" charset="0"/>
              </a:rPr>
              <a:t>Vous ne pouvez pas appliquer de contraintes aux objets enfants d’un cadre Auto </a:t>
            </a:r>
            <a:r>
              <a:rPr lang="fr-FR" b="0" i="0" u="none" strike="noStrike" dirty="0" err="1">
                <a:solidFill>
                  <a:srgbClr val="000000"/>
                </a:solidFill>
                <a:effectLst/>
                <a:latin typeface="Roboto" panose="02000000000000000000" pitchFamily="2" charset="0"/>
              </a:rPr>
              <a:t>Layout</a:t>
            </a:r>
            <a:r>
              <a:rPr lang="fr-FR" b="0" i="0" u="none" strike="noStrike" dirty="0">
                <a:solidFill>
                  <a:srgbClr val="000000"/>
                </a:solidFill>
                <a:effectLst/>
                <a:latin typeface="Roboto" panose="02000000000000000000" pitchFamily="2" charset="0"/>
              </a:rPr>
              <a:t>. En revanche, vous pouvez utiliser la propriété de redimensionnement pour définir la façon dont les objets réagissent lorsque le cadre, ou les objets qu’il contient, sont redimensionnés. Vous pouvez toujours appliquer des contraintes à un cadre Auto </a:t>
            </a:r>
            <a:r>
              <a:rPr lang="fr-FR" b="0" i="0" u="none" strike="noStrike" dirty="0" err="1">
                <a:solidFill>
                  <a:srgbClr val="000000"/>
                </a:solidFill>
                <a:effectLst/>
                <a:latin typeface="Roboto" panose="02000000000000000000" pitchFamily="2" charset="0"/>
              </a:rPr>
              <a:t>Layout</a:t>
            </a:r>
            <a:r>
              <a:rPr lang="fr-FR" b="0" i="0" u="none" strike="noStrike" dirty="0">
                <a:solidFill>
                  <a:srgbClr val="000000"/>
                </a:solidFill>
                <a:effectLst/>
                <a:latin typeface="Roboto" panose="02000000000000000000" pitchFamily="2" charset="0"/>
              </a:rPr>
              <a:t> s’il est imbriqué dans un cadre normal. Vous verrez apparaître une section </a:t>
            </a:r>
            <a:r>
              <a:rPr lang="fr-FR" b="0" i="0" u="none" strike="noStrike" dirty="0" err="1">
                <a:solidFill>
                  <a:srgbClr val="000000"/>
                </a:solidFill>
                <a:effectLst/>
                <a:latin typeface="Roboto" panose="02000000000000000000" pitchFamily="2" charset="0"/>
              </a:rPr>
              <a:t>Constraints</a:t>
            </a:r>
            <a:r>
              <a:rPr lang="fr-FR" b="0" i="0" u="none" strike="noStrike" dirty="0">
                <a:solidFill>
                  <a:srgbClr val="000000"/>
                </a:solidFill>
                <a:effectLst/>
                <a:latin typeface="Roboto" panose="02000000000000000000" pitchFamily="2" charset="0"/>
              </a:rPr>
              <a:t> and </a:t>
            </a:r>
            <a:r>
              <a:rPr lang="fr-FR" b="0" i="0" u="none" strike="noStrike" dirty="0" err="1">
                <a:solidFill>
                  <a:srgbClr val="000000"/>
                </a:solidFill>
                <a:effectLst/>
                <a:latin typeface="Roboto" panose="02000000000000000000" pitchFamily="2" charset="0"/>
              </a:rPr>
              <a:t>resizing</a:t>
            </a:r>
            <a:r>
              <a:rPr lang="fr-FR" b="0" i="0" u="none" strike="noStrike" dirty="0">
                <a:solidFill>
                  <a:srgbClr val="000000"/>
                </a:solidFill>
                <a:effectLst/>
                <a:latin typeface="Roboto" panose="02000000000000000000" pitchFamily="2" charset="0"/>
              </a:rPr>
              <a:t>, qui vous permet de définir à la fois les contraintes du cadre Auto </a:t>
            </a:r>
            <a:r>
              <a:rPr lang="fr-FR" b="0" i="0" u="none" strike="noStrike" dirty="0" err="1">
                <a:solidFill>
                  <a:srgbClr val="000000"/>
                </a:solidFill>
                <a:effectLst/>
                <a:latin typeface="Roboto" panose="02000000000000000000" pitchFamily="2" charset="0"/>
              </a:rPr>
              <a:t>Layout</a:t>
            </a:r>
            <a:r>
              <a:rPr lang="fr-FR" b="0" i="0" u="none" strike="noStrike" dirty="0">
                <a:solidFill>
                  <a:srgbClr val="000000"/>
                </a:solidFill>
                <a:effectLst/>
                <a:latin typeface="Roboto" panose="02000000000000000000" pitchFamily="2" charset="0"/>
              </a:rPr>
              <a:t> et le comportement de redimensionnement des objets qu’il contient.</a:t>
            </a:r>
          </a:p>
          <a:p>
            <a:pPr algn="just" fontAlgn="base"/>
            <a:r>
              <a:rPr lang="fr-FR" b="0" i="0" u="none" strike="noStrike" dirty="0">
                <a:solidFill>
                  <a:srgbClr val="000000"/>
                </a:solidFill>
                <a:effectLst/>
                <a:latin typeface="Roboto" panose="02000000000000000000" pitchFamily="2" charset="0"/>
              </a:rPr>
              <a:t> </a:t>
            </a:r>
          </a:p>
          <a:p>
            <a:pPr algn="just" fontAlgn="base"/>
            <a:r>
              <a:rPr lang="fr-FR" b="0" i="0" u="none" strike="noStrike" dirty="0">
                <a:solidFill>
                  <a:srgbClr val="000000"/>
                </a:solidFill>
                <a:effectLst/>
                <a:latin typeface="Roboto" panose="02000000000000000000" pitchFamily="2" charset="0"/>
              </a:rPr>
              <a:t>Par exemple, si vous avez créé une barre de navigation à l’aide de l’Auto </a:t>
            </a:r>
            <a:r>
              <a:rPr lang="fr-FR" b="0" i="0" u="none" strike="noStrike" dirty="0" err="1">
                <a:solidFill>
                  <a:srgbClr val="000000"/>
                </a:solidFill>
                <a:effectLst/>
                <a:latin typeface="Roboto" panose="02000000000000000000" pitchFamily="2" charset="0"/>
              </a:rPr>
              <a:t>layout</a:t>
            </a:r>
            <a:r>
              <a:rPr lang="fr-FR" b="0" i="0" u="none" strike="noStrike" dirty="0">
                <a:solidFill>
                  <a:srgbClr val="000000"/>
                </a:solidFill>
                <a:effectLst/>
                <a:latin typeface="Roboto" panose="02000000000000000000" pitchFamily="2" charset="0"/>
              </a:rPr>
              <a:t>, vous pouvez souhaiter qu’elle s’adapte à différentes tailles d’écran. Vous pouvez utiliser les contraintes pour vous assurer que la barre de navigation réagit correctement lorsque son cadre parent est redimensionné, et le redimensionnement pour contrôler la façon dont les objets de la barre de navigation réagissent à ces changements.</a:t>
            </a:r>
          </a:p>
        </p:txBody>
      </p:sp>
    </p:spTree>
    <p:extLst>
      <p:ext uri="{BB962C8B-B14F-4D97-AF65-F5344CB8AC3E}">
        <p14:creationId xmlns:p14="http://schemas.microsoft.com/office/powerpoint/2010/main" val="254504355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816868E0-C553-22B2-0FF3-CB15E95E01C2}"/>
              </a:ext>
            </a:extLst>
          </p:cNvPr>
          <p:cNvSpPr txBox="1"/>
          <p:nvPr/>
        </p:nvSpPr>
        <p:spPr>
          <a:xfrm>
            <a:off x="1058835" y="714334"/>
            <a:ext cx="7392834" cy="461665"/>
          </a:xfrm>
          <a:prstGeom prst="rect">
            <a:avLst/>
          </a:prstGeom>
          <a:noFill/>
        </p:spPr>
        <p:txBody>
          <a:bodyPr wrap="square">
            <a:spAutoFit/>
          </a:bodyPr>
          <a:lstStyle/>
          <a:p>
            <a:r>
              <a:rPr lang="fr-FR" sz="2400" b="1" dirty="0">
                <a:latin typeface="Arial" panose="020B0604020202020204" pitchFamily="34" charset="0"/>
                <a:cs typeface="Arial" panose="020B0604020202020204" pitchFamily="34" charset="0"/>
              </a:rPr>
              <a:t>Les auto-</a:t>
            </a:r>
            <a:r>
              <a:rPr lang="fr-FR" sz="2400" b="1" dirty="0" err="1">
                <a:latin typeface="Arial" panose="020B0604020202020204" pitchFamily="34" charset="0"/>
                <a:cs typeface="Arial" panose="020B0604020202020204" pitchFamily="34" charset="0"/>
              </a:rPr>
              <a:t>layout</a:t>
            </a:r>
            <a:r>
              <a:rPr lang="fr-FR" sz="2400" b="1" dirty="0">
                <a:latin typeface="Arial" panose="020B0604020202020204" pitchFamily="34" charset="0"/>
                <a:cs typeface="Arial" panose="020B0604020202020204" pitchFamily="34" charset="0"/>
              </a:rPr>
              <a:t> </a:t>
            </a:r>
            <a:endParaRPr lang="fr-FR" dirty="0"/>
          </a:p>
        </p:txBody>
      </p:sp>
      <p:sp>
        <p:nvSpPr>
          <p:cNvPr id="5" name="ZoneTexte 4">
            <a:extLst>
              <a:ext uri="{FF2B5EF4-FFF2-40B4-BE49-F238E27FC236}">
                <a16:creationId xmlns:a16="http://schemas.microsoft.com/office/drawing/2014/main" id="{E66C90C2-821A-7F79-1934-8647041B4900}"/>
              </a:ext>
            </a:extLst>
          </p:cNvPr>
          <p:cNvSpPr txBox="1"/>
          <p:nvPr/>
        </p:nvSpPr>
        <p:spPr>
          <a:xfrm>
            <a:off x="842926" y="1868331"/>
            <a:ext cx="7824651" cy="369332"/>
          </a:xfrm>
          <a:prstGeom prst="rect">
            <a:avLst/>
          </a:prstGeom>
          <a:noFill/>
        </p:spPr>
        <p:txBody>
          <a:bodyPr wrap="square" rtlCol="0">
            <a:spAutoFit/>
          </a:bodyPr>
          <a:lstStyle/>
          <a:p>
            <a:pPr algn="just"/>
            <a:r>
              <a:rPr lang="fr-FR" dirty="0">
                <a:latin typeface="Arial" panose="020B0604020202020204" pitchFamily="34" charset="0"/>
                <a:cs typeface="Arial" panose="020B0604020202020204" pitchFamily="34" charset="0"/>
              </a:rPr>
              <a:t>Regardons un exemple avec des boutons</a:t>
            </a:r>
          </a:p>
        </p:txBody>
      </p:sp>
      <p:pic>
        <p:nvPicPr>
          <p:cNvPr id="4" name="Image 3" descr="Une image contenant capture d’écran, mammifère&#10;&#10;Description générée automatiquement">
            <a:extLst>
              <a:ext uri="{FF2B5EF4-FFF2-40B4-BE49-F238E27FC236}">
                <a16:creationId xmlns:a16="http://schemas.microsoft.com/office/drawing/2014/main" id="{E4A17203-8BE9-5C04-3B64-66BE4C0F4862}"/>
              </a:ext>
            </a:extLst>
          </p:cNvPr>
          <p:cNvPicPr>
            <a:picLocks noChangeAspect="1"/>
          </p:cNvPicPr>
          <p:nvPr/>
        </p:nvPicPr>
        <p:blipFill>
          <a:blip r:embed="rId2"/>
          <a:stretch>
            <a:fillRect/>
          </a:stretch>
        </p:blipFill>
        <p:spPr>
          <a:xfrm>
            <a:off x="1600200" y="2527300"/>
            <a:ext cx="7772400" cy="1558871"/>
          </a:xfrm>
          <a:prstGeom prst="rect">
            <a:avLst/>
          </a:prstGeom>
        </p:spPr>
      </p:pic>
    </p:spTree>
    <p:extLst>
      <p:ext uri="{BB962C8B-B14F-4D97-AF65-F5344CB8AC3E}">
        <p14:creationId xmlns:p14="http://schemas.microsoft.com/office/powerpoint/2010/main" val="14802561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816868E0-C553-22B2-0FF3-CB15E95E01C2}"/>
              </a:ext>
            </a:extLst>
          </p:cNvPr>
          <p:cNvSpPr txBox="1"/>
          <p:nvPr/>
        </p:nvSpPr>
        <p:spPr>
          <a:xfrm>
            <a:off x="1058835" y="714334"/>
            <a:ext cx="7392834" cy="461665"/>
          </a:xfrm>
          <a:prstGeom prst="rect">
            <a:avLst/>
          </a:prstGeom>
          <a:noFill/>
        </p:spPr>
        <p:txBody>
          <a:bodyPr wrap="square">
            <a:spAutoFit/>
          </a:bodyPr>
          <a:lstStyle/>
          <a:p>
            <a:r>
              <a:rPr lang="fr-FR" sz="2400" b="1" dirty="0">
                <a:latin typeface="Arial" panose="020B0604020202020204" pitchFamily="34" charset="0"/>
                <a:cs typeface="Arial" panose="020B0604020202020204" pitchFamily="34" charset="0"/>
              </a:rPr>
              <a:t>Quelques plugins importants</a:t>
            </a:r>
            <a:endParaRPr lang="fr-FR" dirty="0"/>
          </a:p>
        </p:txBody>
      </p:sp>
      <p:sp>
        <p:nvSpPr>
          <p:cNvPr id="5" name="ZoneTexte 4">
            <a:extLst>
              <a:ext uri="{FF2B5EF4-FFF2-40B4-BE49-F238E27FC236}">
                <a16:creationId xmlns:a16="http://schemas.microsoft.com/office/drawing/2014/main" id="{E66C90C2-821A-7F79-1934-8647041B4900}"/>
              </a:ext>
            </a:extLst>
          </p:cNvPr>
          <p:cNvSpPr txBox="1"/>
          <p:nvPr/>
        </p:nvSpPr>
        <p:spPr>
          <a:xfrm>
            <a:off x="914401" y="1986797"/>
            <a:ext cx="5181599" cy="1200329"/>
          </a:xfrm>
          <a:prstGeom prst="rect">
            <a:avLst/>
          </a:prstGeom>
          <a:noFill/>
        </p:spPr>
        <p:txBody>
          <a:bodyPr wrap="square" rtlCol="0">
            <a:spAutoFit/>
          </a:bodyPr>
          <a:lstStyle/>
          <a:p>
            <a:pPr algn="just"/>
            <a:r>
              <a:rPr lang="fr-FR" dirty="0">
                <a:latin typeface="Arial" panose="020B0604020202020204" pitchFamily="34" charset="0"/>
                <a:cs typeface="Arial" panose="020B0604020202020204" pitchFamily="34" charset="0"/>
              </a:rPr>
              <a:t>1 : </a:t>
            </a:r>
            <a:r>
              <a:rPr lang="fr-FR" dirty="0" err="1">
                <a:latin typeface="Arial" panose="020B0604020202020204" pitchFamily="34" charset="0"/>
                <a:cs typeface="Arial" panose="020B0604020202020204" pitchFamily="34" charset="0"/>
              </a:rPr>
              <a:t>Unsplash</a:t>
            </a:r>
            <a:endParaRPr lang="fr-FR" dirty="0">
              <a:latin typeface="Arial" panose="020B0604020202020204" pitchFamily="34" charset="0"/>
              <a:cs typeface="Arial" panose="020B0604020202020204" pitchFamily="34" charset="0"/>
            </a:endParaRPr>
          </a:p>
          <a:p>
            <a:pPr algn="just"/>
            <a:endParaRPr lang="fr-FR" dirty="0">
              <a:latin typeface="Arial" panose="020B0604020202020204" pitchFamily="34" charset="0"/>
              <a:cs typeface="Arial" panose="020B0604020202020204" pitchFamily="34" charset="0"/>
            </a:endParaRPr>
          </a:p>
          <a:p>
            <a:pPr algn="just"/>
            <a:r>
              <a:rPr lang="fr-FR" dirty="0">
                <a:latin typeface="Arial" panose="020B0604020202020204" pitchFamily="34" charset="0"/>
                <a:cs typeface="Arial" panose="020B0604020202020204" pitchFamily="34" charset="0"/>
              </a:rPr>
              <a:t>C’est une banque d’images que vous pouvez utiliser sans droit. </a:t>
            </a:r>
          </a:p>
        </p:txBody>
      </p:sp>
      <p:sp>
        <p:nvSpPr>
          <p:cNvPr id="3" name="ZoneTexte 2">
            <a:extLst>
              <a:ext uri="{FF2B5EF4-FFF2-40B4-BE49-F238E27FC236}">
                <a16:creationId xmlns:a16="http://schemas.microsoft.com/office/drawing/2014/main" id="{9F619652-2AE6-2E59-0878-04DF4D885A8A}"/>
              </a:ext>
            </a:extLst>
          </p:cNvPr>
          <p:cNvSpPr txBox="1"/>
          <p:nvPr/>
        </p:nvSpPr>
        <p:spPr>
          <a:xfrm>
            <a:off x="914401" y="1319788"/>
            <a:ext cx="10577014" cy="523220"/>
          </a:xfrm>
          <a:prstGeom prst="rect">
            <a:avLst/>
          </a:prstGeom>
          <a:noFill/>
        </p:spPr>
        <p:txBody>
          <a:bodyPr wrap="square" rtlCol="0">
            <a:spAutoFit/>
          </a:bodyPr>
          <a:lstStyle/>
          <a:p>
            <a:r>
              <a:rPr lang="fr-FR" sz="1400" dirty="0">
                <a:latin typeface="Arial" panose="020B0604020202020204" pitchFamily="34" charset="0"/>
                <a:cs typeface="Arial" panose="020B0604020202020204" pitchFamily="34" charset="0"/>
              </a:rPr>
              <a:t>Comme tous les plugins il faut commencer par le télécharger. Nous l’avons déjà fait avec </a:t>
            </a:r>
            <a:r>
              <a:rPr lang="fr-FR" sz="1400" b="1" dirty="0">
                <a:latin typeface="Arial" panose="020B0604020202020204" pitchFamily="34" charset="0"/>
                <a:cs typeface="Arial" panose="020B0604020202020204" pitchFamily="34" charset="0"/>
              </a:rPr>
              <a:t>content </a:t>
            </a:r>
            <a:r>
              <a:rPr lang="fr-FR" sz="1400" b="1" dirty="0" err="1">
                <a:latin typeface="Arial" panose="020B0604020202020204" pitchFamily="34" charset="0"/>
                <a:cs typeface="Arial" panose="020B0604020202020204" pitchFamily="34" charset="0"/>
              </a:rPr>
              <a:t>reel</a:t>
            </a:r>
            <a:r>
              <a:rPr lang="fr-FR" sz="1400" b="1" dirty="0">
                <a:latin typeface="Arial" panose="020B0604020202020204" pitchFamily="34" charset="0"/>
                <a:cs typeface="Arial" panose="020B0604020202020204" pitchFamily="34" charset="0"/>
              </a:rPr>
              <a:t> </a:t>
            </a:r>
            <a:r>
              <a:rPr lang="fr-FR" sz="1400" dirty="0">
                <a:latin typeface="Arial" panose="020B0604020202020204" pitchFamily="34" charset="0"/>
                <a:cs typeface="Arial" panose="020B0604020202020204" pitchFamily="34" charset="0"/>
              </a:rPr>
              <a:t>mais un petit rappel n’est pas superflu. Donc clic droit puis Plugins puis manage plugins, on indique le nom rechercher, on l’installe et il devient disponible. </a:t>
            </a:r>
          </a:p>
        </p:txBody>
      </p:sp>
      <p:pic>
        <p:nvPicPr>
          <p:cNvPr id="7" name="Image 6" descr="Une image contenant capture d’écran, Logiciel multimédia, texte, logiciel&#10;&#10;Description générée automatiquement">
            <a:extLst>
              <a:ext uri="{FF2B5EF4-FFF2-40B4-BE49-F238E27FC236}">
                <a16:creationId xmlns:a16="http://schemas.microsoft.com/office/drawing/2014/main" id="{6B308547-5E76-EF39-0440-4E0AE5D18965}"/>
              </a:ext>
            </a:extLst>
          </p:cNvPr>
          <p:cNvPicPr>
            <a:picLocks noChangeAspect="1"/>
          </p:cNvPicPr>
          <p:nvPr/>
        </p:nvPicPr>
        <p:blipFill>
          <a:blip r:embed="rId2"/>
          <a:stretch>
            <a:fillRect/>
          </a:stretch>
        </p:blipFill>
        <p:spPr>
          <a:xfrm>
            <a:off x="6327717" y="1935618"/>
            <a:ext cx="4822669" cy="4052036"/>
          </a:xfrm>
          <a:prstGeom prst="rect">
            <a:avLst/>
          </a:prstGeom>
        </p:spPr>
      </p:pic>
    </p:spTree>
    <p:extLst>
      <p:ext uri="{BB962C8B-B14F-4D97-AF65-F5344CB8AC3E}">
        <p14:creationId xmlns:p14="http://schemas.microsoft.com/office/powerpoint/2010/main" val="291701896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816868E0-C553-22B2-0FF3-CB15E95E01C2}"/>
              </a:ext>
            </a:extLst>
          </p:cNvPr>
          <p:cNvSpPr txBox="1"/>
          <p:nvPr/>
        </p:nvSpPr>
        <p:spPr>
          <a:xfrm>
            <a:off x="1058835" y="714334"/>
            <a:ext cx="7392834" cy="461665"/>
          </a:xfrm>
          <a:prstGeom prst="rect">
            <a:avLst/>
          </a:prstGeom>
          <a:noFill/>
        </p:spPr>
        <p:txBody>
          <a:bodyPr wrap="square">
            <a:spAutoFit/>
          </a:bodyPr>
          <a:lstStyle/>
          <a:p>
            <a:r>
              <a:rPr lang="fr-FR" sz="2400" b="1" dirty="0">
                <a:latin typeface="Arial" panose="020B0604020202020204" pitchFamily="34" charset="0"/>
                <a:cs typeface="Arial" panose="020B0604020202020204" pitchFamily="34" charset="0"/>
              </a:rPr>
              <a:t>Quelques plugins importants</a:t>
            </a:r>
            <a:endParaRPr lang="fr-FR" dirty="0"/>
          </a:p>
        </p:txBody>
      </p:sp>
      <p:sp>
        <p:nvSpPr>
          <p:cNvPr id="5" name="ZoneTexte 4">
            <a:extLst>
              <a:ext uri="{FF2B5EF4-FFF2-40B4-BE49-F238E27FC236}">
                <a16:creationId xmlns:a16="http://schemas.microsoft.com/office/drawing/2014/main" id="{E66C90C2-821A-7F79-1934-8647041B4900}"/>
              </a:ext>
            </a:extLst>
          </p:cNvPr>
          <p:cNvSpPr txBox="1"/>
          <p:nvPr/>
        </p:nvSpPr>
        <p:spPr>
          <a:xfrm>
            <a:off x="914401" y="1986796"/>
            <a:ext cx="4435521" cy="2308324"/>
          </a:xfrm>
          <a:prstGeom prst="rect">
            <a:avLst/>
          </a:prstGeom>
          <a:noFill/>
        </p:spPr>
        <p:txBody>
          <a:bodyPr wrap="square" rtlCol="0">
            <a:spAutoFit/>
          </a:bodyPr>
          <a:lstStyle/>
          <a:p>
            <a:pPr algn="just"/>
            <a:r>
              <a:rPr lang="fr-FR" dirty="0">
                <a:latin typeface="Arial" panose="020B0604020202020204" pitchFamily="34" charset="0"/>
                <a:cs typeface="Arial" panose="020B0604020202020204" pitchFamily="34" charset="0"/>
              </a:rPr>
              <a:t>2 : Image Palette</a:t>
            </a:r>
          </a:p>
          <a:p>
            <a:pPr algn="just"/>
            <a:endParaRPr lang="fr-FR" dirty="0">
              <a:latin typeface="Arial" panose="020B0604020202020204" pitchFamily="34" charset="0"/>
              <a:cs typeface="Arial" panose="020B0604020202020204" pitchFamily="34" charset="0"/>
            </a:endParaRPr>
          </a:p>
          <a:p>
            <a:pPr algn="just"/>
            <a:r>
              <a:rPr lang="fr-FR" dirty="0">
                <a:latin typeface="Arial" panose="020B0604020202020204" pitchFamily="34" charset="0"/>
                <a:cs typeface="Arial" panose="020B0604020202020204" pitchFamily="34" charset="0"/>
              </a:rPr>
              <a:t>Quand vous lancer le plugin il vous indique la palette de couleurs utilisée dans l’image. Il devient très simple de conserver une cohérence chromatique. </a:t>
            </a:r>
          </a:p>
          <a:p>
            <a:pPr algn="just"/>
            <a:r>
              <a:rPr lang="fr-FR" dirty="0">
                <a:latin typeface="Arial" panose="020B0604020202020204" pitchFamily="34" charset="0"/>
                <a:cs typeface="Arial" panose="020B0604020202020204" pitchFamily="34" charset="0"/>
              </a:rPr>
              <a:t>On peut faire tout un parcours d’expérience utilisateur. </a:t>
            </a:r>
          </a:p>
        </p:txBody>
      </p:sp>
      <p:pic>
        <p:nvPicPr>
          <p:cNvPr id="6" name="Image 5" descr="Une image contenant capture d’écran, Logiciel multimédia, Logiciel de graphisme, logiciel&#10;&#10;Description générée automatiquement">
            <a:extLst>
              <a:ext uri="{FF2B5EF4-FFF2-40B4-BE49-F238E27FC236}">
                <a16:creationId xmlns:a16="http://schemas.microsoft.com/office/drawing/2014/main" id="{46541678-235E-5343-55BE-49FCEB9C9E75}"/>
              </a:ext>
            </a:extLst>
          </p:cNvPr>
          <p:cNvPicPr>
            <a:picLocks noChangeAspect="1"/>
          </p:cNvPicPr>
          <p:nvPr/>
        </p:nvPicPr>
        <p:blipFill>
          <a:blip r:embed="rId2"/>
          <a:stretch>
            <a:fillRect/>
          </a:stretch>
        </p:blipFill>
        <p:spPr>
          <a:xfrm>
            <a:off x="5661545" y="1261623"/>
            <a:ext cx="5206600" cy="3240249"/>
          </a:xfrm>
          <a:prstGeom prst="rect">
            <a:avLst/>
          </a:prstGeom>
        </p:spPr>
      </p:pic>
    </p:spTree>
    <p:extLst>
      <p:ext uri="{BB962C8B-B14F-4D97-AF65-F5344CB8AC3E}">
        <p14:creationId xmlns:p14="http://schemas.microsoft.com/office/powerpoint/2010/main" val="234731391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816868E0-C553-22B2-0FF3-CB15E95E01C2}"/>
              </a:ext>
            </a:extLst>
          </p:cNvPr>
          <p:cNvSpPr txBox="1"/>
          <p:nvPr/>
        </p:nvSpPr>
        <p:spPr>
          <a:xfrm>
            <a:off x="1058835" y="714334"/>
            <a:ext cx="7392834" cy="461665"/>
          </a:xfrm>
          <a:prstGeom prst="rect">
            <a:avLst/>
          </a:prstGeom>
          <a:noFill/>
        </p:spPr>
        <p:txBody>
          <a:bodyPr wrap="square">
            <a:spAutoFit/>
          </a:bodyPr>
          <a:lstStyle/>
          <a:p>
            <a:r>
              <a:rPr lang="fr-FR" sz="2400" b="1" dirty="0">
                <a:latin typeface="Arial" panose="020B0604020202020204" pitchFamily="34" charset="0"/>
                <a:cs typeface="Arial" panose="020B0604020202020204" pitchFamily="34" charset="0"/>
              </a:rPr>
              <a:t>Quelques plugins importants</a:t>
            </a:r>
            <a:endParaRPr lang="fr-FR" dirty="0"/>
          </a:p>
        </p:txBody>
      </p:sp>
      <p:sp>
        <p:nvSpPr>
          <p:cNvPr id="5" name="ZoneTexte 4">
            <a:extLst>
              <a:ext uri="{FF2B5EF4-FFF2-40B4-BE49-F238E27FC236}">
                <a16:creationId xmlns:a16="http://schemas.microsoft.com/office/drawing/2014/main" id="{E66C90C2-821A-7F79-1934-8647041B4900}"/>
              </a:ext>
            </a:extLst>
          </p:cNvPr>
          <p:cNvSpPr txBox="1"/>
          <p:nvPr/>
        </p:nvSpPr>
        <p:spPr>
          <a:xfrm>
            <a:off x="914401" y="1986796"/>
            <a:ext cx="4435521" cy="1200329"/>
          </a:xfrm>
          <a:prstGeom prst="rect">
            <a:avLst/>
          </a:prstGeom>
          <a:noFill/>
        </p:spPr>
        <p:txBody>
          <a:bodyPr wrap="square" rtlCol="0">
            <a:spAutoFit/>
          </a:bodyPr>
          <a:lstStyle/>
          <a:p>
            <a:pPr algn="just"/>
            <a:r>
              <a:rPr lang="fr-FR" dirty="0">
                <a:latin typeface="Arial" panose="020B0604020202020204" pitchFamily="34" charset="0"/>
                <a:cs typeface="Arial" panose="020B0604020202020204" pitchFamily="34" charset="0"/>
              </a:rPr>
              <a:t>3 : </a:t>
            </a:r>
            <a:r>
              <a:rPr lang="fr-FR" dirty="0" err="1">
                <a:latin typeface="Arial" panose="020B0604020202020204" pitchFamily="34" charset="0"/>
                <a:cs typeface="Arial" panose="020B0604020202020204" pitchFamily="34" charset="0"/>
              </a:rPr>
              <a:t>Autoflow</a:t>
            </a:r>
            <a:endParaRPr lang="fr-FR" dirty="0">
              <a:latin typeface="Arial" panose="020B0604020202020204" pitchFamily="34" charset="0"/>
              <a:cs typeface="Arial" panose="020B0604020202020204" pitchFamily="34" charset="0"/>
            </a:endParaRPr>
          </a:p>
          <a:p>
            <a:pPr algn="just"/>
            <a:endParaRPr lang="fr-FR" dirty="0">
              <a:latin typeface="Arial" panose="020B0604020202020204" pitchFamily="34" charset="0"/>
              <a:cs typeface="Arial" panose="020B0604020202020204" pitchFamily="34" charset="0"/>
            </a:endParaRPr>
          </a:p>
          <a:p>
            <a:pPr algn="just"/>
            <a:r>
              <a:rPr lang="fr-FR" dirty="0">
                <a:latin typeface="Arial" panose="020B0604020202020204" pitchFamily="34" charset="0"/>
                <a:cs typeface="Arial" panose="020B0604020202020204" pitchFamily="34" charset="0"/>
              </a:rPr>
              <a:t>Permet de gérer plus simplement les liens entre les frames</a:t>
            </a:r>
          </a:p>
        </p:txBody>
      </p:sp>
      <p:pic>
        <p:nvPicPr>
          <p:cNvPr id="4" name="Image 3" descr="Une image contenant Logiciel multimédia, Logiciel de graphisme, logiciel, Montage&#10;&#10;Description générée automatiquement">
            <a:extLst>
              <a:ext uri="{FF2B5EF4-FFF2-40B4-BE49-F238E27FC236}">
                <a16:creationId xmlns:a16="http://schemas.microsoft.com/office/drawing/2014/main" id="{07DA2450-8F1E-EC70-A044-B48CF73CE29A}"/>
              </a:ext>
            </a:extLst>
          </p:cNvPr>
          <p:cNvPicPr>
            <a:picLocks noChangeAspect="1"/>
          </p:cNvPicPr>
          <p:nvPr/>
        </p:nvPicPr>
        <p:blipFill>
          <a:blip r:embed="rId2"/>
          <a:stretch>
            <a:fillRect/>
          </a:stretch>
        </p:blipFill>
        <p:spPr>
          <a:xfrm>
            <a:off x="5349922" y="1986796"/>
            <a:ext cx="6043603" cy="3490460"/>
          </a:xfrm>
          <a:prstGeom prst="rect">
            <a:avLst/>
          </a:prstGeom>
        </p:spPr>
      </p:pic>
    </p:spTree>
    <p:extLst>
      <p:ext uri="{BB962C8B-B14F-4D97-AF65-F5344CB8AC3E}">
        <p14:creationId xmlns:p14="http://schemas.microsoft.com/office/powerpoint/2010/main" val="390306328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816868E0-C553-22B2-0FF3-CB15E95E01C2}"/>
              </a:ext>
            </a:extLst>
          </p:cNvPr>
          <p:cNvSpPr txBox="1"/>
          <p:nvPr/>
        </p:nvSpPr>
        <p:spPr>
          <a:xfrm>
            <a:off x="1058835" y="714334"/>
            <a:ext cx="7392834" cy="461665"/>
          </a:xfrm>
          <a:prstGeom prst="rect">
            <a:avLst/>
          </a:prstGeom>
          <a:noFill/>
        </p:spPr>
        <p:txBody>
          <a:bodyPr wrap="square">
            <a:spAutoFit/>
          </a:bodyPr>
          <a:lstStyle/>
          <a:p>
            <a:r>
              <a:rPr lang="fr-FR" sz="2400" b="1" dirty="0">
                <a:latin typeface="Arial" panose="020B0604020202020204" pitchFamily="34" charset="0"/>
                <a:cs typeface="Arial" panose="020B0604020202020204" pitchFamily="34" charset="0"/>
              </a:rPr>
              <a:t>Quelques plugins importants</a:t>
            </a:r>
            <a:endParaRPr lang="fr-FR" dirty="0"/>
          </a:p>
        </p:txBody>
      </p:sp>
      <p:sp>
        <p:nvSpPr>
          <p:cNvPr id="5" name="ZoneTexte 4">
            <a:extLst>
              <a:ext uri="{FF2B5EF4-FFF2-40B4-BE49-F238E27FC236}">
                <a16:creationId xmlns:a16="http://schemas.microsoft.com/office/drawing/2014/main" id="{E66C90C2-821A-7F79-1934-8647041B4900}"/>
              </a:ext>
            </a:extLst>
          </p:cNvPr>
          <p:cNvSpPr txBox="1"/>
          <p:nvPr/>
        </p:nvSpPr>
        <p:spPr>
          <a:xfrm>
            <a:off x="914401" y="1986796"/>
            <a:ext cx="4435521" cy="1754326"/>
          </a:xfrm>
          <a:prstGeom prst="rect">
            <a:avLst/>
          </a:prstGeom>
          <a:noFill/>
        </p:spPr>
        <p:txBody>
          <a:bodyPr wrap="square" rtlCol="0">
            <a:spAutoFit/>
          </a:bodyPr>
          <a:lstStyle/>
          <a:p>
            <a:pPr algn="just"/>
            <a:r>
              <a:rPr lang="fr-FR" dirty="0">
                <a:latin typeface="Arial" panose="020B0604020202020204" pitchFamily="34" charset="0"/>
                <a:cs typeface="Arial" panose="020B0604020202020204" pitchFamily="34" charset="0"/>
              </a:rPr>
              <a:t>4 : Avatars</a:t>
            </a:r>
          </a:p>
          <a:p>
            <a:pPr algn="just"/>
            <a:endParaRPr lang="fr-FR" dirty="0">
              <a:latin typeface="Arial" panose="020B0604020202020204" pitchFamily="34" charset="0"/>
              <a:cs typeface="Arial" panose="020B0604020202020204" pitchFamily="34" charset="0"/>
            </a:endParaRPr>
          </a:p>
          <a:p>
            <a:pPr algn="just"/>
            <a:r>
              <a:rPr lang="fr-FR" dirty="0">
                <a:latin typeface="Arial" panose="020B0604020202020204" pitchFamily="34" charset="0"/>
                <a:cs typeface="Arial" panose="020B0604020202020204" pitchFamily="34" charset="0"/>
              </a:rPr>
              <a:t>C’est simple, vous créez une forme, vous lancer avatars et il va vous trouver de manière aléatoire une personne. </a:t>
            </a:r>
          </a:p>
          <a:p>
            <a:pPr algn="just"/>
            <a:endParaRPr lang="fr-FR" dirty="0">
              <a:latin typeface="Arial" panose="020B0604020202020204" pitchFamily="34" charset="0"/>
              <a:cs typeface="Arial" panose="020B0604020202020204" pitchFamily="34" charset="0"/>
            </a:endParaRPr>
          </a:p>
        </p:txBody>
      </p:sp>
      <p:pic>
        <p:nvPicPr>
          <p:cNvPr id="6" name="Image 5" descr="Une image contenant Visage humain, verres, personne, capture d’écran&#10;&#10;Description générée automatiquement">
            <a:extLst>
              <a:ext uri="{FF2B5EF4-FFF2-40B4-BE49-F238E27FC236}">
                <a16:creationId xmlns:a16="http://schemas.microsoft.com/office/drawing/2014/main" id="{2F3AA62C-C655-8F31-0628-263E425A0079}"/>
              </a:ext>
            </a:extLst>
          </p:cNvPr>
          <p:cNvPicPr>
            <a:picLocks noChangeAspect="1"/>
          </p:cNvPicPr>
          <p:nvPr/>
        </p:nvPicPr>
        <p:blipFill>
          <a:blip r:embed="rId2"/>
          <a:stretch>
            <a:fillRect/>
          </a:stretch>
        </p:blipFill>
        <p:spPr>
          <a:xfrm>
            <a:off x="5516119" y="1781886"/>
            <a:ext cx="5761479" cy="2603078"/>
          </a:xfrm>
          <a:prstGeom prst="rect">
            <a:avLst/>
          </a:prstGeom>
        </p:spPr>
      </p:pic>
    </p:spTree>
    <p:extLst>
      <p:ext uri="{BB962C8B-B14F-4D97-AF65-F5344CB8AC3E}">
        <p14:creationId xmlns:p14="http://schemas.microsoft.com/office/powerpoint/2010/main" val="1067754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816868E0-C553-22B2-0FF3-CB15E95E01C2}"/>
              </a:ext>
            </a:extLst>
          </p:cNvPr>
          <p:cNvSpPr txBox="1"/>
          <p:nvPr/>
        </p:nvSpPr>
        <p:spPr>
          <a:xfrm>
            <a:off x="1058835" y="714334"/>
            <a:ext cx="7392834" cy="461665"/>
          </a:xfrm>
          <a:prstGeom prst="rect">
            <a:avLst/>
          </a:prstGeom>
          <a:noFill/>
        </p:spPr>
        <p:txBody>
          <a:bodyPr wrap="square">
            <a:spAutoFit/>
          </a:bodyPr>
          <a:lstStyle/>
          <a:p>
            <a:r>
              <a:rPr lang="fr-FR" sz="2400" b="1" dirty="0">
                <a:latin typeface="Arial" panose="020B0604020202020204" pitchFamily="34" charset="0"/>
                <a:cs typeface="Arial" panose="020B0604020202020204" pitchFamily="34" charset="0"/>
              </a:rPr>
              <a:t>Quelques plugins importants</a:t>
            </a:r>
            <a:endParaRPr lang="fr-FR" dirty="0"/>
          </a:p>
        </p:txBody>
      </p:sp>
      <p:sp>
        <p:nvSpPr>
          <p:cNvPr id="5" name="ZoneTexte 4">
            <a:extLst>
              <a:ext uri="{FF2B5EF4-FFF2-40B4-BE49-F238E27FC236}">
                <a16:creationId xmlns:a16="http://schemas.microsoft.com/office/drawing/2014/main" id="{E66C90C2-821A-7F79-1934-8647041B4900}"/>
              </a:ext>
            </a:extLst>
          </p:cNvPr>
          <p:cNvSpPr txBox="1"/>
          <p:nvPr/>
        </p:nvSpPr>
        <p:spPr>
          <a:xfrm>
            <a:off x="914401" y="1986796"/>
            <a:ext cx="4435521" cy="1477328"/>
          </a:xfrm>
          <a:prstGeom prst="rect">
            <a:avLst/>
          </a:prstGeom>
          <a:noFill/>
        </p:spPr>
        <p:txBody>
          <a:bodyPr wrap="square" rtlCol="0">
            <a:spAutoFit/>
          </a:bodyPr>
          <a:lstStyle/>
          <a:p>
            <a:pPr algn="just"/>
            <a:r>
              <a:rPr lang="fr-FR" dirty="0">
                <a:latin typeface="Arial" panose="020B0604020202020204" pitchFamily="34" charset="0"/>
                <a:cs typeface="Arial" panose="020B0604020202020204" pitchFamily="34" charset="0"/>
              </a:rPr>
              <a:t>5 : </a:t>
            </a:r>
            <a:r>
              <a:rPr lang="fr-FR" dirty="0" err="1">
                <a:latin typeface="Arial" panose="020B0604020202020204" pitchFamily="34" charset="0"/>
                <a:cs typeface="Arial" panose="020B0604020202020204" pitchFamily="34" charset="0"/>
              </a:rPr>
              <a:t>Iconify</a:t>
            </a:r>
            <a:endParaRPr lang="fr-FR" dirty="0">
              <a:latin typeface="Arial" panose="020B0604020202020204" pitchFamily="34" charset="0"/>
              <a:cs typeface="Arial" panose="020B0604020202020204" pitchFamily="34" charset="0"/>
            </a:endParaRPr>
          </a:p>
          <a:p>
            <a:pPr algn="just"/>
            <a:endParaRPr lang="fr-FR" dirty="0">
              <a:latin typeface="Arial" panose="020B0604020202020204" pitchFamily="34" charset="0"/>
              <a:cs typeface="Arial" panose="020B0604020202020204" pitchFamily="34" charset="0"/>
            </a:endParaRPr>
          </a:p>
          <a:p>
            <a:pPr algn="just"/>
            <a:r>
              <a:rPr lang="fr-FR" dirty="0">
                <a:latin typeface="Arial" panose="020B0604020202020204" pitchFamily="34" charset="0"/>
                <a:cs typeface="Arial" panose="020B0604020202020204" pitchFamily="34" charset="0"/>
              </a:rPr>
              <a:t>Ce plugin vous permet d’avoir un peu plus de styles d’icone. </a:t>
            </a:r>
          </a:p>
          <a:p>
            <a:pPr algn="just"/>
            <a:endParaRPr lang="fr-FR" dirty="0">
              <a:latin typeface="Arial" panose="020B0604020202020204" pitchFamily="34" charset="0"/>
              <a:cs typeface="Arial" panose="020B0604020202020204" pitchFamily="34" charset="0"/>
            </a:endParaRPr>
          </a:p>
        </p:txBody>
      </p:sp>
      <p:pic>
        <p:nvPicPr>
          <p:cNvPr id="4" name="Image 3" descr="Une image contenant texte, capture d’écran, logiciel, Icône d’ordinateur&#10;&#10;Description générée automatiquement">
            <a:extLst>
              <a:ext uri="{FF2B5EF4-FFF2-40B4-BE49-F238E27FC236}">
                <a16:creationId xmlns:a16="http://schemas.microsoft.com/office/drawing/2014/main" id="{F9F6759E-AD44-4087-E8C1-1C7DF8D7C945}"/>
              </a:ext>
            </a:extLst>
          </p:cNvPr>
          <p:cNvPicPr>
            <a:picLocks noChangeAspect="1"/>
          </p:cNvPicPr>
          <p:nvPr/>
        </p:nvPicPr>
        <p:blipFill>
          <a:blip r:embed="rId2"/>
          <a:stretch>
            <a:fillRect/>
          </a:stretch>
        </p:blipFill>
        <p:spPr>
          <a:xfrm>
            <a:off x="6295640" y="1175999"/>
            <a:ext cx="3980473" cy="4144780"/>
          </a:xfrm>
          <a:prstGeom prst="rect">
            <a:avLst/>
          </a:prstGeom>
        </p:spPr>
      </p:pic>
    </p:spTree>
    <p:extLst>
      <p:ext uri="{BB962C8B-B14F-4D97-AF65-F5344CB8AC3E}">
        <p14:creationId xmlns:p14="http://schemas.microsoft.com/office/powerpoint/2010/main" val="165520318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816868E0-C553-22B2-0FF3-CB15E95E01C2}"/>
              </a:ext>
            </a:extLst>
          </p:cNvPr>
          <p:cNvSpPr txBox="1"/>
          <p:nvPr/>
        </p:nvSpPr>
        <p:spPr>
          <a:xfrm>
            <a:off x="1058835" y="714334"/>
            <a:ext cx="7392834" cy="461665"/>
          </a:xfrm>
          <a:prstGeom prst="rect">
            <a:avLst/>
          </a:prstGeom>
          <a:noFill/>
        </p:spPr>
        <p:txBody>
          <a:bodyPr wrap="square">
            <a:spAutoFit/>
          </a:bodyPr>
          <a:lstStyle/>
          <a:p>
            <a:r>
              <a:rPr lang="fr-FR" sz="2400" b="1" dirty="0">
                <a:latin typeface="Arial" panose="020B0604020202020204" pitchFamily="34" charset="0"/>
                <a:cs typeface="Arial" panose="020B0604020202020204" pitchFamily="34" charset="0"/>
              </a:rPr>
              <a:t>Quelques plugins importants</a:t>
            </a:r>
            <a:endParaRPr lang="fr-FR" dirty="0"/>
          </a:p>
        </p:txBody>
      </p:sp>
      <p:sp>
        <p:nvSpPr>
          <p:cNvPr id="5" name="ZoneTexte 4">
            <a:extLst>
              <a:ext uri="{FF2B5EF4-FFF2-40B4-BE49-F238E27FC236}">
                <a16:creationId xmlns:a16="http://schemas.microsoft.com/office/drawing/2014/main" id="{E66C90C2-821A-7F79-1934-8647041B4900}"/>
              </a:ext>
            </a:extLst>
          </p:cNvPr>
          <p:cNvSpPr txBox="1"/>
          <p:nvPr/>
        </p:nvSpPr>
        <p:spPr>
          <a:xfrm>
            <a:off x="914401" y="1986796"/>
            <a:ext cx="4435521" cy="2585323"/>
          </a:xfrm>
          <a:prstGeom prst="rect">
            <a:avLst/>
          </a:prstGeom>
          <a:noFill/>
        </p:spPr>
        <p:txBody>
          <a:bodyPr wrap="square" rtlCol="0">
            <a:spAutoFit/>
          </a:bodyPr>
          <a:lstStyle/>
          <a:p>
            <a:pPr algn="just"/>
            <a:r>
              <a:rPr lang="fr-FR" dirty="0">
                <a:latin typeface="Arial" panose="020B0604020202020204" pitchFamily="34" charset="0"/>
                <a:cs typeface="Arial" panose="020B0604020202020204" pitchFamily="34" charset="0"/>
              </a:rPr>
              <a:t>6 : Split Shape</a:t>
            </a:r>
          </a:p>
          <a:p>
            <a:pPr algn="just"/>
            <a:endParaRPr lang="fr-FR" dirty="0">
              <a:latin typeface="Arial" panose="020B0604020202020204" pitchFamily="34" charset="0"/>
              <a:cs typeface="Arial" panose="020B0604020202020204" pitchFamily="34" charset="0"/>
            </a:endParaRPr>
          </a:p>
          <a:p>
            <a:pPr algn="just"/>
            <a:r>
              <a:rPr lang="fr-FR" dirty="0">
                <a:latin typeface="Arial" panose="020B0604020202020204" pitchFamily="34" charset="0"/>
                <a:cs typeface="Arial" panose="020B0604020202020204" pitchFamily="34" charset="0"/>
              </a:rPr>
              <a:t>Il va vous permettre de subdiviser facilement des objets en indiquant le nombre de subdivisions. Attention dans notre exemple il faut obligatoirement de </a:t>
            </a:r>
            <a:r>
              <a:rPr lang="fr-FR" dirty="0" err="1">
                <a:latin typeface="Arial" panose="020B0604020202020204" pitchFamily="34" charset="0"/>
                <a:cs typeface="Arial" panose="020B0604020202020204" pitchFamily="34" charset="0"/>
              </a:rPr>
              <a:t>rows</a:t>
            </a:r>
            <a:r>
              <a:rPr lang="fr-FR" dirty="0">
                <a:latin typeface="Arial" panose="020B0604020202020204" pitchFamily="34" charset="0"/>
                <a:cs typeface="Arial" panose="020B0604020202020204" pitchFamily="34" charset="0"/>
              </a:rPr>
              <a:t> soit à 1 sinon cela ne peut pas fonctionner. </a:t>
            </a:r>
          </a:p>
          <a:p>
            <a:pPr algn="just"/>
            <a:endParaRPr lang="fr-FR" dirty="0">
              <a:latin typeface="Arial" panose="020B0604020202020204" pitchFamily="34" charset="0"/>
              <a:cs typeface="Arial" panose="020B0604020202020204" pitchFamily="34" charset="0"/>
            </a:endParaRPr>
          </a:p>
        </p:txBody>
      </p:sp>
      <p:pic>
        <p:nvPicPr>
          <p:cNvPr id="6" name="Image 5" descr="Une image contenant texte, capture d’écran, ligne, Rectangle&#10;&#10;Description générée automatiquement">
            <a:extLst>
              <a:ext uri="{FF2B5EF4-FFF2-40B4-BE49-F238E27FC236}">
                <a16:creationId xmlns:a16="http://schemas.microsoft.com/office/drawing/2014/main" id="{57A15116-E7D3-1626-1189-E37A0E055867}"/>
              </a:ext>
            </a:extLst>
          </p:cNvPr>
          <p:cNvPicPr>
            <a:picLocks noChangeAspect="1"/>
          </p:cNvPicPr>
          <p:nvPr/>
        </p:nvPicPr>
        <p:blipFill>
          <a:blip r:embed="rId2"/>
          <a:stretch>
            <a:fillRect/>
          </a:stretch>
        </p:blipFill>
        <p:spPr>
          <a:xfrm>
            <a:off x="5507953" y="2202512"/>
            <a:ext cx="5685122" cy="2201409"/>
          </a:xfrm>
          <a:prstGeom prst="rect">
            <a:avLst/>
          </a:prstGeom>
        </p:spPr>
      </p:pic>
    </p:spTree>
    <p:extLst>
      <p:ext uri="{BB962C8B-B14F-4D97-AF65-F5344CB8AC3E}">
        <p14:creationId xmlns:p14="http://schemas.microsoft.com/office/powerpoint/2010/main" val="254065238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A20A69-4C20-F656-CDD7-3AA38AD36037}"/>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7E57EBAE-D5E0-56AD-0CE0-97F78825FE90}"/>
              </a:ext>
            </a:extLst>
          </p:cNvPr>
          <p:cNvSpPr txBox="1"/>
          <p:nvPr/>
        </p:nvSpPr>
        <p:spPr>
          <a:xfrm>
            <a:off x="1058835" y="714334"/>
            <a:ext cx="7392834" cy="461665"/>
          </a:xfrm>
          <a:prstGeom prst="rect">
            <a:avLst/>
          </a:prstGeom>
          <a:noFill/>
        </p:spPr>
        <p:txBody>
          <a:bodyPr wrap="square">
            <a:spAutoFit/>
          </a:bodyPr>
          <a:lstStyle/>
          <a:p>
            <a:r>
              <a:rPr lang="fr-FR" sz="2400" b="1" dirty="0">
                <a:latin typeface="Arial" panose="020B0604020202020204" pitchFamily="34" charset="0"/>
                <a:cs typeface="Arial" panose="020B0604020202020204" pitchFamily="34" charset="0"/>
              </a:rPr>
              <a:t>Quelques plugins importants</a:t>
            </a:r>
            <a:endParaRPr lang="fr-FR" dirty="0"/>
          </a:p>
        </p:txBody>
      </p:sp>
      <p:sp>
        <p:nvSpPr>
          <p:cNvPr id="5" name="ZoneTexte 4">
            <a:extLst>
              <a:ext uri="{FF2B5EF4-FFF2-40B4-BE49-F238E27FC236}">
                <a16:creationId xmlns:a16="http://schemas.microsoft.com/office/drawing/2014/main" id="{0EB5C3E3-2E63-311D-5653-E46FAEDF1D62}"/>
              </a:ext>
            </a:extLst>
          </p:cNvPr>
          <p:cNvSpPr txBox="1"/>
          <p:nvPr/>
        </p:nvSpPr>
        <p:spPr>
          <a:xfrm>
            <a:off x="914401" y="1986796"/>
            <a:ext cx="4435521" cy="1754326"/>
          </a:xfrm>
          <a:prstGeom prst="rect">
            <a:avLst/>
          </a:prstGeom>
          <a:noFill/>
        </p:spPr>
        <p:txBody>
          <a:bodyPr wrap="square" rtlCol="0">
            <a:spAutoFit/>
          </a:bodyPr>
          <a:lstStyle/>
          <a:p>
            <a:pPr algn="just"/>
            <a:r>
              <a:rPr lang="fr-FR" dirty="0">
                <a:latin typeface="Arial" panose="020B0604020202020204" pitchFamily="34" charset="0"/>
                <a:cs typeface="Arial" panose="020B0604020202020204" pitchFamily="34" charset="0"/>
              </a:rPr>
              <a:t>7 : Content </a:t>
            </a:r>
            <a:r>
              <a:rPr lang="fr-FR" dirty="0" err="1">
                <a:latin typeface="Arial" panose="020B0604020202020204" pitchFamily="34" charset="0"/>
                <a:cs typeface="Arial" panose="020B0604020202020204" pitchFamily="34" charset="0"/>
              </a:rPr>
              <a:t>reel</a:t>
            </a:r>
            <a:endParaRPr lang="fr-FR" dirty="0">
              <a:latin typeface="Arial" panose="020B0604020202020204" pitchFamily="34" charset="0"/>
              <a:cs typeface="Arial" panose="020B0604020202020204" pitchFamily="34" charset="0"/>
            </a:endParaRPr>
          </a:p>
          <a:p>
            <a:pPr algn="just"/>
            <a:endParaRPr lang="fr-FR" dirty="0">
              <a:latin typeface="Arial" panose="020B0604020202020204" pitchFamily="34" charset="0"/>
              <a:cs typeface="Arial" panose="020B0604020202020204" pitchFamily="34" charset="0"/>
            </a:endParaRPr>
          </a:p>
          <a:p>
            <a:pPr algn="just"/>
            <a:r>
              <a:rPr lang="fr-FR" dirty="0">
                <a:latin typeface="Arial" panose="020B0604020202020204" pitchFamily="34" charset="0"/>
                <a:cs typeface="Arial" panose="020B0604020202020204" pitchFamily="34" charset="0"/>
              </a:rPr>
              <a:t>Comme on l’a vu il permet d’associer plusieurs contenus automatiquement à des champs représentant des personnes. </a:t>
            </a:r>
          </a:p>
          <a:p>
            <a:pPr algn="just"/>
            <a:endParaRPr lang="fr-FR" dirty="0">
              <a:latin typeface="Arial" panose="020B0604020202020204" pitchFamily="34" charset="0"/>
              <a:cs typeface="Arial" panose="020B0604020202020204" pitchFamily="34" charset="0"/>
            </a:endParaRPr>
          </a:p>
        </p:txBody>
      </p:sp>
      <p:pic>
        <p:nvPicPr>
          <p:cNvPr id="3" name="Image 2" descr="Une image contenant Visage humain, texte, personne, capture d’écran&#10;&#10;Description générée automatiquement">
            <a:extLst>
              <a:ext uri="{FF2B5EF4-FFF2-40B4-BE49-F238E27FC236}">
                <a16:creationId xmlns:a16="http://schemas.microsoft.com/office/drawing/2014/main" id="{F58904CD-AD7E-54C5-5518-BAAD6894E125}"/>
              </a:ext>
            </a:extLst>
          </p:cNvPr>
          <p:cNvPicPr>
            <a:picLocks noChangeAspect="1"/>
          </p:cNvPicPr>
          <p:nvPr/>
        </p:nvPicPr>
        <p:blipFill>
          <a:blip r:embed="rId2"/>
          <a:stretch>
            <a:fillRect/>
          </a:stretch>
        </p:blipFill>
        <p:spPr>
          <a:xfrm>
            <a:off x="5636253" y="1175999"/>
            <a:ext cx="4293560" cy="4590599"/>
          </a:xfrm>
          <a:prstGeom prst="rect">
            <a:avLst/>
          </a:prstGeom>
        </p:spPr>
      </p:pic>
    </p:spTree>
    <p:extLst>
      <p:ext uri="{BB962C8B-B14F-4D97-AF65-F5344CB8AC3E}">
        <p14:creationId xmlns:p14="http://schemas.microsoft.com/office/powerpoint/2010/main" val="427449921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816868E0-C553-22B2-0FF3-CB15E95E01C2}"/>
              </a:ext>
            </a:extLst>
          </p:cNvPr>
          <p:cNvSpPr txBox="1"/>
          <p:nvPr/>
        </p:nvSpPr>
        <p:spPr>
          <a:xfrm>
            <a:off x="1058835" y="714334"/>
            <a:ext cx="6312121" cy="461665"/>
          </a:xfrm>
          <a:prstGeom prst="rect">
            <a:avLst/>
          </a:prstGeom>
          <a:noFill/>
        </p:spPr>
        <p:txBody>
          <a:bodyPr wrap="square">
            <a:spAutoFit/>
          </a:bodyPr>
          <a:lstStyle/>
          <a:p>
            <a:r>
              <a:rPr lang="fr-FR" sz="2400" b="1" dirty="0">
                <a:latin typeface="Arial" panose="020B0604020202020204" pitchFamily="34" charset="0"/>
                <a:cs typeface="Arial" panose="020B0604020202020204" pitchFamily="34" charset="0"/>
              </a:rPr>
              <a:t>Bonus</a:t>
            </a:r>
            <a:endParaRPr lang="fr-FR" dirty="0"/>
          </a:p>
        </p:txBody>
      </p:sp>
      <p:sp>
        <p:nvSpPr>
          <p:cNvPr id="5" name="ZoneTexte 4">
            <a:extLst>
              <a:ext uri="{FF2B5EF4-FFF2-40B4-BE49-F238E27FC236}">
                <a16:creationId xmlns:a16="http://schemas.microsoft.com/office/drawing/2014/main" id="{E66C90C2-821A-7F79-1934-8647041B4900}"/>
              </a:ext>
            </a:extLst>
          </p:cNvPr>
          <p:cNvSpPr txBox="1"/>
          <p:nvPr/>
        </p:nvSpPr>
        <p:spPr>
          <a:xfrm>
            <a:off x="949123" y="1365813"/>
            <a:ext cx="10035551" cy="1477328"/>
          </a:xfrm>
          <a:prstGeom prst="rect">
            <a:avLst/>
          </a:prstGeom>
          <a:noFill/>
        </p:spPr>
        <p:txBody>
          <a:bodyPr wrap="square" rtlCol="0">
            <a:spAutoFit/>
          </a:bodyPr>
          <a:lstStyle/>
          <a:p>
            <a:pPr algn="just"/>
            <a:r>
              <a:rPr lang="fr-FR" dirty="0">
                <a:latin typeface="Arial" panose="020B0604020202020204" pitchFamily="34" charset="0"/>
                <a:cs typeface="Arial" panose="020B0604020202020204" pitchFamily="34" charset="0"/>
              </a:rPr>
              <a:t>Comme vous êtes presque tous sympas je vous donne un lien qui vous permettra d’importer des fichiers réalisés sous </a:t>
            </a:r>
            <a:r>
              <a:rPr lang="fr-FR" dirty="0" err="1">
                <a:latin typeface="Arial" panose="020B0604020202020204" pitchFamily="34" charset="0"/>
                <a:cs typeface="Arial" panose="020B0604020202020204" pitchFamily="34" charset="0"/>
              </a:rPr>
              <a:t>Figma</a:t>
            </a:r>
            <a:r>
              <a:rPr lang="fr-FR" dirty="0">
                <a:latin typeface="Arial" panose="020B0604020202020204" pitchFamily="34" charset="0"/>
                <a:cs typeface="Arial" panose="020B0604020202020204" pitchFamily="34" charset="0"/>
              </a:rPr>
              <a:t> de comprendre comment ils ont été faits maintenant que vous avez les bases et de gagner du temps dans vos développements en utilisant des </a:t>
            </a:r>
            <a:r>
              <a:rPr lang="fr-FR" dirty="0" err="1">
                <a:latin typeface="Arial" panose="020B0604020202020204" pitchFamily="34" charset="0"/>
                <a:cs typeface="Arial" panose="020B0604020202020204" pitchFamily="34" charset="0"/>
              </a:rPr>
              <a:t>wireFrames</a:t>
            </a:r>
            <a:r>
              <a:rPr lang="fr-FR" dirty="0">
                <a:latin typeface="Arial" panose="020B0604020202020204" pitchFamily="34" charset="0"/>
                <a:cs typeface="Arial" panose="020B0604020202020204" pitchFamily="34" charset="0"/>
              </a:rPr>
              <a:t>. </a:t>
            </a:r>
          </a:p>
          <a:p>
            <a:pPr algn="just"/>
            <a:r>
              <a:rPr lang="fr-FR" dirty="0">
                <a:latin typeface="Arial" panose="020B0604020202020204" pitchFamily="34" charset="0"/>
                <a:cs typeface="Arial" panose="020B0604020202020204" pitchFamily="34" charset="0"/>
              </a:rPr>
              <a:t>Il faut vous rendre sur </a:t>
            </a:r>
            <a:r>
              <a:rPr lang="fr-FR" dirty="0">
                <a:latin typeface="Arial" panose="020B0604020202020204" pitchFamily="34" charset="0"/>
                <a:cs typeface="Arial" panose="020B0604020202020204" pitchFamily="34" charset="0"/>
                <a:hlinkClick r:id="rId2"/>
              </a:rPr>
              <a:t>https://www.figma.com/community</a:t>
            </a:r>
            <a:r>
              <a:rPr lang="fr-FR" dirty="0">
                <a:latin typeface="Arial" panose="020B0604020202020204" pitchFamily="34" charset="0"/>
                <a:cs typeface="Arial" panose="020B0604020202020204" pitchFamily="34" charset="0"/>
              </a:rPr>
              <a:t> ou aussi </a:t>
            </a:r>
            <a:r>
              <a:rPr lang="fr-FR" dirty="0">
                <a:latin typeface="Arial" panose="020B0604020202020204" pitchFamily="34" charset="0"/>
                <a:cs typeface="Arial" panose="020B0604020202020204" pitchFamily="34" charset="0"/>
                <a:hlinkClick r:id="rId3"/>
              </a:rPr>
              <a:t>https://figma-resource.com</a:t>
            </a:r>
            <a:endParaRPr lang="fr-FR" dirty="0">
              <a:latin typeface="Arial" panose="020B0604020202020204" pitchFamily="34" charset="0"/>
              <a:cs typeface="Arial" panose="020B0604020202020204" pitchFamily="34" charset="0"/>
            </a:endParaRPr>
          </a:p>
          <a:p>
            <a:pPr algn="just"/>
            <a:endParaRPr lang="fr-FR" dirty="0">
              <a:latin typeface="Arial" panose="020B0604020202020204" pitchFamily="34" charset="0"/>
              <a:cs typeface="Arial" panose="020B0604020202020204" pitchFamily="34" charset="0"/>
            </a:endParaRPr>
          </a:p>
        </p:txBody>
      </p:sp>
      <p:pic>
        <p:nvPicPr>
          <p:cNvPr id="6" name="Image 5" descr="Une image contenant capture d’écran, texte, diagramme, Police&#10;&#10;Description générée automatiquement">
            <a:extLst>
              <a:ext uri="{FF2B5EF4-FFF2-40B4-BE49-F238E27FC236}">
                <a16:creationId xmlns:a16="http://schemas.microsoft.com/office/drawing/2014/main" id="{7D0175A3-1626-B7B1-1E62-8691BDB51F35}"/>
              </a:ext>
            </a:extLst>
          </p:cNvPr>
          <p:cNvPicPr>
            <a:picLocks noChangeAspect="1"/>
          </p:cNvPicPr>
          <p:nvPr/>
        </p:nvPicPr>
        <p:blipFill>
          <a:blip r:embed="rId4"/>
          <a:stretch>
            <a:fillRect/>
          </a:stretch>
        </p:blipFill>
        <p:spPr>
          <a:xfrm>
            <a:off x="2318205" y="3195921"/>
            <a:ext cx="7772400" cy="2947745"/>
          </a:xfrm>
          <a:prstGeom prst="rect">
            <a:avLst/>
          </a:prstGeom>
        </p:spPr>
      </p:pic>
    </p:spTree>
    <p:extLst>
      <p:ext uri="{BB962C8B-B14F-4D97-AF65-F5344CB8AC3E}">
        <p14:creationId xmlns:p14="http://schemas.microsoft.com/office/powerpoint/2010/main" val="103498709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816868E0-C553-22B2-0FF3-CB15E95E01C2}"/>
              </a:ext>
            </a:extLst>
          </p:cNvPr>
          <p:cNvSpPr txBox="1"/>
          <p:nvPr/>
        </p:nvSpPr>
        <p:spPr>
          <a:xfrm>
            <a:off x="1058834" y="714334"/>
            <a:ext cx="9271709" cy="461665"/>
          </a:xfrm>
          <a:prstGeom prst="rect">
            <a:avLst/>
          </a:prstGeom>
          <a:noFill/>
        </p:spPr>
        <p:txBody>
          <a:bodyPr wrap="square">
            <a:spAutoFit/>
          </a:bodyPr>
          <a:lstStyle/>
          <a:p>
            <a:r>
              <a:rPr lang="fr-FR" sz="2400" b="1" dirty="0">
                <a:latin typeface="Arial" panose="020B0604020202020204" pitchFamily="34" charset="0"/>
                <a:cs typeface="Arial" panose="020B0604020202020204" pitchFamily="34" charset="0"/>
              </a:rPr>
              <a:t>Wireframe ? </a:t>
            </a:r>
            <a:r>
              <a:rPr lang="fr-FR" sz="2400" b="1" dirty="0" err="1">
                <a:latin typeface="Arial" panose="020B0604020202020204" pitchFamily="34" charset="0"/>
                <a:cs typeface="Arial" panose="020B0604020202020204" pitchFamily="34" charset="0"/>
              </a:rPr>
              <a:t>Arthour</a:t>
            </a:r>
            <a:r>
              <a:rPr lang="fr-FR" sz="2400" b="1" dirty="0">
                <a:latin typeface="Arial" panose="020B0604020202020204" pitchFamily="34" charset="0"/>
                <a:cs typeface="Arial" panose="020B0604020202020204" pitchFamily="34" charset="0"/>
              </a:rPr>
              <a:t> !… Pas changer assiette pour fromage !</a:t>
            </a:r>
            <a:endParaRPr lang="fr-FR" dirty="0"/>
          </a:p>
        </p:txBody>
      </p:sp>
      <p:sp>
        <p:nvSpPr>
          <p:cNvPr id="5" name="ZoneTexte 4">
            <a:extLst>
              <a:ext uri="{FF2B5EF4-FFF2-40B4-BE49-F238E27FC236}">
                <a16:creationId xmlns:a16="http://schemas.microsoft.com/office/drawing/2014/main" id="{E66C90C2-821A-7F79-1934-8647041B4900}"/>
              </a:ext>
            </a:extLst>
          </p:cNvPr>
          <p:cNvSpPr txBox="1"/>
          <p:nvPr/>
        </p:nvSpPr>
        <p:spPr>
          <a:xfrm>
            <a:off x="976138" y="1867053"/>
            <a:ext cx="4435521" cy="3416320"/>
          </a:xfrm>
          <a:prstGeom prst="rect">
            <a:avLst/>
          </a:prstGeom>
          <a:noFill/>
        </p:spPr>
        <p:txBody>
          <a:bodyPr wrap="square" rtlCol="0">
            <a:spAutoFit/>
          </a:bodyPr>
          <a:lstStyle/>
          <a:p>
            <a:pPr algn="just"/>
            <a:r>
              <a:rPr lang="fr-FR" dirty="0">
                <a:latin typeface="Arial" panose="020B0604020202020204" pitchFamily="34" charset="0"/>
                <a:cs typeface="Arial" panose="020B0604020202020204" pitchFamily="34" charset="0"/>
              </a:rPr>
              <a:t>Connaissant votre capacité à optimiser votre travail vous pourriez être intéressés par les wireframes. Pour faire simple vous pouvez récupérer des composants vous permettant de construire plus facilement des Frames. Savoir réutiliser intelligemment ce qui existe fait partie des compétence nécessaires pour travailler plus rapidement. </a:t>
            </a:r>
          </a:p>
          <a:p>
            <a:pPr algn="just"/>
            <a:endParaRPr lang="fr-FR" dirty="0">
              <a:latin typeface="Arial" panose="020B0604020202020204" pitchFamily="34" charset="0"/>
              <a:cs typeface="Arial" panose="020B0604020202020204" pitchFamily="34" charset="0"/>
            </a:endParaRPr>
          </a:p>
          <a:p>
            <a:pPr algn="just"/>
            <a:r>
              <a:rPr lang="fr-FR" dirty="0">
                <a:latin typeface="Arial" panose="020B0604020202020204" pitchFamily="34" charset="0"/>
                <a:cs typeface="Arial" panose="020B0604020202020204" pitchFamily="34" charset="0"/>
              </a:rPr>
              <a:t>Voyons comment intégrer des éléments. </a:t>
            </a:r>
          </a:p>
          <a:p>
            <a:pPr algn="just"/>
            <a:endParaRPr lang="fr-FR" dirty="0">
              <a:latin typeface="Arial" panose="020B0604020202020204" pitchFamily="34" charset="0"/>
              <a:cs typeface="Arial" panose="020B0604020202020204" pitchFamily="34" charset="0"/>
            </a:endParaRPr>
          </a:p>
        </p:txBody>
      </p:sp>
      <p:sp>
        <p:nvSpPr>
          <p:cNvPr id="3" name="ZoneTexte 2">
            <a:extLst>
              <a:ext uri="{FF2B5EF4-FFF2-40B4-BE49-F238E27FC236}">
                <a16:creationId xmlns:a16="http://schemas.microsoft.com/office/drawing/2014/main" id="{B2BE0A16-E7CC-075D-CFDB-0662E2699422}"/>
              </a:ext>
            </a:extLst>
          </p:cNvPr>
          <p:cNvSpPr txBox="1"/>
          <p:nvPr/>
        </p:nvSpPr>
        <p:spPr>
          <a:xfrm>
            <a:off x="5787624" y="1867053"/>
            <a:ext cx="4435521" cy="2862322"/>
          </a:xfrm>
          <a:prstGeom prst="rect">
            <a:avLst/>
          </a:prstGeom>
          <a:noFill/>
        </p:spPr>
        <p:txBody>
          <a:bodyPr wrap="square" rtlCol="0">
            <a:spAutoFit/>
          </a:bodyPr>
          <a:lstStyle/>
          <a:p>
            <a:pPr algn="just"/>
            <a:r>
              <a:rPr lang="fr-FR" dirty="0">
                <a:latin typeface="Arial" panose="020B0604020202020204" pitchFamily="34" charset="0"/>
                <a:cs typeface="Arial" panose="020B0604020202020204" pitchFamily="34" charset="0"/>
              </a:rPr>
              <a:t>1: revenir à l’accueil</a:t>
            </a:r>
          </a:p>
          <a:p>
            <a:pPr algn="just"/>
            <a:endParaRPr lang="fr-FR" dirty="0">
              <a:latin typeface="Arial" panose="020B0604020202020204" pitchFamily="34" charset="0"/>
              <a:cs typeface="Arial" panose="020B0604020202020204" pitchFamily="34" charset="0"/>
            </a:endParaRPr>
          </a:p>
          <a:p>
            <a:pPr algn="just"/>
            <a:r>
              <a:rPr lang="fr-FR" dirty="0">
                <a:latin typeface="Arial" panose="020B0604020202020204" pitchFamily="34" charset="0"/>
                <a:cs typeface="Arial" panose="020B0604020202020204" pitchFamily="34" charset="0"/>
              </a:rPr>
              <a:t>2: en bas vous devriez avoir un bouton Explore </a:t>
            </a:r>
            <a:r>
              <a:rPr lang="fr-FR" dirty="0" err="1">
                <a:latin typeface="Arial" panose="020B0604020202020204" pitchFamily="34" charset="0"/>
                <a:cs typeface="Arial" panose="020B0604020202020204" pitchFamily="34" charset="0"/>
              </a:rPr>
              <a:t>community</a:t>
            </a:r>
            <a:r>
              <a:rPr lang="fr-FR" dirty="0">
                <a:latin typeface="Arial" panose="020B0604020202020204" pitchFamily="34" charset="0"/>
                <a:cs typeface="Arial" panose="020B0604020202020204" pitchFamily="34" charset="0"/>
              </a:rPr>
              <a:t> </a:t>
            </a:r>
          </a:p>
          <a:p>
            <a:pPr algn="just"/>
            <a:endParaRPr lang="fr-FR" dirty="0">
              <a:latin typeface="Arial" panose="020B0604020202020204" pitchFamily="34" charset="0"/>
              <a:cs typeface="Arial" panose="020B0604020202020204" pitchFamily="34" charset="0"/>
            </a:endParaRPr>
          </a:p>
          <a:p>
            <a:pPr algn="just"/>
            <a:r>
              <a:rPr lang="fr-FR" dirty="0">
                <a:latin typeface="Arial" panose="020B0604020202020204" pitchFamily="34" charset="0"/>
                <a:cs typeface="Arial" panose="020B0604020202020204" pitchFamily="34" charset="0"/>
              </a:rPr>
              <a:t>3: Après avoir cliqué sur le bouton wireframe s’ouvre à vous un monde merveilleux de chartes graphiques déjà créées et qui sont plus ou moins gratuites mais on peut n’afficher que les free. </a:t>
            </a:r>
          </a:p>
        </p:txBody>
      </p:sp>
      <p:pic>
        <p:nvPicPr>
          <p:cNvPr id="7" name="Image 6">
            <a:extLst>
              <a:ext uri="{FF2B5EF4-FFF2-40B4-BE49-F238E27FC236}">
                <a16:creationId xmlns:a16="http://schemas.microsoft.com/office/drawing/2014/main" id="{20CB16F3-EBDE-BEEC-D061-0CCD34C68490}"/>
              </a:ext>
            </a:extLst>
          </p:cNvPr>
          <p:cNvPicPr>
            <a:picLocks noChangeAspect="1"/>
          </p:cNvPicPr>
          <p:nvPr/>
        </p:nvPicPr>
        <p:blipFill>
          <a:blip r:embed="rId2"/>
          <a:stretch>
            <a:fillRect/>
          </a:stretch>
        </p:blipFill>
        <p:spPr>
          <a:xfrm>
            <a:off x="8005384" y="1961618"/>
            <a:ext cx="1231900" cy="228600"/>
          </a:xfrm>
          <a:prstGeom prst="rect">
            <a:avLst/>
          </a:prstGeom>
        </p:spPr>
      </p:pic>
      <p:pic>
        <p:nvPicPr>
          <p:cNvPr id="9" name="Image 8">
            <a:extLst>
              <a:ext uri="{FF2B5EF4-FFF2-40B4-BE49-F238E27FC236}">
                <a16:creationId xmlns:a16="http://schemas.microsoft.com/office/drawing/2014/main" id="{7BEAE936-2D97-462D-6444-34E8F2039C99}"/>
              </a:ext>
            </a:extLst>
          </p:cNvPr>
          <p:cNvPicPr>
            <a:picLocks noChangeAspect="1"/>
          </p:cNvPicPr>
          <p:nvPr/>
        </p:nvPicPr>
        <p:blipFill>
          <a:blip r:embed="rId3"/>
          <a:stretch>
            <a:fillRect/>
          </a:stretch>
        </p:blipFill>
        <p:spPr>
          <a:xfrm>
            <a:off x="8005384" y="2768972"/>
            <a:ext cx="1923644" cy="340899"/>
          </a:xfrm>
          <a:prstGeom prst="rect">
            <a:avLst/>
          </a:prstGeom>
        </p:spPr>
      </p:pic>
    </p:spTree>
    <p:extLst>
      <p:ext uri="{BB962C8B-B14F-4D97-AF65-F5344CB8AC3E}">
        <p14:creationId xmlns:p14="http://schemas.microsoft.com/office/powerpoint/2010/main" val="123729547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816868E0-C553-22B2-0FF3-CB15E95E01C2}"/>
              </a:ext>
            </a:extLst>
          </p:cNvPr>
          <p:cNvSpPr txBox="1"/>
          <p:nvPr/>
        </p:nvSpPr>
        <p:spPr>
          <a:xfrm>
            <a:off x="1058834" y="714334"/>
            <a:ext cx="9271709" cy="461665"/>
          </a:xfrm>
          <a:prstGeom prst="rect">
            <a:avLst/>
          </a:prstGeom>
          <a:noFill/>
        </p:spPr>
        <p:txBody>
          <a:bodyPr wrap="square">
            <a:spAutoFit/>
          </a:bodyPr>
          <a:lstStyle/>
          <a:p>
            <a:r>
              <a:rPr lang="fr-FR" sz="2400" b="1" dirty="0">
                <a:latin typeface="Arial" panose="020B0604020202020204" pitchFamily="34" charset="0"/>
                <a:cs typeface="Arial" panose="020B0604020202020204" pitchFamily="34" charset="0"/>
              </a:rPr>
              <a:t>Wireframe ? </a:t>
            </a:r>
            <a:r>
              <a:rPr lang="fr-FR" sz="2400" b="1" dirty="0" err="1">
                <a:latin typeface="Arial" panose="020B0604020202020204" pitchFamily="34" charset="0"/>
                <a:cs typeface="Arial" panose="020B0604020202020204" pitchFamily="34" charset="0"/>
              </a:rPr>
              <a:t>Arthour</a:t>
            </a:r>
            <a:r>
              <a:rPr lang="fr-FR" sz="2400" b="1" dirty="0">
                <a:latin typeface="Arial" panose="020B0604020202020204" pitchFamily="34" charset="0"/>
                <a:cs typeface="Arial" panose="020B0604020202020204" pitchFamily="34" charset="0"/>
              </a:rPr>
              <a:t> !… Pas changer assiette pour fromage !</a:t>
            </a:r>
            <a:endParaRPr lang="fr-FR" dirty="0"/>
          </a:p>
        </p:txBody>
      </p:sp>
      <p:sp>
        <p:nvSpPr>
          <p:cNvPr id="5" name="ZoneTexte 4">
            <a:extLst>
              <a:ext uri="{FF2B5EF4-FFF2-40B4-BE49-F238E27FC236}">
                <a16:creationId xmlns:a16="http://schemas.microsoft.com/office/drawing/2014/main" id="{E66C90C2-821A-7F79-1934-8647041B4900}"/>
              </a:ext>
            </a:extLst>
          </p:cNvPr>
          <p:cNvSpPr txBox="1"/>
          <p:nvPr/>
        </p:nvSpPr>
        <p:spPr>
          <a:xfrm>
            <a:off x="976138" y="1867053"/>
            <a:ext cx="8886319" cy="923330"/>
          </a:xfrm>
          <a:prstGeom prst="rect">
            <a:avLst/>
          </a:prstGeom>
          <a:noFill/>
        </p:spPr>
        <p:txBody>
          <a:bodyPr wrap="square" rtlCol="0">
            <a:spAutoFit/>
          </a:bodyPr>
          <a:lstStyle/>
          <a:p>
            <a:pPr algn="just"/>
            <a:r>
              <a:rPr lang="fr-FR" dirty="0">
                <a:latin typeface="Arial" panose="020B0604020202020204" pitchFamily="34" charset="0"/>
                <a:cs typeface="Arial" panose="020B0604020202020204" pitchFamily="34" charset="0"/>
              </a:rPr>
              <a:t>Bon on va en télécharger un et on regarde ce qu’il y a dedans. </a:t>
            </a:r>
          </a:p>
          <a:p>
            <a:pPr algn="just"/>
            <a:r>
              <a:rPr lang="fr-FR" dirty="0">
                <a:latin typeface="Arial" panose="020B0604020202020204" pitchFamily="34" charset="0"/>
                <a:cs typeface="Arial" panose="020B0604020202020204" pitchFamily="34" charset="0"/>
              </a:rPr>
              <a:t>J’ai choisi </a:t>
            </a:r>
            <a:r>
              <a:rPr lang="fr-FR" dirty="0" err="1">
                <a:latin typeface="Arial" panose="020B0604020202020204" pitchFamily="34" charset="0"/>
                <a:cs typeface="Arial" panose="020B0604020202020204" pitchFamily="34" charset="0"/>
              </a:rPr>
              <a:t>Material</a:t>
            </a:r>
            <a:r>
              <a:rPr lang="fr-FR" dirty="0">
                <a:latin typeface="Arial" panose="020B0604020202020204" pitchFamily="34" charset="0"/>
                <a:cs typeface="Arial" panose="020B0604020202020204" pitchFamily="34" charset="0"/>
              </a:rPr>
              <a:t> 3 design Kit RTL que vous ouvrez dans </a:t>
            </a:r>
            <a:r>
              <a:rPr lang="fr-FR" dirty="0" err="1">
                <a:latin typeface="Arial" panose="020B0604020202020204" pitchFamily="34" charset="0"/>
                <a:cs typeface="Arial" panose="020B0604020202020204" pitchFamily="34" charset="0"/>
              </a:rPr>
              <a:t>figma</a:t>
            </a:r>
            <a:r>
              <a:rPr lang="fr-FR" dirty="0">
                <a:latin typeface="Arial" panose="020B0604020202020204" pitchFamily="34" charset="0"/>
                <a:cs typeface="Arial" panose="020B0604020202020204" pitchFamily="34" charset="0"/>
              </a:rPr>
              <a:t>. </a:t>
            </a:r>
          </a:p>
          <a:p>
            <a:pPr algn="just"/>
            <a:endParaRPr lang="fr-FR" dirty="0">
              <a:latin typeface="Arial" panose="020B0604020202020204" pitchFamily="34" charset="0"/>
              <a:cs typeface="Arial" panose="020B0604020202020204" pitchFamily="34" charset="0"/>
            </a:endParaRPr>
          </a:p>
        </p:txBody>
      </p:sp>
      <p:pic>
        <p:nvPicPr>
          <p:cNvPr id="6" name="Image 5" descr="Une image contenant texte, capture d’écran, modèle&#10;&#10;Description générée automatiquement">
            <a:extLst>
              <a:ext uri="{FF2B5EF4-FFF2-40B4-BE49-F238E27FC236}">
                <a16:creationId xmlns:a16="http://schemas.microsoft.com/office/drawing/2014/main" id="{CE2F232B-A865-BBA0-9BB5-87C2D3061C28}"/>
              </a:ext>
            </a:extLst>
          </p:cNvPr>
          <p:cNvPicPr>
            <a:picLocks noChangeAspect="1"/>
          </p:cNvPicPr>
          <p:nvPr/>
        </p:nvPicPr>
        <p:blipFill>
          <a:blip r:embed="rId2"/>
          <a:stretch>
            <a:fillRect/>
          </a:stretch>
        </p:blipFill>
        <p:spPr>
          <a:xfrm>
            <a:off x="788726" y="3866680"/>
            <a:ext cx="5201991" cy="1820304"/>
          </a:xfrm>
          <a:prstGeom prst="rect">
            <a:avLst/>
          </a:prstGeom>
        </p:spPr>
      </p:pic>
      <p:pic>
        <p:nvPicPr>
          <p:cNvPr id="10" name="Image 9" descr="Une image contenant texte, capture d’écran, logiciel, Logiciel multimédia&#10;&#10;Description générée automatiquement">
            <a:extLst>
              <a:ext uri="{FF2B5EF4-FFF2-40B4-BE49-F238E27FC236}">
                <a16:creationId xmlns:a16="http://schemas.microsoft.com/office/drawing/2014/main" id="{4E35E9FB-01B5-1405-BCA1-48FEC4536B54}"/>
              </a:ext>
            </a:extLst>
          </p:cNvPr>
          <p:cNvPicPr>
            <a:picLocks noChangeAspect="1"/>
          </p:cNvPicPr>
          <p:nvPr/>
        </p:nvPicPr>
        <p:blipFill>
          <a:blip r:embed="rId3"/>
          <a:stretch>
            <a:fillRect/>
          </a:stretch>
        </p:blipFill>
        <p:spPr>
          <a:xfrm>
            <a:off x="6201285" y="3866680"/>
            <a:ext cx="4898828" cy="2183998"/>
          </a:xfrm>
          <a:prstGeom prst="rect">
            <a:avLst/>
          </a:prstGeom>
        </p:spPr>
      </p:pic>
    </p:spTree>
    <p:extLst>
      <p:ext uri="{BB962C8B-B14F-4D97-AF65-F5344CB8AC3E}">
        <p14:creationId xmlns:p14="http://schemas.microsoft.com/office/powerpoint/2010/main" val="332584917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816868E0-C553-22B2-0FF3-CB15E95E01C2}"/>
              </a:ext>
            </a:extLst>
          </p:cNvPr>
          <p:cNvSpPr txBox="1"/>
          <p:nvPr/>
        </p:nvSpPr>
        <p:spPr>
          <a:xfrm>
            <a:off x="1058834" y="714334"/>
            <a:ext cx="9271709" cy="461665"/>
          </a:xfrm>
          <a:prstGeom prst="rect">
            <a:avLst/>
          </a:prstGeom>
          <a:noFill/>
        </p:spPr>
        <p:txBody>
          <a:bodyPr wrap="square">
            <a:spAutoFit/>
          </a:bodyPr>
          <a:lstStyle/>
          <a:p>
            <a:r>
              <a:rPr lang="fr-FR" sz="2400" b="1" dirty="0">
                <a:latin typeface="Arial" panose="020B0604020202020204" pitchFamily="34" charset="0"/>
                <a:cs typeface="Arial" panose="020B0604020202020204" pitchFamily="34" charset="0"/>
              </a:rPr>
              <a:t>Wireframe ? </a:t>
            </a:r>
            <a:r>
              <a:rPr lang="fr-FR" sz="2400" b="1" dirty="0" err="1">
                <a:latin typeface="Arial" panose="020B0604020202020204" pitchFamily="34" charset="0"/>
                <a:cs typeface="Arial" panose="020B0604020202020204" pitchFamily="34" charset="0"/>
              </a:rPr>
              <a:t>Arthour</a:t>
            </a:r>
            <a:r>
              <a:rPr lang="fr-FR" sz="2400" b="1" dirty="0">
                <a:latin typeface="Arial" panose="020B0604020202020204" pitchFamily="34" charset="0"/>
                <a:cs typeface="Arial" panose="020B0604020202020204" pitchFamily="34" charset="0"/>
              </a:rPr>
              <a:t> !… Pas changer assiette pour fromage !</a:t>
            </a:r>
            <a:endParaRPr lang="fr-FR" dirty="0"/>
          </a:p>
        </p:txBody>
      </p:sp>
      <p:sp>
        <p:nvSpPr>
          <p:cNvPr id="5" name="ZoneTexte 4">
            <a:extLst>
              <a:ext uri="{FF2B5EF4-FFF2-40B4-BE49-F238E27FC236}">
                <a16:creationId xmlns:a16="http://schemas.microsoft.com/office/drawing/2014/main" id="{E66C90C2-821A-7F79-1934-8647041B4900}"/>
              </a:ext>
            </a:extLst>
          </p:cNvPr>
          <p:cNvSpPr txBox="1"/>
          <p:nvPr/>
        </p:nvSpPr>
        <p:spPr>
          <a:xfrm>
            <a:off x="926642" y="1397675"/>
            <a:ext cx="10206524" cy="2031325"/>
          </a:xfrm>
          <a:prstGeom prst="rect">
            <a:avLst/>
          </a:prstGeom>
          <a:noFill/>
        </p:spPr>
        <p:txBody>
          <a:bodyPr wrap="square" rtlCol="0">
            <a:spAutoFit/>
          </a:bodyPr>
          <a:lstStyle/>
          <a:p>
            <a:pPr algn="just"/>
            <a:r>
              <a:rPr lang="fr-FR" dirty="0">
                <a:latin typeface="Arial" panose="020B0604020202020204" pitchFamily="34" charset="0"/>
                <a:cs typeface="Arial" panose="020B0604020202020204" pitchFamily="34" charset="0"/>
              </a:rPr>
              <a:t>Un fois téléchargé, vous pouvez reconstruire une Frame et y déposer des composants. Vous pourrez modifier le texte, changer les polices, changer les couleurs en fait, vous avez à votre disposition des briques permettant de construite votre maquette.</a:t>
            </a:r>
          </a:p>
          <a:p>
            <a:pPr algn="just"/>
            <a:r>
              <a:rPr lang="fr-FR" dirty="0">
                <a:latin typeface="Arial" panose="020B0604020202020204" pitchFamily="34" charset="0"/>
                <a:cs typeface="Arial" panose="020B0604020202020204" pitchFamily="34" charset="0"/>
              </a:rPr>
              <a:t>Le plus difficile est encore de trouver la bonne wireframe parmi la multitude de propositions mais il existe pour cela des filtres permettant de limiter (à peine) les propositions. Vous pourrez aussi alimenter la base en proposant vos propres wireframes</a:t>
            </a:r>
          </a:p>
          <a:p>
            <a:pPr algn="just"/>
            <a:endParaRPr lang="fr-FR" dirty="0">
              <a:latin typeface="Arial" panose="020B0604020202020204" pitchFamily="34" charset="0"/>
              <a:cs typeface="Arial" panose="020B0604020202020204" pitchFamily="34" charset="0"/>
            </a:endParaRPr>
          </a:p>
        </p:txBody>
      </p:sp>
      <p:pic>
        <p:nvPicPr>
          <p:cNvPr id="4" name="Image 3" descr="Une image contenant texte, Police, capture d’écran, Bleu électrique&#10;&#10;Description générée automatiquement">
            <a:extLst>
              <a:ext uri="{FF2B5EF4-FFF2-40B4-BE49-F238E27FC236}">
                <a16:creationId xmlns:a16="http://schemas.microsoft.com/office/drawing/2014/main" id="{813E7289-BF07-9678-47EA-D864272923CB}"/>
              </a:ext>
            </a:extLst>
          </p:cNvPr>
          <p:cNvPicPr>
            <a:picLocks noChangeAspect="1"/>
          </p:cNvPicPr>
          <p:nvPr/>
        </p:nvPicPr>
        <p:blipFill>
          <a:blip r:embed="rId2"/>
          <a:stretch>
            <a:fillRect/>
          </a:stretch>
        </p:blipFill>
        <p:spPr>
          <a:xfrm>
            <a:off x="1301165" y="3427603"/>
            <a:ext cx="3088768" cy="1727616"/>
          </a:xfrm>
          <a:prstGeom prst="rect">
            <a:avLst/>
          </a:prstGeom>
        </p:spPr>
      </p:pic>
      <p:sp>
        <p:nvSpPr>
          <p:cNvPr id="7" name="Flèche vers la droite 6">
            <a:extLst>
              <a:ext uri="{FF2B5EF4-FFF2-40B4-BE49-F238E27FC236}">
                <a16:creationId xmlns:a16="http://schemas.microsoft.com/office/drawing/2014/main" id="{52233711-ADC7-3362-9645-1DB81617411A}"/>
              </a:ext>
            </a:extLst>
          </p:cNvPr>
          <p:cNvSpPr/>
          <p:nvPr/>
        </p:nvSpPr>
        <p:spPr>
          <a:xfrm>
            <a:off x="4601980" y="4152275"/>
            <a:ext cx="1948722" cy="53964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descr="Une image contenant texte, Police, capture d’écran, Bleu électrique&#10;&#10;Description générée automatiquement">
            <a:extLst>
              <a:ext uri="{FF2B5EF4-FFF2-40B4-BE49-F238E27FC236}">
                <a16:creationId xmlns:a16="http://schemas.microsoft.com/office/drawing/2014/main" id="{73F11A53-CAAF-DF96-3DDE-8DBDAA3E307D}"/>
              </a:ext>
            </a:extLst>
          </p:cNvPr>
          <p:cNvPicPr>
            <a:picLocks noChangeAspect="1"/>
          </p:cNvPicPr>
          <p:nvPr/>
        </p:nvPicPr>
        <p:blipFill>
          <a:blip r:embed="rId3"/>
          <a:stretch>
            <a:fillRect/>
          </a:stretch>
        </p:blipFill>
        <p:spPr>
          <a:xfrm>
            <a:off x="6762749" y="3428999"/>
            <a:ext cx="2500993" cy="1724823"/>
          </a:xfrm>
          <a:prstGeom prst="rect">
            <a:avLst/>
          </a:prstGeom>
        </p:spPr>
      </p:pic>
    </p:spTree>
    <p:extLst>
      <p:ext uri="{BB962C8B-B14F-4D97-AF65-F5344CB8AC3E}">
        <p14:creationId xmlns:p14="http://schemas.microsoft.com/office/powerpoint/2010/main" val="177749129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816868E0-C553-22B2-0FF3-CB15E95E01C2}"/>
              </a:ext>
            </a:extLst>
          </p:cNvPr>
          <p:cNvSpPr txBox="1"/>
          <p:nvPr/>
        </p:nvSpPr>
        <p:spPr>
          <a:xfrm>
            <a:off x="1058834" y="714334"/>
            <a:ext cx="9271709" cy="461665"/>
          </a:xfrm>
          <a:prstGeom prst="rect">
            <a:avLst/>
          </a:prstGeom>
          <a:noFill/>
        </p:spPr>
        <p:txBody>
          <a:bodyPr wrap="square">
            <a:spAutoFit/>
          </a:bodyPr>
          <a:lstStyle/>
          <a:p>
            <a:r>
              <a:rPr lang="fr-FR" sz="2400" b="1" dirty="0">
                <a:latin typeface="Arial" panose="020B0604020202020204" pitchFamily="34" charset="0"/>
                <a:cs typeface="Arial" panose="020B0604020202020204" pitchFamily="34" charset="0"/>
              </a:rPr>
              <a:t>J’ai vu le bouton </a:t>
            </a:r>
            <a:r>
              <a:rPr lang="fr-FR" sz="2400" b="1" dirty="0" err="1">
                <a:latin typeface="Arial" panose="020B0604020202020204" pitchFamily="34" charset="0"/>
                <a:cs typeface="Arial" panose="020B0604020202020204" pitchFamily="34" charset="0"/>
              </a:rPr>
              <a:t>Figjam</a:t>
            </a:r>
            <a:r>
              <a:rPr lang="fr-FR" sz="2400" b="1" dirty="0">
                <a:latin typeface="Arial" panose="020B0604020202020204" pitchFamily="34" charset="0"/>
                <a:cs typeface="Arial" panose="020B0604020202020204" pitchFamily="34" charset="0"/>
              </a:rPr>
              <a:t> C’est quoi au juste ?</a:t>
            </a:r>
            <a:endParaRPr lang="fr-FR" dirty="0"/>
          </a:p>
        </p:txBody>
      </p:sp>
      <p:sp>
        <p:nvSpPr>
          <p:cNvPr id="5" name="ZoneTexte 4">
            <a:extLst>
              <a:ext uri="{FF2B5EF4-FFF2-40B4-BE49-F238E27FC236}">
                <a16:creationId xmlns:a16="http://schemas.microsoft.com/office/drawing/2014/main" id="{E66C90C2-821A-7F79-1934-8647041B4900}"/>
              </a:ext>
            </a:extLst>
          </p:cNvPr>
          <p:cNvSpPr txBox="1"/>
          <p:nvPr/>
        </p:nvSpPr>
        <p:spPr>
          <a:xfrm>
            <a:off x="926642" y="1397675"/>
            <a:ext cx="5677358" cy="3970318"/>
          </a:xfrm>
          <a:prstGeom prst="rect">
            <a:avLst/>
          </a:prstGeom>
          <a:noFill/>
        </p:spPr>
        <p:txBody>
          <a:bodyPr wrap="square" rtlCol="0">
            <a:spAutoFit/>
          </a:bodyPr>
          <a:lstStyle/>
          <a:p>
            <a:pPr algn="just"/>
            <a:r>
              <a:rPr lang="fr-FR" dirty="0">
                <a:latin typeface="Arial" panose="020B0604020202020204" pitchFamily="34" charset="0"/>
                <a:cs typeface="Arial" panose="020B0604020202020204" pitchFamily="34" charset="0"/>
              </a:rPr>
              <a:t>Depuis 2021 </a:t>
            </a:r>
            <a:r>
              <a:rPr lang="fr-FR" dirty="0" err="1">
                <a:latin typeface="Arial" panose="020B0604020202020204" pitchFamily="34" charset="0"/>
                <a:cs typeface="Arial" panose="020B0604020202020204" pitchFamily="34" charset="0"/>
              </a:rPr>
              <a:t>Figma</a:t>
            </a:r>
            <a:r>
              <a:rPr lang="fr-FR" dirty="0">
                <a:latin typeface="Arial" panose="020B0604020202020204" pitchFamily="34" charset="0"/>
                <a:cs typeface="Arial" panose="020B0604020202020204" pitchFamily="34" charset="0"/>
              </a:rPr>
              <a:t> propose un outil d’idéation collaboratif. Vous pouvez partager un espace avec votre équipe (si vous avez créé un Team) ou comme nous l’avons déjà vu, vous pouvez donner des adresses mails pour inviter des membres hors équipe.</a:t>
            </a:r>
          </a:p>
          <a:p>
            <a:pPr algn="just"/>
            <a:endParaRPr lang="fr-FR" dirty="0">
              <a:latin typeface="Arial" panose="020B0604020202020204" pitchFamily="34" charset="0"/>
              <a:cs typeface="Arial" panose="020B0604020202020204" pitchFamily="34" charset="0"/>
            </a:endParaRPr>
          </a:p>
          <a:p>
            <a:pPr algn="just"/>
            <a:r>
              <a:rPr lang="fr-FR" dirty="0">
                <a:latin typeface="Arial" panose="020B0604020202020204" pitchFamily="34" charset="0"/>
                <a:cs typeface="Arial" panose="020B0604020202020204" pitchFamily="34" charset="0"/>
              </a:rPr>
              <a:t>La prise en main est assez intuitive. Vous pouvez gérer des flux,  simuler des actions, annoter des documents, intégrer des exemples de </a:t>
            </a:r>
            <a:r>
              <a:rPr lang="fr-FR" dirty="0" err="1">
                <a:latin typeface="Arial" panose="020B0604020202020204" pitchFamily="34" charset="0"/>
                <a:cs typeface="Arial" panose="020B0604020202020204" pitchFamily="34" charset="0"/>
              </a:rPr>
              <a:t>template</a:t>
            </a:r>
            <a:r>
              <a:rPr lang="fr-FR" dirty="0">
                <a:latin typeface="Arial" panose="020B0604020202020204" pitchFamily="34" charset="0"/>
                <a:cs typeface="Arial" panose="020B0604020202020204" pitchFamily="34" charset="0"/>
              </a:rPr>
              <a:t>, laisser des commentaires,  …</a:t>
            </a:r>
          </a:p>
          <a:p>
            <a:pPr algn="just"/>
            <a:endParaRPr lang="fr-FR" dirty="0">
              <a:latin typeface="Arial" panose="020B0604020202020204" pitchFamily="34" charset="0"/>
              <a:cs typeface="Arial" panose="020B0604020202020204" pitchFamily="34" charset="0"/>
            </a:endParaRPr>
          </a:p>
          <a:p>
            <a:pPr algn="just"/>
            <a:endParaRPr lang="fr-FR" dirty="0">
              <a:latin typeface="Arial" panose="020B0604020202020204" pitchFamily="34" charset="0"/>
              <a:cs typeface="Arial" panose="020B0604020202020204" pitchFamily="34" charset="0"/>
            </a:endParaRPr>
          </a:p>
          <a:p>
            <a:pPr algn="just"/>
            <a:r>
              <a:rPr lang="fr-FR" dirty="0">
                <a:latin typeface="Arial" panose="020B0604020202020204" pitchFamily="34" charset="0"/>
                <a:cs typeface="Arial" panose="020B0604020202020204" pitchFamily="34" charset="0"/>
              </a:rPr>
              <a:t>On essaie de voir quelques fonctionnalités simples ? </a:t>
            </a:r>
          </a:p>
          <a:p>
            <a:pPr algn="just"/>
            <a:endParaRPr lang="fr-FR" dirty="0">
              <a:latin typeface="Arial" panose="020B0604020202020204" pitchFamily="34" charset="0"/>
              <a:cs typeface="Arial" panose="020B0604020202020204" pitchFamily="34" charset="0"/>
            </a:endParaRPr>
          </a:p>
        </p:txBody>
      </p:sp>
      <p:pic>
        <p:nvPicPr>
          <p:cNvPr id="6" name="Image 5">
            <a:extLst>
              <a:ext uri="{FF2B5EF4-FFF2-40B4-BE49-F238E27FC236}">
                <a16:creationId xmlns:a16="http://schemas.microsoft.com/office/drawing/2014/main" id="{37FCF5DD-F5FF-D669-245B-7D8EACCA369D}"/>
              </a:ext>
            </a:extLst>
          </p:cNvPr>
          <p:cNvPicPr>
            <a:picLocks noChangeAspect="1"/>
          </p:cNvPicPr>
          <p:nvPr/>
        </p:nvPicPr>
        <p:blipFill>
          <a:blip r:embed="rId2"/>
          <a:stretch>
            <a:fillRect/>
          </a:stretch>
        </p:blipFill>
        <p:spPr>
          <a:xfrm>
            <a:off x="6603999" y="1397675"/>
            <a:ext cx="4839435" cy="4422554"/>
          </a:xfrm>
          <a:prstGeom prst="rect">
            <a:avLst/>
          </a:prstGeom>
        </p:spPr>
      </p:pic>
    </p:spTree>
    <p:extLst>
      <p:ext uri="{BB962C8B-B14F-4D97-AF65-F5344CB8AC3E}">
        <p14:creationId xmlns:p14="http://schemas.microsoft.com/office/powerpoint/2010/main" val="127227251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816868E0-C553-22B2-0FF3-CB15E95E01C2}"/>
              </a:ext>
            </a:extLst>
          </p:cNvPr>
          <p:cNvSpPr txBox="1"/>
          <p:nvPr/>
        </p:nvSpPr>
        <p:spPr>
          <a:xfrm>
            <a:off x="1058834" y="714334"/>
            <a:ext cx="9271709" cy="461665"/>
          </a:xfrm>
          <a:prstGeom prst="rect">
            <a:avLst/>
          </a:prstGeom>
          <a:noFill/>
        </p:spPr>
        <p:txBody>
          <a:bodyPr wrap="square">
            <a:spAutoFit/>
          </a:bodyPr>
          <a:lstStyle/>
          <a:p>
            <a:r>
              <a:rPr lang="fr-FR" sz="2400" b="1" dirty="0">
                <a:latin typeface="Arial" panose="020B0604020202020204" pitchFamily="34" charset="0"/>
                <a:cs typeface="Arial" panose="020B0604020202020204" pitchFamily="34" charset="0"/>
              </a:rPr>
              <a:t>Un dernier truc qui va vous changer la vie </a:t>
            </a:r>
            <a:r>
              <a:rPr lang="fr-FR" sz="2400" b="1">
                <a:latin typeface="Arial" panose="020B0604020202020204" pitchFamily="34" charset="0"/>
                <a:cs typeface="Arial" panose="020B0604020202020204" pitchFamily="34" charset="0"/>
              </a:rPr>
              <a:t>pour les </a:t>
            </a:r>
            <a:r>
              <a:rPr lang="fr-FR" sz="2400" b="1" dirty="0">
                <a:latin typeface="Arial" panose="020B0604020202020204" pitchFamily="34" charset="0"/>
                <a:cs typeface="Arial" panose="020B0604020202020204" pitchFamily="34" charset="0"/>
              </a:rPr>
              <a:t>images</a:t>
            </a:r>
            <a:endParaRPr lang="fr-FR" dirty="0"/>
          </a:p>
        </p:txBody>
      </p:sp>
      <p:sp>
        <p:nvSpPr>
          <p:cNvPr id="5" name="ZoneTexte 4">
            <a:extLst>
              <a:ext uri="{FF2B5EF4-FFF2-40B4-BE49-F238E27FC236}">
                <a16:creationId xmlns:a16="http://schemas.microsoft.com/office/drawing/2014/main" id="{E66C90C2-821A-7F79-1934-8647041B4900}"/>
              </a:ext>
            </a:extLst>
          </p:cNvPr>
          <p:cNvSpPr txBox="1"/>
          <p:nvPr/>
        </p:nvSpPr>
        <p:spPr>
          <a:xfrm>
            <a:off x="926642" y="1397675"/>
            <a:ext cx="5677358" cy="2862322"/>
          </a:xfrm>
          <a:prstGeom prst="rect">
            <a:avLst/>
          </a:prstGeom>
          <a:noFill/>
        </p:spPr>
        <p:txBody>
          <a:bodyPr wrap="square" rtlCol="0">
            <a:spAutoFit/>
          </a:bodyPr>
          <a:lstStyle/>
          <a:p>
            <a:pPr algn="just"/>
            <a:r>
              <a:rPr lang="fr-FR" dirty="0">
                <a:latin typeface="Arial" panose="020B0604020202020204" pitchFamily="34" charset="0"/>
                <a:cs typeface="Arial" panose="020B0604020202020204" pitchFamily="34" charset="0"/>
              </a:rPr>
              <a:t>Comment transformer une URL en Image ….</a:t>
            </a:r>
          </a:p>
          <a:p>
            <a:pPr algn="just"/>
            <a:r>
              <a:rPr lang="fr-FR" dirty="0">
                <a:latin typeface="Arial" panose="020B0604020202020204" pitchFamily="34" charset="0"/>
                <a:cs typeface="Arial" panose="020B0604020202020204" pitchFamily="34" charset="0"/>
              </a:rPr>
              <a:t>Il vous arrive parfois de tomber sur des sites que vous trouvez bien fait, avec des images sympatoches et vous vous dites: Si seulement j’avais cette bibliothèque graphique, si seulement je pouvais « pipeter » cette couleur.</a:t>
            </a:r>
          </a:p>
          <a:p>
            <a:pPr algn="just"/>
            <a:r>
              <a:rPr lang="fr-FR" dirty="0">
                <a:latin typeface="Arial" panose="020B0604020202020204" pitchFamily="34" charset="0"/>
                <a:cs typeface="Arial" panose="020B0604020202020204" pitchFamily="34" charset="0"/>
              </a:rPr>
              <a:t>Et bien voilà un outil qui devrait vous faciliter la vie. </a:t>
            </a:r>
          </a:p>
          <a:p>
            <a:pPr algn="just"/>
            <a:r>
              <a:rPr lang="fr-FR" dirty="0">
                <a:latin typeface="Arial" panose="020B0604020202020204" pitchFamily="34" charset="0"/>
                <a:cs typeface="Arial" panose="020B0604020202020204" pitchFamily="34" charset="0"/>
              </a:rPr>
              <a:t>Le site de départ  : </a:t>
            </a:r>
            <a:r>
              <a:rPr lang="fr-FR" dirty="0">
                <a:latin typeface="Arial" panose="020B0604020202020204" pitchFamily="34" charset="0"/>
                <a:cs typeface="Arial" panose="020B0604020202020204" pitchFamily="34" charset="0"/>
                <a:hlinkClick r:id="rId2"/>
              </a:rPr>
              <a:t>https://www.iloveimg.com/fr</a:t>
            </a:r>
            <a:endParaRPr lang="fr-FR" dirty="0">
              <a:latin typeface="Arial" panose="020B0604020202020204" pitchFamily="34" charset="0"/>
              <a:cs typeface="Arial" panose="020B0604020202020204" pitchFamily="34" charset="0"/>
            </a:endParaRPr>
          </a:p>
          <a:p>
            <a:pPr algn="just"/>
            <a:endParaRPr lang="fr-FR" dirty="0">
              <a:latin typeface="Arial" panose="020B0604020202020204" pitchFamily="34" charset="0"/>
              <a:cs typeface="Arial" panose="020B0604020202020204" pitchFamily="34" charset="0"/>
            </a:endParaRPr>
          </a:p>
          <a:p>
            <a:pPr algn="just"/>
            <a:r>
              <a:rPr lang="fr-FR" dirty="0">
                <a:latin typeface="Arial" panose="020B0604020202020204" pitchFamily="34" charset="0"/>
                <a:cs typeface="Arial" panose="020B0604020202020204" pitchFamily="34" charset="0"/>
              </a:rPr>
              <a:t>Puis</a:t>
            </a:r>
          </a:p>
        </p:txBody>
      </p:sp>
      <p:pic>
        <p:nvPicPr>
          <p:cNvPr id="4" name="Image 3" descr="Une image contenant texte, capture d’écran, Police&#10;&#10;Description générée automatiquement">
            <a:extLst>
              <a:ext uri="{FF2B5EF4-FFF2-40B4-BE49-F238E27FC236}">
                <a16:creationId xmlns:a16="http://schemas.microsoft.com/office/drawing/2014/main" id="{304A4B46-55A9-F877-1AEA-6C51E7D7BBC7}"/>
              </a:ext>
            </a:extLst>
          </p:cNvPr>
          <p:cNvPicPr>
            <a:picLocks noChangeAspect="1"/>
          </p:cNvPicPr>
          <p:nvPr/>
        </p:nvPicPr>
        <p:blipFill>
          <a:blip r:embed="rId3"/>
          <a:stretch>
            <a:fillRect/>
          </a:stretch>
        </p:blipFill>
        <p:spPr>
          <a:xfrm>
            <a:off x="926642" y="3982998"/>
            <a:ext cx="2022476" cy="1332691"/>
          </a:xfrm>
          <a:prstGeom prst="rect">
            <a:avLst/>
          </a:prstGeom>
        </p:spPr>
      </p:pic>
    </p:spTree>
    <p:extLst>
      <p:ext uri="{BB962C8B-B14F-4D97-AF65-F5344CB8AC3E}">
        <p14:creationId xmlns:p14="http://schemas.microsoft.com/office/powerpoint/2010/main" val="164602821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816868E0-C553-22B2-0FF3-CB15E95E01C2}"/>
              </a:ext>
            </a:extLst>
          </p:cNvPr>
          <p:cNvSpPr txBox="1"/>
          <p:nvPr/>
        </p:nvSpPr>
        <p:spPr>
          <a:xfrm>
            <a:off x="1058834" y="714334"/>
            <a:ext cx="9271709" cy="461665"/>
          </a:xfrm>
          <a:prstGeom prst="rect">
            <a:avLst/>
          </a:prstGeom>
          <a:noFill/>
        </p:spPr>
        <p:txBody>
          <a:bodyPr wrap="square">
            <a:spAutoFit/>
          </a:bodyPr>
          <a:lstStyle/>
          <a:p>
            <a:r>
              <a:rPr lang="fr-FR" sz="2400" b="1" dirty="0">
                <a:latin typeface="Arial" panose="020B0604020202020204" pitchFamily="34" charset="0"/>
                <a:cs typeface="Arial" panose="020B0604020202020204" pitchFamily="34" charset="0"/>
              </a:rPr>
              <a:t>Allez, encore un dernier </a:t>
            </a:r>
            <a:endParaRPr lang="fr-FR" dirty="0"/>
          </a:p>
        </p:txBody>
      </p:sp>
      <p:sp>
        <p:nvSpPr>
          <p:cNvPr id="5" name="ZoneTexte 4">
            <a:extLst>
              <a:ext uri="{FF2B5EF4-FFF2-40B4-BE49-F238E27FC236}">
                <a16:creationId xmlns:a16="http://schemas.microsoft.com/office/drawing/2014/main" id="{E66C90C2-821A-7F79-1934-8647041B4900}"/>
              </a:ext>
            </a:extLst>
          </p:cNvPr>
          <p:cNvSpPr txBox="1"/>
          <p:nvPr/>
        </p:nvSpPr>
        <p:spPr>
          <a:xfrm>
            <a:off x="926641" y="1397675"/>
            <a:ext cx="7488697" cy="4524315"/>
          </a:xfrm>
          <a:prstGeom prst="rect">
            <a:avLst/>
          </a:prstGeom>
          <a:noFill/>
        </p:spPr>
        <p:txBody>
          <a:bodyPr wrap="square" rtlCol="0">
            <a:spAutoFit/>
          </a:bodyPr>
          <a:lstStyle/>
          <a:p>
            <a:pPr algn="just"/>
            <a:r>
              <a:rPr lang="fr-FR" dirty="0">
                <a:latin typeface="Arial" panose="020B0604020202020204" pitchFamily="34" charset="0"/>
                <a:cs typeface="Arial" panose="020B0604020202020204" pitchFamily="34" charset="0"/>
              </a:rPr>
              <a:t>Si vous souhaitez utiliser une </a:t>
            </a:r>
            <a:r>
              <a:rPr lang="fr-FR" dirty="0" err="1">
                <a:latin typeface="Arial" panose="020B0604020202020204" pitchFamily="34" charset="0"/>
                <a:cs typeface="Arial" panose="020B0604020202020204" pitchFamily="34" charset="0"/>
              </a:rPr>
              <a:t>library</a:t>
            </a:r>
            <a:r>
              <a:rPr lang="fr-FR" dirty="0">
                <a:latin typeface="Arial" panose="020B0604020202020204" pitchFamily="34" charset="0"/>
                <a:cs typeface="Arial" panose="020B0604020202020204" pitchFamily="34" charset="0"/>
              </a:rPr>
              <a:t> de la communauté c’est plutôt simple.</a:t>
            </a:r>
          </a:p>
          <a:p>
            <a:pPr algn="just"/>
            <a:endParaRPr lang="fr-FR" dirty="0">
              <a:latin typeface="Arial" panose="020B0604020202020204" pitchFamily="34" charset="0"/>
              <a:cs typeface="Arial" panose="020B0604020202020204" pitchFamily="34" charset="0"/>
            </a:endParaRPr>
          </a:p>
          <a:p>
            <a:pPr algn="just"/>
            <a:r>
              <a:rPr lang="fr-FR" dirty="0">
                <a:latin typeface="Arial" panose="020B0604020202020204" pitchFamily="34" charset="0"/>
                <a:cs typeface="Arial" panose="020B0604020202020204" pitchFamily="34" charset="0"/>
              </a:rPr>
              <a:t>1: Sortez de votre projet et allez dans la </a:t>
            </a:r>
            <a:r>
              <a:rPr lang="fr-FR" dirty="0" err="1">
                <a:latin typeface="Arial" panose="020B0604020202020204" pitchFamily="34" charset="0"/>
                <a:cs typeface="Arial" panose="020B0604020202020204" pitchFamily="34" charset="0"/>
              </a:rPr>
              <a:t>community</a:t>
            </a:r>
            <a:r>
              <a:rPr lang="fr-FR" dirty="0">
                <a:latin typeface="Arial" panose="020B0604020202020204" pitchFamily="34" charset="0"/>
                <a:cs typeface="Arial" panose="020B0604020202020204" pitchFamily="34" charset="0"/>
              </a:rPr>
              <a:t> (en bas à gauche)</a:t>
            </a:r>
          </a:p>
          <a:p>
            <a:pPr algn="just"/>
            <a:endParaRPr lang="fr-FR" dirty="0">
              <a:latin typeface="Arial" panose="020B0604020202020204" pitchFamily="34" charset="0"/>
              <a:cs typeface="Arial" panose="020B0604020202020204" pitchFamily="34" charset="0"/>
            </a:endParaRPr>
          </a:p>
          <a:p>
            <a:pPr algn="just"/>
            <a:r>
              <a:rPr lang="fr-FR" dirty="0">
                <a:latin typeface="Arial" panose="020B0604020202020204" pitchFamily="34" charset="0"/>
                <a:cs typeface="Arial" panose="020B0604020202020204" pitchFamily="34" charset="0"/>
              </a:rPr>
              <a:t>2: Cherchez ou tapez le nom : </a:t>
            </a:r>
            <a:r>
              <a:rPr lang="fr-FR" dirty="0" err="1">
                <a:latin typeface="Arial" panose="020B0604020202020204" pitchFamily="34" charset="0"/>
                <a:cs typeface="Arial" panose="020B0604020202020204" pitchFamily="34" charset="0"/>
              </a:rPr>
              <a:t>relume</a:t>
            </a:r>
            <a:r>
              <a:rPr lang="fr-FR" dirty="0">
                <a:latin typeface="Arial" panose="020B0604020202020204" pitchFamily="34" charset="0"/>
                <a:cs typeface="Arial" panose="020B0604020202020204" pitchFamily="34" charset="0"/>
              </a:rPr>
              <a:t> </a:t>
            </a:r>
            <a:r>
              <a:rPr lang="fr-FR" dirty="0" err="1">
                <a:latin typeface="Arial" panose="020B0604020202020204" pitchFamily="34" charset="0"/>
                <a:cs typeface="Arial" panose="020B0604020202020204" pitchFamily="34" charset="0"/>
              </a:rPr>
              <a:t>library</a:t>
            </a:r>
            <a:r>
              <a:rPr lang="fr-FR" dirty="0">
                <a:latin typeface="Arial" panose="020B0604020202020204" pitchFamily="34" charset="0"/>
                <a:cs typeface="Arial" panose="020B0604020202020204" pitchFamily="34" charset="0"/>
              </a:rPr>
              <a:t> </a:t>
            </a:r>
          </a:p>
          <a:p>
            <a:pPr algn="just"/>
            <a:endParaRPr lang="fr-FR" dirty="0">
              <a:latin typeface="Arial" panose="020B0604020202020204" pitchFamily="34" charset="0"/>
              <a:cs typeface="Arial" panose="020B0604020202020204" pitchFamily="34" charset="0"/>
            </a:endParaRPr>
          </a:p>
          <a:p>
            <a:pPr algn="just"/>
            <a:endParaRPr lang="fr-FR" dirty="0">
              <a:latin typeface="Arial" panose="020B0604020202020204" pitchFamily="34" charset="0"/>
              <a:cs typeface="Arial" panose="020B0604020202020204" pitchFamily="34" charset="0"/>
            </a:endParaRPr>
          </a:p>
          <a:p>
            <a:pPr algn="just"/>
            <a:r>
              <a:rPr lang="fr-FR" dirty="0">
                <a:latin typeface="Arial" panose="020B0604020202020204" pitchFamily="34" charset="0"/>
                <a:cs typeface="Arial" panose="020B0604020202020204" pitchFamily="34" charset="0"/>
              </a:rPr>
              <a:t>3 cliquez sur open in </a:t>
            </a:r>
            <a:r>
              <a:rPr lang="fr-FR" dirty="0" err="1">
                <a:latin typeface="Arial" panose="020B0604020202020204" pitchFamily="34" charset="0"/>
                <a:cs typeface="Arial" panose="020B0604020202020204" pitchFamily="34" charset="0"/>
              </a:rPr>
              <a:t>figma</a:t>
            </a:r>
            <a:r>
              <a:rPr lang="fr-FR" dirty="0">
                <a:latin typeface="Arial" panose="020B0604020202020204" pitchFamily="34" charset="0"/>
                <a:cs typeface="Arial" panose="020B0604020202020204" pitchFamily="34" charset="0"/>
              </a:rPr>
              <a:t> </a:t>
            </a:r>
          </a:p>
          <a:p>
            <a:pPr algn="just"/>
            <a:endParaRPr lang="fr-FR" dirty="0">
              <a:latin typeface="Arial" panose="020B0604020202020204" pitchFamily="34" charset="0"/>
              <a:cs typeface="Arial" panose="020B0604020202020204" pitchFamily="34" charset="0"/>
            </a:endParaRPr>
          </a:p>
          <a:p>
            <a:pPr algn="just"/>
            <a:r>
              <a:rPr lang="fr-FR" dirty="0">
                <a:latin typeface="Arial" panose="020B0604020202020204" pitchFamily="34" charset="0"/>
                <a:cs typeface="Arial" panose="020B0604020202020204" pitchFamily="34" charset="0"/>
              </a:rPr>
              <a:t>Et hop tout devient disponible sous </a:t>
            </a:r>
            <a:r>
              <a:rPr lang="fr-FR" dirty="0" err="1">
                <a:latin typeface="Arial" panose="020B0604020202020204" pitchFamily="34" charset="0"/>
                <a:cs typeface="Arial" panose="020B0604020202020204" pitchFamily="34" charset="0"/>
              </a:rPr>
              <a:t>figma</a:t>
            </a:r>
            <a:endParaRPr lang="fr-FR" dirty="0">
              <a:latin typeface="Arial" panose="020B0604020202020204" pitchFamily="34" charset="0"/>
              <a:cs typeface="Arial" panose="020B0604020202020204" pitchFamily="34" charset="0"/>
            </a:endParaRPr>
          </a:p>
          <a:p>
            <a:pPr algn="just"/>
            <a:endParaRPr lang="fr-FR" dirty="0">
              <a:latin typeface="Arial" panose="020B0604020202020204" pitchFamily="34" charset="0"/>
              <a:cs typeface="Arial" panose="020B0604020202020204" pitchFamily="34" charset="0"/>
            </a:endParaRPr>
          </a:p>
          <a:p>
            <a:pPr algn="just"/>
            <a:r>
              <a:rPr lang="fr-FR" dirty="0">
                <a:latin typeface="Arial" panose="020B0604020202020204" pitchFamily="34" charset="0"/>
                <a:cs typeface="Arial" panose="020B0604020202020204" pitchFamily="34" charset="0"/>
              </a:rPr>
              <a:t>Créer des frames et copiez/collez les dans votre projet. </a:t>
            </a:r>
          </a:p>
          <a:p>
            <a:pPr algn="just"/>
            <a:endParaRPr lang="fr-FR" dirty="0">
              <a:latin typeface="Arial" panose="020B0604020202020204" pitchFamily="34" charset="0"/>
              <a:cs typeface="Arial" panose="020B0604020202020204" pitchFamily="34" charset="0"/>
            </a:endParaRPr>
          </a:p>
          <a:p>
            <a:pPr algn="just"/>
            <a:r>
              <a:rPr lang="fr-FR" dirty="0">
                <a:latin typeface="Arial" panose="020B0604020202020204" pitchFamily="34" charset="0"/>
                <a:cs typeface="Arial" panose="020B0604020202020204" pitchFamily="34" charset="0"/>
              </a:rPr>
              <a:t>Pour les mettre dans une équipe il faut une … version payante.</a:t>
            </a:r>
          </a:p>
          <a:p>
            <a:pPr algn="just"/>
            <a:endParaRPr lang="fr-FR" dirty="0">
              <a:latin typeface="Arial" panose="020B0604020202020204" pitchFamily="34" charset="0"/>
              <a:cs typeface="Arial" panose="020B0604020202020204" pitchFamily="34" charset="0"/>
            </a:endParaRPr>
          </a:p>
        </p:txBody>
      </p:sp>
      <p:pic>
        <p:nvPicPr>
          <p:cNvPr id="6" name="Image 5" descr="Une image contenant texte, capture d’écran, logiciel, Icône d’ordinateur&#10;&#10;Description générée automatiquement">
            <a:extLst>
              <a:ext uri="{FF2B5EF4-FFF2-40B4-BE49-F238E27FC236}">
                <a16:creationId xmlns:a16="http://schemas.microsoft.com/office/drawing/2014/main" id="{327C754E-C25B-4172-A5D0-CCE318EFD34F}"/>
              </a:ext>
            </a:extLst>
          </p:cNvPr>
          <p:cNvPicPr>
            <a:picLocks noChangeAspect="1"/>
          </p:cNvPicPr>
          <p:nvPr/>
        </p:nvPicPr>
        <p:blipFill>
          <a:blip r:embed="rId3"/>
          <a:stretch>
            <a:fillRect/>
          </a:stretch>
        </p:blipFill>
        <p:spPr>
          <a:xfrm>
            <a:off x="8932869" y="1519733"/>
            <a:ext cx="1039806" cy="1231225"/>
          </a:xfrm>
          <a:prstGeom prst="rect">
            <a:avLst/>
          </a:prstGeom>
        </p:spPr>
      </p:pic>
      <p:pic>
        <p:nvPicPr>
          <p:cNvPr id="8" name="Image 7" descr="Une image contenant texte, capture d’écran, Police, nombre&#10;&#10;Description générée automatiquement">
            <a:extLst>
              <a:ext uri="{FF2B5EF4-FFF2-40B4-BE49-F238E27FC236}">
                <a16:creationId xmlns:a16="http://schemas.microsoft.com/office/drawing/2014/main" id="{1D73A108-FFCC-D6BB-2364-4E56817569C8}"/>
              </a:ext>
            </a:extLst>
          </p:cNvPr>
          <p:cNvPicPr>
            <a:picLocks noChangeAspect="1"/>
          </p:cNvPicPr>
          <p:nvPr/>
        </p:nvPicPr>
        <p:blipFill>
          <a:blip r:embed="rId4"/>
          <a:stretch>
            <a:fillRect/>
          </a:stretch>
        </p:blipFill>
        <p:spPr>
          <a:xfrm>
            <a:off x="8747125" y="2809875"/>
            <a:ext cx="1952447" cy="1238250"/>
          </a:xfrm>
          <a:prstGeom prst="rect">
            <a:avLst/>
          </a:prstGeom>
        </p:spPr>
      </p:pic>
      <p:pic>
        <p:nvPicPr>
          <p:cNvPr id="10" name="Image 9" descr="Une image contenant texte, capture d’écran, logiciel, Icône d’ordinateur&#10;&#10;Description générée automatiquement">
            <a:extLst>
              <a:ext uri="{FF2B5EF4-FFF2-40B4-BE49-F238E27FC236}">
                <a16:creationId xmlns:a16="http://schemas.microsoft.com/office/drawing/2014/main" id="{75E1C1A5-47A2-80E5-FF7E-F2E493B27B85}"/>
              </a:ext>
            </a:extLst>
          </p:cNvPr>
          <p:cNvPicPr>
            <a:picLocks noChangeAspect="1"/>
          </p:cNvPicPr>
          <p:nvPr/>
        </p:nvPicPr>
        <p:blipFill>
          <a:blip r:embed="rId5"/>
          <a:stretch>
            <a:fillRect/>
          </a:stretch>
        </p:blipFill>
        <p:spPr>
          <a:xfrm>
            <a:off x="8747125" y="4325919"/>
            <a:ext cx="2718662" cy="1817747"/>
          </a:xfrm>
          <a:prstGeom prst="rect">
            <a:avLst/>
          </a:prstGeom>
        </p:spPr>
      </p:pic>
    </p:spTree>
    <p:extLst>
      <p:ext uri="{BB962C8B-B14F-4D97-AF65-F5344CB8AC3E}">
        <p14:creationId xmlns:p14="http://schemas.microsoft.com/office/powerpoint/2010/main" val="428755130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B125FDD-1FBC-D3BA-4D24-5800A5A5111D}"/>
              </a:ext>
            </a:extLst>
          </p:cNvPr>
          <p:cNvSpPr>
            <a:spLocks noGrp="1"/>
          </p:cNvSpPr>
          <p:nvPr>
            <p:ph type="ctrTitle"/>
          </p:nvPr>
        </p:nvSpPr>
        <p:spPr/>
        <p:txBody>
          <a:bodyPr/>
          <a:lstStyle/>
          <a:p>
            <a:r>
              <a:rPr lang="fr-FR" dirty="0"/>
              <a:t>TP ?</a:t>
            </a:r>
          </a:p>
        </p:txBody>
      </p:sp>
      <p:sp>
        <p:nvSpPr>
          <p:cNvPr id="3" name="Sous-titre 2">
            <a:extLst>
              <a:ext uri="{FF2B5EF4-FFF2-40B4-BE49-F238E27FC236}">
                <a16:creationId xmlns:a16="http://schemas.microsoft.com/office/drawing/2014/main" id="{E0041C66-7A95-E2B4-1765-34C569BD0CF5}"/>
              </a:ext>
            </a:extLst>
          </p:cNvPr>
          <p:cNvSpPr>
            <a:spLocks noGrp="1"/>
          </p:cNvSpPr>
          <p:nvPr>
            <p:ph type="subTitle" idx="1"/>
          </p:nvPr>
        </p:nvSpPr>
        <p:spPr/>
        <p:txBody>
          <a:bodyPr/>
          <a:lstStyle/>
          <a:p>
            <a:endParaRPr lang="fr-FR"/>
          </a:p>
        </p:txBody>
      </p:sp>
    </p:spTree>
    <p:extLst>
      <p:ext uri="{BB962C8B-B14F-4D97-AF65-F5344CB8AC3E}">
        <p14:creationId xmlns:p14="http://schemas.microsoft.com/office/powerpoint/2010/main" val="317759831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816868E0-C553-22B2-0FF3-CB15E95E01C2}"/>
              </a:ext>
            </a:extLst>
          </p:cNvPr>
          <p:cNvSpPr txBox="1"/>
          <p:nvPr/>
        </p:nvSpPr>
        <p:spPr>
          <a:xfrm>
            <a:off x="1153838" y="773710"/>
            <a:ext cx="8251419" cy="461665"/>
          </a:xfrm>
          <a:prstGeom prst="rect">
            <a:avLst/>
          </a:prstGeom>
          <a:noFill/>
        </p:spPr>
        <p:txBody>
          <a:bodyPr wrap="square">
            <a:spAutoFit/>
          </a:bodyPr>
          <a:lstStyle/>
          <a:p>
            <a:r>
              <a:rPr lang="fr-FR" sz="2400" b="1" dirty="0">
                <a:latin typeface="Arial" panose="020B0604020202020204" pitchFamily="34" charset="0"/>
                <a:cs typeface="Arial" panose="020B0604020202020204" pitchFamily="34" charset="0"/>
              </a:rPr>
              <a:t>TP1 : réalisez cette animation sur des contacts</a:t>
            </a:r>
            <a:endParaRPr lang="fr-FR" dirty="0"/>
          </a:p>
        </p:txBody>
      </p:sp>
      <p:pic>
        <p:nvPicPr>
          <p:cNvPr id="3" name="Enregistrement de l’écran 2023-11-14 à 11.28.42">
            <a:hlinkClick r:id="" action="ppaction://media"/>
            <a:extLst>
              <a:ext uri="{FF2B5EF4-FFF2-40B4-BE49-F238E27FC236}">
                <a16:creationId xmlns:a16="http://schemas.microsoft.com/office/drawing/2014/main" id="{7A0C8871-4B5C-A49B-20B5-1EB3E039C9E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222091" y="1235375"/>
            <a:ext cx="2519522" cy="5151128"/>
          </a:xfrm>
          <a:prstGeom prst="rect">
            <a:avLst/>
          </a:prstGeom>
        </p:spPr>
      </p:pic>
    </p:spTree>
    <p:extLst>
      <p:ext uri="{BB962C8B-B14F-4D97-AF65-F5344CB8AC3E}">
        <p14:creationId xmlns:p14="http://schemas.microsoft.com/office/powerpoint/2010/main" val="3887115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21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6B71AAFE-CC9D-32B8-F31F-B5B822A9F874}"/>
              </a:ext>
            </a:extLst>
          </p:cNvPr>
          <p:cNvSpPr txBox="1"/>
          <p:nvPr/>
        </p:nvSpPr>
        <p:spPr>
          <a:xfrm>
            <a:off x="1153838" y="773710"/>
            <a:ext cx="10242295" cy="1200329"/>
          </a:xfrm>
          <a:prstGeom prst="rect">
            <a:avLst/>
          </a:prstGeom>
          <a:noFill/>
        </p:spPr>
        <p:txBody>
          <a:bodyPr wrap="square">
            <a:spAutoFit/>
          </a:bodyPr>
          <a:lstStyle/>
          <a:p>
            <a:r>
              <a:rPr lang="fr-FR" sz="2400" b="1" dirty="0">
                <a:latin typeface="Arial" panose="020B0604020202020204" pitchFamily="34" charset="0"/>
                <a:cs typeface="Arial" panose="020B0604020202020204" pitchFamily="34" charset="0"/>
              </a:rPr>
              <a:t>TP2 : Créez une page avec header et </a:t>
            </a:r>
            <a:r>
              <a:rPr lang="fr-FR" sz="2400" b="1" dirty="0" err="1">
                <a:latin typeface="Arial" panose="020B0604020202020204" pitchFamily="34" charset="0"/>
                <a:cs typeface="Arial" panose="020B0604020202020204" pitchFamily="34" charset="0"/>
              </a:rPr>
              <a:t>footer</a:t>
            </a:r>
            <a:r>
              <a:rPr lang="fr-FR" sz="2400" b="1" dirty="0">
                <a:latin typeface="Arial" panose="020B0604020202020204" pitchFamily="34" charset="0"/>
                <a:cs typeface="Arial" panose="020B0604020202020204" pitchFamily="34" charset="0"/>
              </a:rPr>
              <a:t>, un menu fixe à gauche et un contenu atteignable avec le menu. </a:t>
            </a:r>
          </a:p>
          <a:p>
            <a:r>
              <a:rPr lang="fr-FR" sz="2400" b="1" dirty="0">
                <a:latin typeface="Arial" panose="020B0604020202020204" pitchFamily="34" charset="0"/>
                <a:cs typeface="Arial" panose="020B0604020202020204" pitchFamily="34" charset="0"/>
              </a:rPr>
              <a:t>Par exemple la fenêtre ci-dessous.</a:t>
            </a:r>
            <a:endParaRPr lang="fr-FR" dirty="0"/>
          </a:p>
        </p:txBody>
      </p:sp>
      <p:pic>
        <p:nvPicPr>
          <p:cNvPr id="4" name="Image 3" descr="Une image contenant texte, ordinateur, capture d’écran, Site web&#10;&#10;Description générée automatiquement">
            <a:extLst>
              <a:ext uri="{FF2B5EF4-FFF2-40B4-BE49-F238E27FC236}">
                <a16:creationId xmlns:a16="http://schemas.microsoft.com/office/drawing/2014/main" id="{252A19D2-EB25-5A08-725E-EF9A6F627E2E}"/>
              </a:ext>
            </a:extLst>
          </p:cNvPr>
          <p:cNvPicPr>
            <a:picLocks noChangeAspect="1"/>
          </p:cNvPicPr>
          <p:nvPr/>
        </p:nvPicPr>
        <p:blipFill>
          <a:blip r:embed="rId3"/>
          <a:stretch>
            <a:fillRect/>
          </a:stretch>
        </p:blipFill>
        <p:spPr>
          <a:xfrm>
            <a:off x="3072796" y="2076362"/>
            <a:ext cx="5275336" cy="4007928"/>
          </a:xfrm>
          <a:prstGeom prst="rect">
            <a:avLst/>
          </a:prstGeom>
        </p:spPr>
      </p:pic>
    </p:spTree>
    <p:extLst>
      <p:ext uri="{BB962C8B-B14F-4D97-AF65-F5344CB8AC3E}">
        <p14:creationId xmlns:p14="http://schemas.microsoft.com/office/powerpoint/2010/main" val="330685135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6B71AAFE-CC9D-32B8-F31F-B5B822A9F874}"/>
              </a:ext>
            </a:extLst>
          </p:cNvPr>
          <p:cNvSpPr txBox="1"/>
          <p:nvPr/>
        </p:nvSpPr>
        <p:spPr>
          <a:xfrm>
            <a:off x="1153838" y="773710"/>
            <a:ext cx="10242295" cy="1938992"/>
          </a:xfrm>
          <a:prstGeom prst="rect">
            <a:avLst/>
          </a:prstGeom>
          <a:noFill/>
        </p:spPr>
        <p:txBody>
          <a:bodyPr wrap="square">
            <a:spAutoFit/>
          </a:bodyPr>
          <a:lstStyle/>
          <a:p>
            <a:r>
              <a:rPr lang="fr-FR" sz="2400" b="1" dirty="0">
                <a:latin typeface="Arial" panose="020B0604020202020204" pitchFamily="34" charset="0"/>
                <a:cs typeface="Arial" panose="020B0604020202020204" pitchFamily="34" charset="0"/>
              </a:rPr>
              <a:t>TP3 : utilisation des wireframes. Téléchargez le wireframe </a:t>
            </a:r>
            <a:r>
              <a:rPr lang="fr-FR" sz="2400" b="1" dirty="0" err="1">
                <a:latin typeface="Arial" panose="020B0604020202020204" pitchFamily="34" charset="0"/>
                <a:cs typeface="Arial" panose="020B0604020202020204" pitchFamily="34" charset="0"/>
              </a:rPr>
              <a:t>SkillBridge</a:t>
            </a:r>
            <a:r>
              <a:rPr lang="fr-FR" sz="2400" b="1" dirty="0">
                <a:latin typeface="Arial" panose="020B0604020202020204" pitchFamily="34" charset="0"/>
                <a:cs typeface="Arial" panose="020B0604020202020204" pitchFamily="34" charset="0"/>
              </a:rPr>
              <a:t>, construisez trois pages (accueil + X) et faites les liens pour revenir à la page précédente et à la page d’Accueil. Sur un des éléments d’une des pages exécuter une simulation de zoom un peu sur le principe des contacts vus en cours.    </a:t>
            </a:r>
            <a:endParaRPr lang="fr-FR" dirty="0"/>
          </a:p>
        </p:txBody>
      </p:sp>
      <p:pic>
        <p:nvPicPr>
          <p:cNvPr id="3" name="Image 2">
            <a:extLst>
              <a:ext uri="{FF2B5EF4-FFF2-40B4-BE49-F238E27FC236}">
                <a16:creationId xmlns:a16="http://schemas.microsoft.com/office/drawing/2014/main" id="{70B2D8E2-C030-593D-66D8-75C6574EFC74}"/>
              </a:ext>
            </a:extLst>
          </p:cNvPr>
          <p:cNvPicPr>
            <a:picLocks noChangeAspect="1"/>
          </p:cNvPicPr>
          <p:nvPr/>
        </p:nvPicPr>
        <p:blipFill>
          <a:blip r:embed="rId3"/>
          <a:stretch>
            <a:fillRect/>
          </a:stretch>
        </p:blipFill>
        <p:spPr>
          <a:xfrm>
            <a:off x="3527413" y="3092090"/>
            <a:ext cx="4987000" cy="2992200"/>
          </a:xfrm>
          <a:prstGeom prst="rect">
            <a:avLst/>
          </a:prstGeom>
        </p:spPr>
      </p:pic>
    </p:spTree>
    <p:extLst>
      <p:ext uri="{BB962C8B-B14F-4D97-AF65-F5344CB8AC3E}">
        <p14:creationId xmlns:p14="http://schemas.microsoft.com/office/powerpoint/2010/main" val="112498030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que">
  <a:themeElements>
    <a:clrScheme name="Organique">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que">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que">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{BB8D8710-1241-5247-820A-2D137CA8B6F1}tf10001064</Template>
  <TotalTime>4378</TotalTime>
  <Words>7183</Words>
  <Application>Microsoft Macintosh PowerPoint</Application>
  <PresentationFormat>Grand écran</PresentationFormat>
  <Paragraphs>660</Paragraphs>
  <Slides>106</Slides>
  <Notes>26</Notes>
  <HiddenSlides>0</HiddenSlides>
  <MMClips>3</MMClips>
  <ScaleCrop>false</ScaleCrop>
  <HeadingPairs>
    <vt:vector size="6" baseType="variant">
      <vt:variant>
        <vt:lpstr>Polices utilisées</vt:lpstr>
      </vt:variant>
      <vt:variant>
        <vt:i4>10</vt:i4>
      </vt:variant>
      <vt:variant>
        <vt:lpstr>Thème</vt:lpstr>
      </vt:variant>
      <vt:variant>
        <vt:i4>1</vt:i4>
      </vt:variant>
      <vt:variant>
        <vt:lpstr>Titres des diapositives</vt:lpstr>
      </vt:variant>
      <vt:variant>
        <vt:i4>106</vt:i4>
      </vt:variant>
    </vt:vector>
  </HeadingPairs>
  <TitlesOfParts>
    <vt:vector size="117" baseType="lpstr">
      <vt:lpstr>-webkit-standard</vt:lpstr>
      <vt:lpstr>Arial</vt:lpstr>
      <vt:lpstr>Arial</vt:lpstr>
      <vt:lpstr>ArialMT</vt:lpstr>
      <vt:lpstr>Calibri</vt:lpstr>
      <vt:lpstr>Garamond</vt:lpstr>
      <vt:lpstr>Google Sans</vt:lpstr>
      <vt:lpstr>Inter</vt:lpstr>
      <vt:lpstr>Poppins</vt:lpstr>
      <vt:lpstr>Roboto</vt:lpstr>
      <vt:lpstr>Organique</vt:lpstr>
      <vt:lpstr>Ergonomie  &amp;  Maquettage</vt:lpstr>
      <vt:lpstr>Plan</vt:lpstr>
      <vt:lpstr>Introduction</vt:lpstr>
      <vt:lpstr>Présentation PowerPoint</vt:lpstr>
      <vt:lpstr>Présentation PowerPoint</vt:lpstr>
      <vt:lpstr>Maquettage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Gamification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Mise en place d’un Maquettage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Maquettage et accessibilité</vt:lpstr>
      <vt:lpstr>Présentation PowerPoint</vt:lpstr>
      <vt:lpstr>Présentation PowerPoint</vt:lpstr>
      <vt:lpstr>Présentation PowerPoint</vt:lpstr>
      <vt:lpstr>Présentation PowerPoint</vt:lpstr>
      <vt:lpstr>Méthodologie(s) de construction d’une maquette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Les outils de maquettage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TP ?</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IA: Utopie &amp; dystropie</dc:title>
  <dc:creator>Robin Vivian</dc:creator>
  <cp:lastModifiedBy>Robin Vivian</cp:lastModifiedBy>
  <cp:revision>430</cp:revision>
  <dcterms:created xsi:type="dcterms:W3CDTF">2021-07-07T12:19:09Z</dcterms:created>
  <dcterms:modified xsi:type="dcterms:W3CDTF">2025-01-19T14:02:19Z</dcterms:modified>
</cp:coreProperties>
</file>