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72" r:id="rId1"/>
  </p:sldMasterIdLst>
  <p:notesMasterIdLst>
    <p:notesMasterId r:id="rId158"/>
  </p:notesMasterIdLst>
  <p:sldIdLst>
    <p:sldId id="334" r:id="rId2"/>
    <p:sldId id="335" r:id="rId3"/>
    <p:sldId id="336" r:id="rId4"/>
    <p:sldId id="337" r:id="rId5"/>
    <p:sldId id="338" r:id="rId6"/>
    <p:sldId id="339" r:id="rId7"/>
    <p:sldId id="340" r:id="rId8"/>
    <p:sldId id="344" r:id="rId9"/>
    <p:sldId id="345" r:id="rId10"/>
    <p:sldId id="502" r:id="rId11"/>
    <p:sldId id="346" r:id="rId12"/>
    <p:sldId id="347" r:id="rId13"/>
    <p:sldId id="348" r:id="rId14"/>
    <p:sldId id="349" r:id="rId15"/>
    <p:sldId id="350" r:id="rId16"/>
    <p:sldId id="351" r:id="rId17"/>
    <p:sldId id="497" r:id="rId18"/>
    <p:sldId id="352" r:id="rId19"/>
    <p:sldId id="353" r:id="rId20"/>
    <p:sldId id="354" r:id="rId21"/>
    <p:sldId id="355" r:id="rId22"/>
    <p:sldId id="356" r:id="rId23"/>
    <p:sldId id="357" r:id="rId24"/>
    <p:sldId id="358" r:id="rId25"/>
    <p:sldId id="506" r:id="rId26"/>
    <p:sldId id="508" r:id="rId27"/>
    <p:sldId id="509" r:id="rId28"/>
    <p:sldId id="507" r:id="rId29"/>
    <p:sldId id="359" r:id="rId30"/>
    <p:sldId id="360" r:id="rId31"/>
    <p:sldId id="361" r:id="rId32"/>
    <p:sldId id="362" r:id="rId33"/>
    <p:sldId id="363" r:id="rId34"/>
    <p:sldId id="364" r:id="rId35"/>
    <p:sldId id="365" r:id="rId36"/>
    <p:sldId id="366" r:id="rId37"/>
    <p:sldId id="367" r:id="rId38"/>
    <p:sldId id="368" r:id="rId39"/>
    <p:sldId id="369" r:id="rId40"/>
    <p:sldId id="370" r:id="rId41"/>
    <p:sldId id="371" r:id="rId42"/>
    <p:sldId id="372" r:id="rId43"/>
    <p:sldId id="373" r:id="rId44"/>
    <p:sldId id="374" r:id="rId45"/>
    <p:sldId id="375" r:id="rId46"/>
    <p:sldId id="376" r:id="rId47"/>
    <p:sldId id="377" r:id="rId48"/>
    <p:sldId id="378" r:id="rId49"/>
    <p:sldId id="379" r:id="rId50"/>
    <p:sldId id="380" r:id="rId51"/>
    <p:sldId id="381" r:id="rId52"/>
    <p:sldId id="382" r:id="rId53"/>
    <p:sldId id="383" r:id="rId54"/>
    <p:sldId id="384" r:id="rId55"/>
    <p:sldId id="385" r:id="rId56"/>
    <p:sldId id="386" r:id="rId57"/>
    <p:sldId id="387" r:id="rId58"/>
    <p:sldId id="388" r:id="rId59"/>
    <p:sldId id="389" r:id="rId60"/>
    <p:sldId id="390" r:id="rId61"/>
    <p:sldId id="391" r:id="rId62"/>
    <p:sldId id="392" r:id="rId63"/>
    <p:sldId id="484" r:id="rId64"/>
    <p:sldId id="393" r:id="rId65"/>
    <p:sldId id="394" r:id="rId66"/>
    <p:sldId id="395" r:id="rId67"/>
    <p:sldId id="396" r:id="rId68"/>
    <p:sldId id="397" r:id="rId69"/>
    <p:sldId id="398" r:id="rId70"/>
    <p:sldId id="400" r:id="rId71"/>
    <p:sldId id="401" r:id="rId72"/>
    <p:sldId id="402" r:id="rId73"/>
    <p:sldId id="403" r:id="rId74"/>
    <p:sldId id="404" r:id="rId75"/>
    <p:sldId id="405" r:id="rId76"/>
    <p:sldId id="406" r:id="rId77"/>
    <p:sldId id="407" r:id="rId78"/>
    <p:sldId id="408" r:id="rId79"/>
    <p:sldId id="409" r:id="rId80"/>
    <p:sldId id="410" r:id="rId81"/>
    <p:sldId id="411" r:id="rId82"/>
    <p:sldId id="412" r:id="rId83"/>
    <p:sldId id="413" r:id="rId84"/>
    <p:sldId id="414" r:id="rId85"/>
    <p:sldId id="415" r:id="rId86"/>
    <p:sldId id="416" r:id="rId87"/>
    <p:sldId id="417" r:id="rId88"/>
    <p:sldId id="418" r:id="rId89"/>
    <p:sldId id="419" r:id="rId90"/>
    <p:sldId id="420" r:id="rId91"/>
    <p:sldId id="421" r:id="rId92"/>
    <p:sldId id="422" r:id="rId93"/>
    <p:sldId id="423" r:id="rId94"/>
    <p:sldId id="498" r:id="rId95"/>
    <p:sldId id="503" r:id="rId96"/>
    <p:sldId id="505" r:id="rId97"/>
    <p:sldId id="424" r:id="rId98"/>
    <p:sldId id="425" r:id="rId99"/>
    <p:sldId id="426" r:id="rId100"/>
    <p:sldId id="427" r:id="rId101"/>
    <p:sldId id="428" r:id="rId102"/>
    <p:sldId id="429" r:id="rId103"/>
    <p:sldId id="430" r:id="rId104"/>
    <p:sldId id="431" r:id="rId105"/>
    <p:sldId id="432" r:id="rId106"/>
    <p:sldId id="433" r:id="rId107"/>
    <p:sldId id="434" r:id="rId108"/>
    <p:sldId id="435" r:id="rId109"/>
    <p:sldId id="436" r:id="rId110"/>
    <p:sldId id="437" r:id="rId111"/>
    <p:sldId id="438" r:id="rId112"/>
    <p:sldId id="439" r:id="rId113"/>
    <p:sldId id="440" r:id="rId114"/>
    <p:sldId id="441" r:id="rId115"/>
    <p:sldId id="442" r:id="rId116"/>
    <p:sldId id="443" r:id="rId117"/>
    <p:sldId id="444" r:id="rId118"/>
    <p:sldId id="445" r:id="rId119"/>
    <p:sldId id="446" r:id="rId120"/>
    <p:sldId id="447" r:id="rId121"/>
    <p:sldId id="448" r:id="rId122"/>
    <p:sldId id="449" r:id="rId123"/>
    <p:sldId id="450" r:id="rId124"/>
    <p:sldId id="451" r:id="rId125"/>
    <p:sldId id="452" r:id="rId126"/>
    <p:sldId id="453" r:id="rId127"/>
    <p:sldId id="454" r:id="rId128"/>
    <p:sldId id="455" r:id="rId129"/>
    <p:sldId id="456" r:id="rId130"/>
    <p:sldId id="457" r:id="rId131"/>
    <p:sldId id="458" r:id="rId132"/>
    <p:sldId id="459" r:id="rId133"/>
    <p:sldId id="460" r:id="rId134"/>
    <p:sldId id="461" r:id="rId135"/>
    <p:sldId id="462" r:id="rId136"/>
    <p:sldId id="463" r:id="rId137"/>
    <p:sldId id="464" r:id="rId138"/>
    <p:sldId id="465" r:id="rId139"/>
    <p:sldId id="466" r:id="rId140"/>
    <p:sldId id="467" r:id="rId141"/>
    <p:sldId id="468" r:id="rId142"/>
    <p:sldId id="469" r:id="rId143"/>
    <p:sldId id="470" r:id="rId144"/>
    <p:sldId id="471" r:id="rId145"/>
    <p:sldId id="472" r:id="rId146"/>
    <p:sldId id="473" r:id="rId147"/>
    <p:sldId id="474" r:id="rId148"/>
    <p:sldId id="475" r:id="rId149"/>
    <p:sldId id="476" r:id="rId150"/>
    <p:sldId id="477" r:id="rId151"/>
    <p:sldId id="478" r:id="rId152"/>
    <p:sldId id="479" r:id="rId153"/>
    <p:sldId id="480" r:id="rId154"/>
    <p:sldId id="481" r:id="rId155"/>
    <p:sldId id="482" r:id="rId156"/>
    <p:sldId id="483" r:id="rId1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14"/>
    <p:restoredTop sz="94694"/>
  </p:normalViewPr>
  <p:slideViewPr>
    <p:cSldViewPr>
      <p:cViewPr varScale="1">
        <p:scale>
          <a:sx n="121" d="100"/>
          <a:sy n="121" d="100"/>
        </p:scale>
        <p:origin x="1488"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28" d="100"/>
          <a:sy n="28" d="100"/>
        </p:scale>
        <p:origin x="-1266"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Times New Roman" charset="0"/>
              </a:defRPr>
            </a:lvl1pPr>
          </a:lstStyle>
          <a:p>
            <a:pPr>
              <a:defRPr/>
            </a:pPr>
            <a:endParaRPr lang="fr-FR"/>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Times New Roman" charset="0"/>
              </a:defRPr>
            </a:lvl1pPr>
          </a:lstStyle>
          <a:p>
            <a:pPr>
              <a:defRPr/>
            </a:pPr>
            <a:endParaRPr lang="fr-FR"/>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Times New Roman" charset="0"/>
              </a:defRPr>
            </a:lvl1pPr>
          </a:lstStyle>
          <a:p>
            <a:pPr>
              <a:defRPr/>
            </a:pPr>
            <a:endParaRPr lang="fr-FR"/>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Times New Roman" charset="0"/>
              </a:defRPr>
            </a:lvl1pPr>
          </a:lstStyle>
          <a:p>
            <a:pPr>
              <a:defRPr/>
            </a:pPr>
            <a:fld id="{AECB97A3-9783-C845-BF21-F5B4DD12E1D1}" type="slidenum">
              <a:rPr lang="fr-FR"/>
              <a:pPr>
                <a:defRPr/>
              </a:pPr>
              <a:t>‹N°›</a:t>
            </a:fld>
            <a:endParaRPr lang="fr-FR"/>
          </a:p>
        </p:txBody>
      </p:sp>
    </p:spTree>
    <p:extLst>
      <p:ext uri="{BB962C8B-B14F-4D97-AF65-F5344CB8AC3E}">
        <p14:creationId xmlns:p14="http://schemas.microsoft.com/office/powerpoint/2010/main" val="23839346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Times New Roman" pitchFamily="18" charset="0"/>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Times New Roman" pitchFamily="-65" charset="0"/>
        <a:cs typeface="Times New Roman" pitchFamily="18" charset="0"/>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Times New Roman" pitchFamily="-65" charset="0"/>
        <a:cs typeface="Times New Roman" pitchFamily="18" charset="0"/>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Times New Roman" pitchFamily="-65" charset="0"/>
        <a:cs typeface="Times New Roman" pitchFamily="18" charset="0"/>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Times New Roman" pitchFamily="-65"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4C1033C-73C6-4841-92FD-F2BD2C776755}" type="slidenum">
              <a:rPr lang="fr-FR" sz="1200"/>
              <a:pPr eaLnBrk="1" hangingPunct="1"/>
              <a:t>1</a:t>
            </a:fld>
            <a:endParaRPr lang="fr-FR" sz="1200"/>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525854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104D9F0-251E-094D-A986-4C30C5A77949}" type="slidenum">
              <a:rPr lang="fr-FR" sz="1200"/>
              <a:pPr eaLnBrk="1" hangingPunct="1"/>
              <a:t>2</a:t>
            </a:fld>
            <a:endParaRPr lang="fr-FR" sz="1200"/>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830478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84F4DFDD-5543-F144-BBF4-0D3325861C73}" type="slidenum">
              <a:rPr lang="fr-FR" sz="1200"/>
              <a:pPr eaLnBrk="1" hangingPunct="1"/>
              <a:t>3</a:t>
            </a:fld>
            <a:endParaRPr lang="fr-FR" sz="1200"/>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629751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3085245-39BA-E847-AA42-84F963CB1CB3}" type="slidenum">
              <a:rPr lang="fr-FR" sz="1200"/>
              <a:pPr eaLnBrk="1" hangingPunct="1"/>
              <a:t>4</a:t>
            </a:fld>
            <a:endParaRPr lang="fr-FR" sz="1200"/>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737344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93BED431-FA91-9648-84D0-457A737810CC}" type="slidenum">
              <a:rPr lang="fr-FR" sz="1200"/>
              <a:pPr eaLnBrk="1" hangingPunct="1"/>
              <a:t>5</a:t>
            </a:fld>
            <a:endParaRPr lang="fr-FR" sz="1200"/>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38585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02AF20F-5B75-0943-90EF-F602AD4F6A2D}" type="slidenum">
              <a:rPr lang="fr-FR" sz="1200"/>
              <a:pPr eaLnBrk="1" hangingPunct="1"/>
              <a:t>6</a:t>
            </a:fld>
            <a:endParaRPr lang="fr-FR" sz="1200"/>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992914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0847D61-0D2B-0148-BC2F-FCC0B804D66A}" type="slidenum">
              <a:rPr lang="fr-FR" sz="1200"/>
              <a:pPr eaLnBrk="1" hangingPunct="1"/>
              <a:t>7</a:t>
            </a:fld>
            <a:endParaRPr lang="fr-FR" sz="1200"/>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781429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2395CE7-88EA-E34D-8444-BDDC32D1F517}" type="slidenum">
              <a:rPr lang="fr-FR" sz="1200"/>
              <a:pPr eaLnBrk="1" hangingPunct="1"/>
              <a:t>8</a:t>
            </a:fld>
            <a:endParaRPr lang="fr-FR" sz="1200"/>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09334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EDBBB994-0378-8E46-BAC5-77737D166E01}" type="slidenum">
              <a:rPr lang="fr-FR" sz="1200"/>
              <a:pPr eaLnBrk="1" hangingPunct="1"/>
              <a:t>9</a:t>
            </a:fld>
            <a:endParaRPr lang="fr-FR" sz="1200"/>
          </a:p>
        </p:txBody>
      </p:sp>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fr-FR" dirty="0">
                <a:latin typeface="Times New Roman" charset="0"/>
              </a:rPr>
              <a:t>http://</a:t>
            </a:r>
            <a:r>
              <a:rPr lang="fr-FR" dirty="0" err="1">
                <a:latin typeface="Times New Roman" charset="0"/>
              </a:rPr>
              <a:t>www.dailymotion.com</a:t>
            </a:r>
            <a:r>
              <a:rPr lang="fr-FR" dirty="0">
                <a:latin typeface="Times New Roman" charset="0"/>
              </a:rPr>
              <a:t>/</a:t>
            </a:r>
            <a:r>
              <a:rPr lang="fr-FR" dirty="0" err="1">
                <a:latin typeface="Times New Roman" charset="0"/>
              </a:rPr>
              <a:t>video</a:t>
            </a:r>
            <a:r>
              <a:rPr lang="fr-FR" dirty="0">
                <a:latin typeface="Times New Roman" charset="0"/>
              </a:rPr>
              <a:t>/</a:t>
            </a:r>
            <a:r>
              <a:rPr lang="fr-FR" dirty="0" err="1">
                <a:latin typeface="Times New Roman" charset="0"/>
              </a:rPr>
              <a:t>xrmfie_the</a:t>
            </a:r>
            <a:r>
              <a:rPr lang="fr-FR" dirty="0">
                <a:latin typeface="Times New Roman" charset="0"/>
              </a:rPr>
              <a:t>-</a:t>
            </a:r>
            <a:r>
              <a:rPr lang="fr-FR" dirty="0" err="1">
                <a:latin typeface="Times New Roman" charset="0"/>
              </a:rPr>
              <a:t>turing</a:t>
            </a:r>
            <a:r>
              <a:rPr lang="fr-FR" dirty="0">
                <a:latin typeface="Times New Roman" charset="0"/>
              </a:rPr>
              <a:t>-machine-</a:t>
            </a:r>
            <a:r>
              <a:rPr lang="fr-FR" dirty="0" err="1">
                <a:latin typeface="Times New Roman" charset="0"/>
              </a:rPr>
              <a:t>comes</a:t>
            </a:r>
            <a:r>
              <a:rPr lang="fr-FR" dirty="0">
                <a:latin typeface="Times New Roman" charset="0"/>
              </a:rPr>
              <a:t>-</a:t>
            </a:r>
            <a:r>
              <a:rPr lang="fr-FR" dirty="0" err="1">
                <a:latin typeface="Times New Roman" charset="0"/>
              </a:rPr>
              <a:t>true_tech</a:t>
            </a:r>
            <a:endParaRPr lang="fr-FR" dirty="0">
              <a:latin typeface="Times New Roman" charset="0"/>
            </a:endParaRPr>
          </a:p>
          <a:p>
            <a:pPr eaLnBrk="1" hangingPunct="1"/>
            <a:r>
              <a:rPr lang="fr-FR" dirty="0" err="1">
                <a:latin typeface="Times New Roman" charset="0"/>
              </a:rPr>
              <a:t>https</a:t>
            </a:r>
            <a:r>
              <a:rPr lang="fr-FR" dirty="0">
                <a:latin typeface="Times New Roman" charset="0"/>
              </a:rPr>
              <a:t>://</a:t>
            </a:r>
            <a:r>
              <a:rPr lang="fr-FR" dirty="0" err="1">
                <a:latin typeface="Times New Roman" charset="0"/>
              </a:rPr>
              <a:t>www.youtube.com</a:t>
            </a:r>
            <a:r>
              <a:rPr lang="fr-FR" dirty="0">
                <a:latin typeface="Times New Roman" charset="0"/>
              </a:rPr>
              <a:t>/</a:t>
            </a:r>
            <a:r>
              <a:rPr lang="fr-FR" dirty="0" err="1">
                <a:latin typeface="Times New Roman" charset="0"/>
              </a:rPr>
              <a:t>watch?v</a:t>
            </a:r>
            <a:r>
              <a:rPr lang="fr-FR" dirty="0">
                <a:latin typeface="Times New Roman" charset="0"/>
              </a:rPr>
              <a:t>=P66h8D5Lkwk</a:t>
            </a:r>
          </a:p>
          <a:p>
            <a:pPr eaLnBrk="1" hangingPunct="1"/>
            <a:r>
              <a:rPr lang="fr-FR" dirty="0" err="1">
                <a:latin typeface="Times New Roman" charset="0"/>
              </a:rPr>
              <a:t>https</a:t>
            </a:r>
            <a:r>
              <a:rPr lang="fr-FR" dirty="0">
                <a:latin typeface="Times New Roman" charset="0"/>
              </a:rPr>
              <a:t>://</a:t>
            </a:r>
            <a:r>
              <a:rPr lang="fr-FR" dirty="0" err="1">
                <a:latin typeface="Times New Roman" charset="0"/>
              </a:rPr>
              <a:t>www.youtube.com</a:t>
            </a:r>
            <a:r>
              <a:rPr lang="fr-FR" dirty="0">
                <a:latin typeface="Times New Roman" charset="0"/>
              </a:rPr>
              <a:t>/</a:t>
            </a:r>
            <a:r>
              <a:rPr lang="fr-FR" dirty="0" err="1">
                <a:latin typeface="Times New Roman" charset="0"/>
              </a:rPr>
              <a:t>watch?v</a:t>
            </a:r>
            <a:r>
              <a:rPr lang="fr-FR" dirty="0">
                <a:latin typeface="Times New Roman" charset="0"/>
              </a:rPr>
              <a:t>=</a:t>
            </a:r>
            <a:r>
              <a:rPr lang="fr-FR" dirty="0" err="1">
                <a:latin typeface="Times New Roman" charset="0"/>
              </a:rPr>
              <a:t>cujdMKWImSA</a:t>
            </a:r>
            <a:endParaRPr lang="fr-FR" dirty="0">
              <a:latin typeface="Times New Roman" charset="0"/>
            </a:endParaRPr>
          </a:p>
        </p:txBody>
      </p:sp>
    </p:spTree>
    <p:extLst>
      <p:ext uri="{BB962C8B-B14F-4D97-AF65-F5344CB8AC3E}">
        <p14:creationId xmlns:p14="http://schemas.microsoft.com/office/powerpoint/2010/main" val="1437666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https://</a:t>
            </a:r>
            <a:r>
              <a:rPr lang="en-GB" dirty="0" err="1"/>
              <a:t>www.youtube.com</a:t>
            </a:r>
            <a:r>
              <a:rPr lang="en-GB" dirty="0"/>
              <a:t>/</a:t>
            </a:r>
            <a:r>
              <a:rPr lang="en-GB" dirty="0" err="1"/>
              <a:t>watch?v</a:t>
            </a:r>
            <a:r>
              <a:rPr lang="en-GB" dirty="0"/>
              <a:t>=L5O04P2ASRc</a:t>
            </a:r>
          </a:p>
          <a:p>
            <a:r>
              <a:rPr lang="en-GB" dirty="0"/>
              <a:t>https://</a:t>
            </a:r>
            <a:r>
              <a:rPr lang="en-GB" dirty="0" err="1"/>
              <a:t>www.youtube.com</a:t>
            </a:r>
            <a:r>
              <a:rPr lang="en-GB" dirty="0"/>
              <a:t>/</a:t>
            </a:r>
            <a:r>
              <a:rPr lang="en-GB" dirty="0" err="1"/>
              <a:t>watch?v</a:t>
            </a:r>
            <a:r>
              <a:rPr lang="en-GB" dirty="0"/>
              <a:t>=Kf-IHn1PvaQ</a:t>
            </a:r>
          </a:p>
        </p:txBody>
      </p:sp>
      <p:sp>
        <p:nvSpPr>
          <p:cNvPr id="4" name="Espace réservé du numéro de diapositive 3"/>
          <p:cNvSpPr>
            <a:spLocks noGrp="1"/>
          </p:cNvSpPr>
          <p:nvPr>
            <p:ph type="sldNum" sz="quarter" idx="5"/>
          </p:nvPr>
        </p:nvSpPr>
        <p:spPr/>
        <p:txBody>
          <a:bodyPr/>
          <a:lstStyle/>
          <a:p>
            <a:pPr>
              <a:defRPr/>
            </a:pPr>
            <a:fld id="{AECB97A3-9783-C845-BF21-F5B4DD12E1D1}" type="slidenum">
              <a:rPr lang="fr-FR" smtClean="0"/>
              <a:pPr>
                <a:defRPr/>
              </a:pPr>
              <a:t>10</a:t>
            </a:fld>
            <a:endParaRPr lang="fr-FR"/>
          </a:p>
        </p:txBody>
      </p:sp>
    </p:spTree>
    <p:extLst>
      <p:ext uri="{BB962C8B-B14F-4D97-AF65-F5344CB8AC3E}">
        <p14:creationId xmlns:p14="http://schemas.microsoft.com/office/powerpoint/2010/main" val="563701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73EA0FD1-EB1D-034D-90C0-8D36DFC54F3D}" type="slidenum">
              <a:rPr lang="fr-FR" sz="1200"/>
              <a:pPr eaLnBrk="1" hangingPunct="1"/>
              <a:t>11</a:t>
            </a:fld>
            <a:endParaRPr lang="fr-FR" sz="1200"/>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667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06934DB-7CAF-DB48-B6BD-33955D3F30F1}" type="slidenum">
              <a:rPr lang="fr-FR" sz="1200"/>
              <a:pPr eaLnBrk="1" hangingPunct="1"/>
              <a:t>12</a:t>
            </a:fld>
            <a:endParaRPr lang="fr-FR" sz="1200"/>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644658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08A31FBE-1354-DA48-9E9B-09F85953EC4E}" type="slidenum">
              <a:rPr lang="fr-FR" sz="1200"/>
              <a:pPr eaLnBrk="1" hangingPunct="1"/>
              <a:t>13</a:t>
            </a:fld>
            <a:endParaRPr lang="fr-FR" sz="1200"/>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a:xfrm>
            <a:off x="685800" y="4343400"/>
            <a:ext cx="54864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fr-FR">
                <a:latin typeface="Times New Roman" charset="0"/>
              </a:rPr>
              <a:t>Shaiana Twain !</a:t>
            </a:r>
          </a:p>
        </p:txBody>
      </p:sp>
    </p:spTree>
    <p:extLst>
      <p:ext uri="{BB962C8B-B14F-4D97-AF65-F5344CB8AC3E}">
        <p14:creationId xmlns:p14="http://schemas.microsoft.com/office/powerpoint/2010/main" val="570136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DBB6729-400E-1942-B2A7-A520DE017315}" type="slidenum">
              <a:rPr lang="fr-FR" sz="1200"/>
              <a:pPr eaLnBrk="1" hangingPunct="1"/>
              <a:t>14</a:t>
            </a:fld>
            <a:endParaRPr lang="fr-FR" sz="1200"/>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701814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6047FBC-C9DC-4741-B981-C7265261F46A}" type="slidenum">
              <a:rPr lang="fr-FR" sz="1200"/>
              <a:pPr eaLnBrk="1" hangingPunct="1"/>
              <a:t>15</a:t>
            </a:fld>
            <a:endParaRPr lang="fr-FR" sz="120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417557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9127659-7D76-4D44-9704-EC11193B081A}" type="slidenum">
              <a:rPr lang="fr-FR" sz="1200"/>
              <a:pPr eaLnBrk="1" hangingPunct="1"/>
              <a:t>16</a:t>
            </a:fld>
            <a:endParaRPr lang="fr-FR" sz="1200"/>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542250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5CA1EC41-CA38-ED4B-85E3-5D2E15C7B434}" type="slidenum">
              <a:rPr lang="fr-FR" sz="1200"/>
              <a:pPr eaLnBrk="1" hangingPunct="1"/>
              <a:t>18</a:t>
            </a:fld>
            <a:endParaRPr lang="fr-FR" sz="1200"/>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091616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0D54B511-ABCC-094E-AD99-0ABB2CDDA327}" type="slidenum">
              <a:rPr lang="fr-FR" sz="1200"/>
              <a:pPr eaLnBrk="1" hangingPunct="1"/>
              <a:t>19</a:t>
            </a:fld>
            <a:endParaRPr lang="fr-FR" sz="1200"/>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130669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005A300-0971-E944-82CA-624E75E8AD0C}" type="slidenum">
              <a:rPr lang="fr-FR" sz="1200"/>
              <a:pPr eaLnBrk="1" hangingPunct="1"/>
              <a:t>20</a:t>
            </a:fld>
            <a:endParaRPr lang="fr-FR" sz="1200"/>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812640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2B61662-38F6-6E41-BB33-F1838BC1DC7A}" type="slidenum">
              <a:rPr lang="fr-FR" sz="1200"/>
              <a:pPr eaLnBrk="1" hangingPunct="1"/>
              <a:t>21</a:t>
            </a:fld>
            <a:endParaRPr lang="fr-FR" sz="1200"/>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647364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9C1A7B21-3289-5F40-B283-CFA8CAB1DBC0}" type="slidenum">
              <a:rPr lang="fr-FR" sz="1200"/>
              <a:pPr eaLnBrk="1" hangingPunct="1"/>
              <a:t>22</a:t>
            </a:fld>
            <a:endParaRPr lang="fr-FR" sz="1200"/>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2655572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06028C29-31E3-184C-9DFF-EAF475EAE065}" type="slidenum">
              <a:rPr lang="fr-FR" sz="1200"/>
              <a:pPr eaLnBrk="1" hangingPunct="1"/>
              <a:t>23</a:t>
            </a:fld>
            <a:endParaRPr lang="fr-FR" sz="1200"/>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a:xfrm>
            <a:off x="685800" y="4343400"/>
            <a:ext cx="54864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85154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7434F320-4A51-1E4E-A4AA-3AD39BD4D7BE}" type="slidenum">
              <a:rPr lang="fr-FR" sz="1200"/>
              <a:pPr eaLnBrk="1" hangingPunct="1"/>
              <a:t>24</a:t>
            </a:fld>
            <a:endParaRPr lang="fr-FR" sz="1200"/>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966866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7434F320-4A51-1E4E-A4AA-3AD39BD4D7BE}" type="slidenum">
              <a:rPr lang="fr-FR" sz="1200"/>
              <a:pPr eaLnBrk="1" hangingPunct="1"/>
              <a:t>28</a:t>
            </a:fld>
            <a:endParaRPr lang="fr-FR" sz="1200"/>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354387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24C046A7-48A8-5B4D-A395-37B35A2EC3C2}" type="slidenum">
              <a:rPr lang="fr-FR" sz="1200"/>
              <a:pPr eaLnBrk="1" hangingPunct="1"/>
              <a:t>29</a:t>
            </a:fld>
            <a:endParaRPr lang="fr-FR" sz="1200"/>
          </a:p>
        </p:txBody>
      </p:sp>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444471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E0C0A0B9-2FEE-D346-A697-D6B92F8E71E6}" type="slidenum">
              <a:rPr lang="fr-FR" sz="1200"/>
              <a:pPr eaLnBrk="1" hangingPunct="1"/>
              <a:t>30</a:t>
            </a:fld>
            <a:endParaRPr lang="fr-FR" sz="1200"/>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156849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8896398-84F1-D64D-81A3-D53192F35582}" type="slidenum">
              <a:rPr lang="fr-FR" sz="1200"/>
              <a:pPr eaLnBrk="1" hangingPunct="1"/>
              <a:t>31</a:t>
            </a:fld>
            <a:endParaRPr lang="fr-FR" sz="1200"/>
          </a:p>
        </p:txBody>
      </p:sp>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644187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22CD8DD5-142A-2845-9FA9-53FF7E260AA0}" type="slidenum">
              <a:rPr lang="fr-FR" sz="1200"/>
              <a:pPr eaLnBrk="1" hangingPunct="1"/>
              <a:t>32</a:t>
            </a:fld>
            <a:endParaRPr lang="fr-FR" sz="1200"/>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674401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1AA9C4F-30B6-4C43-B273-6172F8B0BE7E}" type="slidenum">
              <a:rPr lang="fr-FR" sz="1200"/>
              <a:pPr eaLnBrk="1" hangingPunct="1"/>
              <a:t>33</a:t>
            </a:fld>
            <a:endParaRPr lang="fr-FR" sz="1200"/>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110267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B7C3992-737A-CD47-B814-5A89B43094C2}" type="slidenum">
              <a:rPr lang="fr-FR" sz="1200"/>
              <a:pPr eaLnBrk="1" hangingPunct="1"/>
              <a:t>34</a:t>
            </a:fld>
            <a:endParaRPr lang="fr-FR" sz="1200"/>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0914472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776FC095-5D52-D64C-AFF8-E47CE6DCBD11}" type="slidenum">
              <a:rPr lang="fr-FR" sz="1200"/>
              <a:pPr eaLnBrk="1" hangingPunct="1"/>
              <a:t>35</a:t>
            </a:fld>
            <a:endParaRPr lang="fr-FR" sz="1200"/>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0958594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347AE24-459D-6946-AE18-F1F607DD62F7}" type="slidenum">
              <a:rPr lang="fr-FR" sz="1200"/>
              <a:pPr eaLnBrk="1" hangingPunct="1"/>
              <a:t>36</a:t>
            </a:fld>
            <a:endParaRPr lang="fr-FR" sz="1200"/>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2603850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DCF16E3-0473-8B46-8781-01BD1654C1FB}" type="slidenum">
              <a:rPr lang="fr-FR" sz="1200"/>
              <a:pPr eaLnBrk="1" hangingPunct="1"/>
              <a:t>37</a:t>
            </a:fld>
            <a:endParaRPr lang="fr-FR" sz="1200"/>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481050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98EFE820-4E4E-574D-B88C-63E0803A854D}" type="slidenum">
              <a:rPr lang="fr-FR" sz="1200"/>
              <a:pPr eaLnBrk="1" hangingPunct="1"/>
              <a:t>38</a:t>
            </a:fld>
            <a:endParaRPr lang="fr-FR" sz="1200"/>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9134446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011AD0D1-DD82-ED47-BCBC-60F24EE012DA}" type="slidenum">
              <a:rPr lang="fr-FR" sz="1200"/>
              <a:pPr eaLnBrk="1" hangingPunct="1"/>
              <a:t>39</a:t>
            </a:fld>
            <a:endParaRPr lang="fr-FR" sz="1200"/>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056540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047A9B3E-3F41-4043-9D8A-755F3BA6144D}" type="slidenum">
              <a:rPr lang="fr-FR" sz="1200"/>
              <a:pPr eaLnBrk="1" hangingPunct="1"/>
              <a:t>40</a:t>
            </a:fld>
            <a:endParaRPr lang="fr-FR" sz="1200"/>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7883844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75ACD52-F492-FF46-8476-C1D9FE5721F8}" type="slidenum">
              <a:rPr lang="fr-FR" sz="1200"/>
              <a:pPr eaLnBrk="1" hangingPunct="1"/>
              <a:t>41</a:t>
            </a:fld>
            <a:endParaRPr lang="fr-FR" sz="1200"/>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9302304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E9CA280B-5F8A-C943-A9A8-3502A72C02C6}" type="slidenum">
              <a:rPr lang="fr-FR" sz="1200"/>
              <a:pPr eaLnBrk="1" hangingPunct="1"/>
              <a:t>42</a:t>
            </a:fld>
            <a:endParaRPr lang="fr-FR" sz="1200"/>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036516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0F160ED-FE2A-944C-9C2E-02A678AD3FE4}" type="slidenum">
              <a:rPr lang="fr-FR" sz="1200"/>
              <a:pPr eaLnBrk="1" hangingPunct="1"/>
              <a:t>43</a:t>
            </a:fld>
            <a:endParaRPr lang="fr-FR" sz="1200"/>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0156447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8EEB2EE8-5D7A-7547-9145-06426FE2A52F}" type="slidenum">
              <a:rPr lang="fr-FR" sz="1200"/>
              <a:pPr eaLnBrk="1" hangingPunct="1"/>
              <a:t>44</a:t>
            </a:fld>
            <a:endParaRPr lang="fr-FR" sz="1200"/>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941896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8E804378-A212-E445-9F84-B06BF03F1DDB}" type="slidenum">
              <a:rPr lang="fr-FR" sz="1200"/>
              <a:pPr eaLnBrk="1" hangingPunct="1"/>
              <a:t>45</a:t>
            </a:fld>
            <a:endParaRPr lang="fr-FR" sz="1200"/>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9476555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77A1A68-26E7-424E-BEC4-DAD00164B6C9}" type="slidenum">
              <a:rPr lang="fr-FR" sz="1200"/>
              <a:pPr eaLnBrk="1" hangingPunct="1"/>
              <a:t>46</a:t>
            </a:fld>
            <a:endParaRPr lang="fr-FR" sz="1200"/>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7233755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761E12F4-73E6-8346-A5C3-C8CEB3E3B721}" type="slidenum">
              <a:rPr lang="fr-FR" sz="1200"/>
              <a:pPr eaLnBrk="1" hangingPunct="1"/>
              <a:t>47</a:t>
            </a:fld>
            <a:endParaRPr lang="fr-FR" sz="1200"/>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3613722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F61AFB0-DAFC-A94D-B4EB-BCEE8703B2EC}" type="slidenum">
              <a:rPr lang="fr-FR" sz="1200"/>
              <a:pPr eaLnBrk="1" hangingPunct="1"/>
              <a:t>48</a:t>
            </a:fld>
            <a:endParaRPr lang="fr-FR" sz="1200"/>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4931566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E74889B3-4045-644C-86B8-A2202BBD23D5}" type="slidenum">
              <a:rPr lang="fr-FR" sz="1200"/>
              <a:pPr eaLnBrk="1" hangingPunct="1"/>
              <a:t>49</a:t>
            </a:fld>
            <a:endParaRPr lang="fr-FR" sz="1200"/>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9355366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D4CA8A7-7A10-3344-A067-63BCE4E118FA}" type="slidenum">
              <a:rPr lang="fr-FR" sz="1200"/>
              <a:pPr eaLnBrk="1" hangingPunct="1"/>
              <a:t>50</a:t>
            </a:fld>
            <a:endParaRPr lang="fr-FR" sz="1200"/>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9189557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4F5C5D4F-D3EA-4E41-8FD9-7E4E3462C37E}" type="slidenum">
              <a:rPr lang="fr-FR" sz="1200"/>
              <a:pPr eaLnBrk="1" hangingPunct="1"/>
              <a:t>51</a:t>
            </a:fld>
            <a:endParaRPr lang="fr-FR" sz="1200"/>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9539212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AC33DFA-0028-4A4C-9E3B-C4BD247867E8}" type="slidenum">
              <a:rPr lang="fr-FR" sz="1200"/>
              <a:pPr eaLnBrk="1" hangingPunct="1"/>
              <a:t>52</a:t>
            </a:fld>
            <a:endParaRPr lang="fr-FR" sz="1200"/>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8909118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0721FFC1-9B89-344D-A33F-5A3111647816}" type="slidenum">
              <a:rPr lang="fr-FR" sz="1200"/>
              <a:pPr eaLnBrk="1" hangingPunct="1"/>
              <a:t>53</a:t>
            </a:fld>
            <a:endParaRPr lang="fr-FR" sz="1200"/>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6217563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A276691-1A1A-BB42-9C88-5438B0C062F0}" type="slidenum">
              <a:rPr lang="fr-FR" sz="1200"/>
              <a:pPr eaLnBrk="1" hangingPunct="1"/>
              <a:t>54</a:t>
            </a:fld>
            <a:endParaRPr lang="fr-FR" sz="1200"/>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2634195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8911F00-3C1C-2F44-AF35-9587E9A8FEB2}" type="slidenum">
              <a:rPr lang="fr-FR" sz="1200"/>
              <a:pPr eaLnBrk="1" hangingPunct="1"/>
              <a:t>55</a:t>
            </a:fld>
            <a:endParaRPr lang="fr-FR" sz="1200"/>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7477586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278558D9-D653-C143-A92A-EEB91BECC2D5}" type="slidenum">
              <a:rPr lang="fr-FR" sz="1200"/>
              <a:pPr eaLnBrk="1" hangingPunct="1"/>
              <a:t>56</a:t>
            </a:fld>
            <a:endParaRPr lang="fr-FR" sz="1200"/>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554134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E98C429F-6F80-8343-BA2F-BA9329D2A8D1}" type="slidenum">
              <a:rPr lang="fr-FR" sz="1200"/>
              <a:pPr eaLnBrk="1" hangingPunct="1"/>
              <a:t>57</a:t>
            </a:fld>
            <a:endParaRPr lang="fr-FR" sz="1200"/>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1050484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74A8888-16EC-164A-9AC6-69AC22C814C9}" type="slidenum">
              <a:rPr lang="fr-FR" sz="1200"/>
              <a:pPr eaLnBrk="1" hangingPunct="1"/>
              <a:t>58</a:t>
            </a:fld>
            <a:endParaRPr lang="fr-FR" sz="1200"/>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8173794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765CEA3F-884E-6742-9928-9B28C6636012}" type="slidenum">
              <a:rPr lang="fr-FR" sz="1200"/>
              <a:pPr eaLnBrk="1" hangingPunct="1"/>
              <a:t>59</a:t>
            </a:fld>
            <a:endParaRPr lang="fr-FR" sz="1200"/>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6467198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281B7472-7872-6A42-89E1-DAFB807A695D}" type="slidenum">
              <a:rPr lang="fr-FR" sz="1200"/>
              <a:pPr eaLnBrk="1" hangingPunct="1"/>
              <a:t>60</a:t>
            </a:fld>
            <a:endParaRPr lang="fr-FR" sz="1200"/>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7482010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20275DE-93BD-564A-9681-1B7DF218BB7F}" type="slidenum">
              <a:rPr lang="fr-FR" sz="1200"/>
              <a:pPr eaLnBrk="1" hangingPunct="1"/>
              <a:t>61</a:t>
            </a:fld>
            <a:endParaRPr lang="fr-FR" sz="1200"/>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2038239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169F9A1-4AD8-7D4B-845E-77EC284AA694}" type="slidenum">
              <a:rPr lang="fr-FR" sz="1200"/>
              <a:pPr eaLnBrk="1" hangingPunct="1"/>
              <a:t>62</a:t>
            </a:fld>
            <a:endParaRPr lang="fr-FR" sz="1200"/>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7368327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2C5B700-65EE-C84A-AC7A-EB86C3BA4180}" type="slidenum">
              <a:rPr lang="fr-FR" sz="1200"/>
              <a:pPr eaLnBrk="1" hangingPunct="1"/>
              <a:t>63</a:t>
            </a:fld>
            <a:endParaRPr lang="fr-FR" sz="1200"/>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060295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AB93804-C924-D444-B4C4-A17E90AD851F}" type="slidenum">
              <a:rPr lang="fr-FR" sz="1200"/>
              <a:pPr eaLnBrk="1" hangingPunct="1"/>
              <a:t>64</a:t>
            </a:fld>
            <a:endParaRPr lang="fr-FR" sz="1200"/>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5836211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BFF5794-C6AC-FA46-A661-3B53557C5769}" type="slidenum">
              <a:rPr lang="fr-FR" sz="1200"/>
              <a:pPr eaLnBrk="1" hangingPunct="1"/>
              <a:t>65</a:t>
            </a:fld>
            <a:endParaRPr lang="fr-FR" sz="1200"/>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328949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CB6C299-FCA0-BB42-9432-44D801F3C4CE}" type="slidenum">
              <a:rPr lang="fr-FR" sz="1200"/>
              <a:pPr eaLnBrk="1" hangingPunct="1"/>
              <a:t>66</a:t>
            </a:fld>
            <a:endParaRPr lang="fr-FR" sz="1200"/>
          </a:p>
        </p:txBody>
      </p:sp>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3736941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C11748F-07C0-B04E-B45A-DE21BEB1A0E6}" type="slidenum">
              <a:rPr lang="fr-FR" sz="1200"/>
              <a:pPr eaLnBrk="1" hangingPunct="1"/>
              <a:t>67</a:t>
            </a:fld>
            <a:endParaRPr lang="fr-FR" sz="1200"/>
          </a:p>
        </p:txBody>
      </p:sp>
      <p:sp>
        <p:nvSpPr>
          <p:cNvPr id="310274" name="Rectangle 2"/>
          <p:cNvSpPr>
            <a:spLocks noGrp="1" noRot="1" noChangeAspect="1" noChangeArrowheads="1" noTextEdit="1"/>
          </p:cNvSpPr>
          <p:nvPr>
            <p:ph type="sldImg"/>
          </p:nvPr>
        </p:nvSpPr>
        <p:spPr>
          <a:ln/>
        </p:spPr>
      </p:sp>
      <p:sp>
        <p:nvSpPr>
          <p:cNvPr id="31027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1412342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12EF8DC-CB51-9042-8AEF-6DA320BB5564}" type="slidenum">
              <a:rPr lang="fr-FR" sz="1200"/>
              <a:pPr eaLnBrk="1" hangingPunct="1"/>
              <a:t>68</a:t>
            </a:fld>
            <a:endParaRPr lang="fr-FR" sz="1200"/>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4784186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87057EC-ADDC-B44B-9017-501375D57DDA}" type="slidenum">
              <a:rPr lang="fr-FR" sz="1200"/>
              <a:pPr eaLnBrk="1" hangingPunct="1"/>
              <a:t>69</a:t>
            </a:fld>
            <a:endParaRPr lang="fr-FR" sz="1200"/>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5580401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08BD556-5F05-DF43-A3E2-AC7CFC890924}" type="slidenum">
              <a:rPr lang="fr-FR" sz="1200"/>
              <a:pPr eaLnBrk="1" hangingPunct="1"/>
              <a:t>70</a:t>
            </a:fld>
            <a:endParaRPr lang="fr-FR" sz="1200"/>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8824802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81286BDD-4534-534F-A8B2-FC4543E459B6}" type="slidenum">
              <a:rPr lang="fr-FR" sz="1200"/>
              <a:pPr eaLnBrk="1" hangingPunct="1"/>
              <a:t>71</a:t>
            </a:fld>
            <a:endParaRPr lang="fr-FR" sz="1200"/>
          </a:p>
        </p:txBody>
      </p:sp>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1590388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7EF2E1A9-7FEB-1543-AA92-6C9AD65D76AF}" type="slidenum">
              <a:rPr lang="fr-FR" sz="1200"/>
              <a:pPr eaLnBrk="1" hangingPunct="1"/>
              <a:t>72</a:t>
            </a:fld>
            <a:endParaRPr lang="fr-FR" sz="1200"/>
          </a:p>
        </p:txBody>
      </p:sp>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722909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2DD4BE5-0ADB-D244-A778-70E835F4A1E4}" type="slidenum">
              <a:rPr lang="fr-FR" sz="1200"/>
              <a:pPr eaLnBrk="1" hangingPunct="1"/>
              <a:t>73</a:t>
            </a:fld>
            <a:endParaRPr lang="fr-FR" sz="1200"/>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0345137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20855FA-CC87-B74D-9F35-ADCDB2AD4633}" type="slidenum">
              <a:rPr lang="fr-FR" sz="1200"/>
              <a:pPr eaLnBrk="1" hangingPunct="1"/>
              <a:t>74</a:t>
            </a:fld>
            <a:endParaRPr lang="fr-FR" sz="1200"/>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7850099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CBF6333-127F-7844-9616-5944B3CE9D03}" type="slidenum">
              <a:rPr lang="fr-FR" sz="1200"/>
              <a:pPr eaLnBrk="1" hangingPunct="1"/>
              <a:t>75</a:t>
            </a:fld>
            <a:endParaRPr lang="fr-FR" sz="1200"/>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a:latin typeface="Times New Roman" charset="0"/>
              </a:rPr>
              <a:t>Pour le point 2 : c</a:t>
            </a:r>
            <a:r>
              <a:rPr lang="ja-JP" altLang="fr-FR">
                <a:latin typeface="Times New Roman" charset="0"/>
              </a:rPr>
              <a:t>’</a:t>
            </a:r>
            <a:r>
              <a:rPr lang="fr-FR" altLang="ja-JP">
                <a:latin typeface="Times New Roman" charset="0"/>
              </a:rPr>
              <a:t>est du uniquement au les pays ne produisait pas leurs propres machines donc ils devenaient dépendants (comme le pétrole)</a:t>
            </a:r>
            <a:endParaRPr lang="fr-FR">
              <a:latin typeface="Times New Roman" charset="0"/>
            </a:endParaRPr>
          </a:p>
        </p:txBody>
      </p:sp>
    </p:spTree>
    <p:extLst>
      <p:ext uri="{BB962C8B-B14F-4D97-AF65-F5344CB8AC3E}">
        <p14:creationId xmlns:p14="http://schemas.microsoft.com/office/powerpoint/2010/main" val="35263612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A3E7A96-28E4-474C-8FE2-C07CE0F45B69}" type="slidenum">
              <a:rPr lang="fr-FR" sz="1200"/>
              <a:pPr eaLnBrk="1" hangingPunct="1"/>
              <a:t>76</a:t>
            </a:fld>
            <a:endParaRPr lang="fr-FR" sz="1200"/>
          </a:p>
        </p:txBody>
      </p:sp>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6244022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4F318392-4A95-E24D-9A65-CD6F22DA5B99}" type="slidenum">
              <a:rPr lang="fr-FR" sz="1200"/>
              <a:pPr eaLnBrk="1" hangingPunct="1"/>
              <a:t>77</a:t>
            </a:fld>
            <a:endParaRPr lang="fr-FR" sz="1200"/>
          </a:p>
        </p:txBody>
      </p:sp>
      <p:sp>
        <p:nvSpPr>
          <p:cNvPr id="332802" name="Rectangle 2"/>
          <p:cNvSpPr>
            <a:spLocks noGrp="1" noRot="1" noChangeAspect="1" noChangeArrowheads="1" noTextEdit="1"/>
          </p:cNvSpPr>
          <p:nvPr>
            <p:ph type="sldImg"/>
          </p:nvPr>
        </p:nvSpPr>
        <p:spPr>
          <a:ln/>
        </p:spPr>
      </p:sp>
      <p:sp>
        <p:nvSpPr>
          <p:cNvPr id="3328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a:latin typeface="Times New Roman" charset="0"/>
              </a:rPr>
              <a:t>OCDE : organisation de coopération pour le développement économique. </a:t>
            </a:r>
          </a:p>
        </p:txBody>
      </p:sp>
    </p:spTree>
    <p:extLst>
      <p:ext uri="{BB962C8B-B14F-4D97-AF65-F5344CB8AC3E}">
        <p14:creationId xmlns:p14="http://schemas.microsoft.com/office/powerpoint/2010/main" val="39507198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E184E2EC-7115-2D4A-9786-C34AB8C7B491}" type="slidenum">
              <a:rPr lang="fr-FR" sz="1200"/>
              <a:pPr eaLnBrk="1" hangingPunct="1"/>
              <a:t>78</a:t>
            </a:fld>
            <a:endParaRPr lang="fr-FR" sz="1200"/>
          </a:p>
        </p:txBody>
      </p:sp>
      <p:sp>
        <p:nvSpPr>
          <p:cNvPr id="334850" name="Rectangle 2"/>
          <p:cNvSpPr>
            <a:spLocks noGrp="1" noRot="1" noChangeAspect="1" noChangeArrowheads="1" noTextEdit="1"/>
          </p:cNvSpPr>
          <p:nvPr>
            <p:ph type="sldImg"/>
          </p:nvPr>
        </p:nvSpPr>
        <p:spPr>
          <a:ln/>
        </p:spPr>
      </p:sp>
      <p:sp>
        <p:nvSpPr>
          <p:cNvPr id="3348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a:latin typeface="Times New Roman" charset="0"/>
              </a:rPr>
              <a:t>Inexpugnable : qui ne peut </a:t>
            </a:r>
            <a:r>
              <a:rPr lang="fr-FR" altLang="ja-JP">
                <a:latin typeface="Times New Roman" charset="0"/>
                <a:cs typeface="ＭＳ Ｐゴシック" charset="0"/>
              </a:rPr>
              <a:t>être pris que par la force</a:t>
            </a:r>
            <a:endParaRPr lang="fr-FR">
              <a:latin typeface="Times New Roman" charset="0"/>
            </a:endParaRPr>
          </a:p>
        </p:txBody>
      </p:sp>
    </p:spTree>
    <p:extLst>
      <p:ext uri="{BB962C8B-B14F-4D97-AF65-F5344CB8AC3E}">
        <p14:creationId xmlns:p14="http://schemas.microsoft.com/office/powerpoint/2010/main" val="14189281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5270EF4-9121-4946-A8F9-39D919310FB9}" type="slidenum">
              <a:rPr lang="fr-FR" sz="1200"/>
              <a:pPr eaLnBrk="1" hangingPunct="1"/>
              <a:t>79</a:t>
            </a:fld>
            <a:endParaRPr lang="fr-FR" sz="1200"/>
          </a:p>
        </p:txBody>
      </p:sp>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6067431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7FAD8991-7804-2748-8608-A088D4C29FAF}" type="slidenum">
              <a:rPr lang="fr-FR" sz="1200"/>
              <a:pPr eaLnBrk="1" hangingPunct="1"/>
              <a:t>80</a:t>
            </a:fld>
            <a:endParaRPr lang="fr-FR" sz="1200"/>
          </a:p>
        </p:txBody>
      </p:sp>
      <p:sp>
        <p:nvSpPr>
          <p:cNvPr id="338946" name="Rectangle 2"/>
          <p:cNvSpPr>
            <a:spLocks noGrp="1" noRot="1" noChangeAspect="1" noChangeArrowheads="1" noTextEdit="1"/>
          </p:cNvSpPr>
          <p:nvPr>
            <p:ph type="sldImg"/>
          </p:nvPr>
        </p:nvSpPr>
        <p:spPr>
          <a:ln/>
        </p:spPr>
      </p:sp>
      <p:sp>
        <p:nvSpPr>
          <p:cNvPr id="33894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15845631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E7154B8-C23B-A742-9DF1-9D74FBF3C06E}" type="slidenum">
              <a:rPr lang="fr-FR" sz="1200"/>
              <a:pPr eaLnBrk="1" hangingPunct="1"/>
              <a:t>81</a:t>
            </a:fld>
            <a:endParaRPr lang="fr-FR" sz="1200"/>
          </a:p>
        </p:txBody>
      </p:sp>
      <p:sp>
        <p:nvSpPr>
          <p:cNvPr id="340994" name="Rectangle 2"/>
          <p:cNvSpPr>
            <a:spLocks noGrp="1" noRot="1" noChangeAspect="1" noChangeArrowheads="1" noTextEdit="1"/>
          </p:cNvSpPr>
          <p:nvPr>
            <p:ph type="sldImg"/>
          </p:nvPr>
        </p:nvSpPr>
        <p:spPr>
          <a:ln/>
        </p:spPr>
      </p:sp>
      <p:sp>
        <p:nvSpPr>
          <p:cNvPr id="34099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807570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DEA9486-5784-2D4A-9C4C-41B7869BB8F4}" type="slidenum">
              <a:rPr lang="fr-FR" sz="1200"/>
              <a:pPr eaLnBrk="1" hangingPunct="1"/>
              <a:t>82</a:t>
            </a:fld>
            <a:endParaRPr lang="fr-FR" sz="1200"/>
          </a:p>
        </p:txBody>
      </p:sp>
      <p:sp>
        <p:nvSpPr>
          <p:cNvPr id="343042" name="Rectangle 2"/>
          <p:cNvSpPr>
            <a:spLocks noGrp="1" noRot="1" noChangeAspect="1" noChangeArrowheads="1" noTextEdit="1"/>
          </p:cNvSpPr>
          <p:nvPr>
            <p:ph type="sldImg"/>
          </p:nvPr>
        </p:nvSpPr>
        <p:spPr>
          <a:ln/>
        </p:spPr>
      </p:sp>
      <p:sp>
        <p:nvSpPr>
          <p:cNvPr id="34304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5219882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05141A0B-A765-2B4B-8D45-591AF2C0095C}" type="slidenum">
              <a:rPr lang="fr-FR" sz="1200"/>
              <a:pPr eaLnBrk="1" hangingPunct="1"/>
              <a:t>83</a:t>
            </a:fld>
            <a:endParaRPr lang="fr-FR" sz="1200"/>
          </a:p>
        </p:txBody>
      </p:sp>
      <p:sp>
        <p:nvSpPr>
          <p:cNvPr id="345090" name="Rectangle 2"/>
          <p:cNvSpPr>
            <a:spLocks noGrp="1" noRot="1" noChangeAspect="1" noChangeArrowheads="1" noTextEdit="1"/>
          </p:cNvSpPr>
          <p:nvPr>
            <p:ph type="sldImg"/>
          </p:nvPr>
        </p:nvSpPr>
        <p:spPr>
          <a:ln/>
        </p:spPr>
      </p:sp>
      <p:sp>
        <p:nvSpPr>
          <p:cNvPr id="34509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dirty="0">
              <a:latin typeface="Times New Roman" charset="0"/>
            </a:endParaRPr>
          </a:p>
        </p:txBody>
      </p:sp>
    </p:spTree>
    <p:extLst>
      <p:ext uri="{BB962C8B-B14F-4D97-AF65-F5344CB8AC3E}">
        <p14:creationId xmlns:p14="http://schemas.microsoft.com/office/powerpoint/2010/main" val="23594698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2CCED97F-0548-C24C-A63C-382C051E61F7}" type="slidenum">
              <a:rPr lang="fr-FR" sz="1200"/>
              <a:pPr eaLnBrk="1" hangingPunct="1"/>
              <a:t>84</a:t>
            </a:fld>
            <a:endParaRPr lang="fr-FR" sz="1200"/>
          </a:p>
        </p:txBody>
      </p:sp>
      <p:sp>
        <p:nvSpPr>
          <p:cNvPr id="347138" name="Rectangle 2"/>
          <p:cNvSpPr>
            <a:spLocks noGrp="1" noRot="1" noChangeAspect="1" noChangeArrowheads="1" noTextEdit="1"/>
          </p:cNvSpPr>
          <p:nvPr>
            <p:ph type="sldImg"/>
          </p:nvPr>
        </p:nvSpPr>
        <p:spPr>
          <a:ln/>
        </p:spPr>
      </p:sp>
      <p:sp>
        <p:nvSpPr>
          <p:cNvPr id="34713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dirty="0">
              <a:latin typeface="Times New Roman" charset="0"/>
            </a:endParaRPr>
          </a:p>
        </p:txBody>
      </p:sp>
    </p:spTree>
    <p:extLst>
      <p:ext uri="{BB962C8B-B14F-4D97-AF65-F5344CB8AC3E}">
        <p14:creationId xmlns:p14="http://schemas.microsoft.com/office/powerpoint/2010/main" val="34891333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2B37C3C7-58BF-574F-BC85-AFD2B7BD8D41}" type="slidenum">
              <a:rPr lang="fr-FR" sz="1200"/>
              <a:pPr eaLnBrk="1" hangingPunct="1"/>
              <a:t>85</a:t>
            </a:fld>
            <a:endParaRPr lang="fr-FR" sz="1200"/>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0155662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0FE810AE-348A-6245-8E1F-61C9BB51BB7C}" type="slidenum">
              <a:rPr lang="fr-FR" sz="1200"/>
              <a:pPr eaLnBrk="1" hangingPunct="1"/>
              <a:t>86</a:t>
            </a:fld>
            <a:endParaRPr lang="fr-FR" sz="1200"/>
          </a:p>
        </p:txBody>
      </p:sp>
      <p:sp>
        <p:nvSpPr>
          <p:cNvPr id="351234" name="Rectangle 2"/>
          <p:cNvSpPr>
            <a:spLocks noGrp="1" noRot="1" noChangeAspect="1" noChangeArrowheads="1" noTextEdit="1"/>
          </p:cNvSpPr>
          <p:nvPr>
            <p:ph type="sldImg"/>
          </p:nvPr>
        </p:nvSpPr>
        <p:spPr>
          <a:ln/>
        </p:spPr>
      </p:sp>
      <p:sp>
        <p:nvSpPr>
          <p:cNvPr id="35123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9860152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057D917C-9C4A-CD4F-BB1A-F4446FDFB9FE}" type="slidenum">
              <a:rPr lang="fr-FR" sz="1200"/>
              <a:pPr eaLnBrk="1" hangingPunct="1"/>
              <a:t>87</a:t>
            </a:fld>
            <a:endParaRPr lang="fr-FR" sz="1200"/>
          </a:p>
        </p:txBody>
      </p:sp>
      <p:sp>
        <p:nvSpPr>
          <p:cNvPr id="353282" name="Rectangle 2"/>
          <p:cNvSpPr>
            <a:spLocks noGrp="1" noRot="1" noChangeAspect="1" noChangeArrowheads="1" noTextEdit="1"/>
          </p:cNvSpPr>
          <p:nvPr>
            <p:ph type="sldImg"/>
          </p:nvPr>
        </p:nvSpPr>
        <p:spPr>
          <a:ln/>
        </p:spPr>
      </p:sp>
      <p:sp>
        <p:nvSpPr>
          <p:cNvPr id="35328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5762153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B227815-72C8-AB4B-8792-161150BC7615}" type="slidenum">
              <a:rPr lang="fr-FR" sz="1200"/>
              <a:pPr eaLnBrk="1" hangingPunct="1"/>
              <a:t>88</a:t>
            </a:fld>
            <a:endParaRPr lang="fr-FR" sz="1200"/>
          </a:p>
        </p:txBody>
      </p:sp>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8002427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2C71F29-3142-1C4A-8B07-E006926BDFDC}" type="slidenum">
              <a:rPr lang="fr-FR" sz="1200"/>
              <a:pPr eaLnBrk="1" hangingPunct="1"/>
              <a:t>89</a:t>
            </a:fld>
            <a:endParaRPr lang="fr-FR" sz="1200"/>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dirty="0">
                <a:latin typeface="Times New Roman" charset="0"/>
              </a:rPr>
              <a:t>C’est  Clive Sinclair !!!</a:t>
            </a:r>
          </a:p>
        </p:txBody>
      </p:sp>
    </p:spTree>
    <p:extLst>
      <p:ext uri="{BB962C8B-B14F-4D97-AF65-F5344CB8AC3E}">
        <p14:creationId xmlns:p14="http://schemas.microsoft.com/office/powerpoint/2010/main" val="20245336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55A93587-9169-3B4C-9AA2-D28330349BC2}" type="slidenum">
              <a:rPr lang="fr-FR" sz="1200"/>
              <a:pPr eaLnBrk="1" hangingPunct="1"/>
              <a:t>90</a:t>
            </a:fld>
            <a:endParaRPr lang="fr-FR" sz="1200"/>
          </a:p>
        </p:txBody>
      </p:sp>
      <p:sp>
        <p:nvSpPr>
          <p:cNvPr id="359426" name="Rectangle 2"/>
          <p:cNvSpPr>
            <a:spLocks noGrp="1" noRot="1" noChangeAspect="1" noChangeArrowheads="1" noTextEdit="1"/>
          </p:cNvSpPr>
          <p:nvPr>
            <p:ph type="sldImg"/>
          </p:nvPr>
        </p:nvSpPr>
        <p:spPr>
          <a:ln/>
        </p:spPr>
      </p:sp>
      <p:sp>
        <p:nvSpPr>
          <p:cNvPr id="35942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68537526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035B8ED-3955-454A-855B-350C05CFB598}" type="slidenum">
              <a:rPr lang="fr-FR" sz="1200"/>
              <a:pPr eaLnBrk="1" hangingPunct="1"/>
              <a:t>91</a:t>
            </a:fld>
            <a:endParaRPr lang="fr-FR" sz="1200"/>
          </a:p>
        </p:txBody>
      </p:sp>
      <p:sp>
        <p:nvSpPr>
          <p:cNvPr id="361474" name="Rectangle 2"/>
          <p:cNvSpPr>
            <a:spLocks noGrp="1" noRot="1" noChangeAspect="1" noChangeArrowheads="1" noTextEdit="1"/>
          </p:cNvSpPr>
          <p:nvPr>
            <p:ph type="sldImg"/>
          </p:nvPr>
        </p:nvSpPr>
        <p:spPr>
          <a:ln/>
        </p:spPr>
      </p:sp>
      <p:sp>
        <p:nvSpPr>
          <p:cNvPr id="36147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4218286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7D53296-C3A0-C243-8452-EA73F9A36670}" type="slidenum">
              <a:rPr lang="fr-FR" sz="1200"/>
              <a:pPr eaLnBrk="1" hangingPunct="1"/>
              <a:t>92</a:t>
            </a:fld>
            <a:endParaRPr lang="fr-FR" sz="1200"/>
          </a:p>
        </p:txBody>
      </p:sp>
      <p:sp>
        <p:nvSpPr>
          <p:cNvPr id="363522" name="Rectangle 2"/>
          <p:cNvSpPr>
            <a:spLocks noGrp="1" noRot="1" noChangeAspect="1" noChangeArrowheads="1" noTextEdit="1"/>
          </p:cNvSpPr>
          <p:nvPr>
            <p:ph type="sldImg"/>
          </p:nvPr>
        </p:nvSpPr>
        <p:spPr>
          <a:ln/>
        </p:spPr>
      </p:sp>
      <p:sp>
        <p:nvSpPr>
          <p:cNvPr id="36352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61649358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E61F262-8CB4-BD4A-8F50-F9D3F0B4805D}" type="slidenum">
              <a:rPr lang="fr-FR" sz="1200"/>
              <a:pPr eaLnBrk="1" hangingPunct="1"/>
              <a:t>93</a:t>
            </a:fld>
            <a:endParaRPr lang="fr-FR" sz="1200"/>
          </a:p>
        </p:txBody>
      </p:sp>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94937755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7884CB42-4B59-444D-B264-E690C6612582}" type="slidenum">
              <a:rPr lang="fr-FR" sz="1200"/>
              <a:pPr eaLnBrk="1" hangingPunct="1"/>
              <a:t>97</a:t>
            </a:fld>
            <a:endParaRPr lang="fr-FR" sz="1200"/>
          </a:p>
        </p:txBody>
      </p:sp>
      <p:sp>
        <p:nvSpPr>
          <p:cNvPr id="367618" name="Rectangle 2"/>
          <p:cNvSpPr>
            <a:spLocks noGrp="1" noRot="1" noChangeAspect="1" noChangeArrowheads="1" noTextEdit="1"/>
          </p:cNvSpPr>
          <p:nvPr>
            <p:ph type="sldImg"/>
          </p:nvPr>
        </p:nvSpPr>
        <p:spPr>
          <a:ln/>
        </p:spPr>
      </p:sp>
      <p:sp>
        <p:nvSpPr>
          <p:cNvPr id="36761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44340886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9432806B-5C1C-5B47-B595-3E8283697690}" type="slidenum">
              <a:rPr lang="fr-FR" sz="1200"/>
              <a:pPr eaLnBrk="1" hangingPunct="1"/>
              <a:t>98</a:t>
            </a:fld>
            <a:endParaRPr lang="fr-FR" sz="1200"/>
          </a:p>
        </p:txBody>
      </p:sp>
      <p:sp>
        <p:nvSpPr>
          <p:cNvPr id="369666" name="Rectangle 2"/>
          <p:cNvSpPr>
            <a:spLocks noGrp="1" noRot="1" noChangeAspect="1" noChangeArrowheads="1" noTextEdit="1"/>
          </p:cNvSpPr>
          <p:nvPr>
            <p:ph type="sldImg"/>
          </p:nvPr>
        </p:nvSpPr>
        <p:spPr>
          <a:ln/>
        </p:spPr>
      </p:sp>
      <p:sp>
        <p:nvSpPr>
          <p:cNvPr id="36966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64369130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3FED271-A7F4-3F49-B563-EF5B876B8952}" type="slidenum">
              <a:rPr lang="fr-FR" sz="1200"/>
              <a:pPr eaLnBrk="1" hangingPunct="1"/>
              <a:t>99</a:t>
            </a:fld>
            <a:endParaRPr lang="fr-FR" sz="1200"/>
          </a:p>
        </p:txBody>
      </p:sp>
      <p:sp>
        <p:nvSpPr>
          <p:cNvPr id="371714" name="Rectangle 2"/>
          <p:cNvSpPr>
            <a:spLocks noGrp="1" noRot="1" noChangeAspect="1" noChangeArrowheads="1" noTextEdit="1"/>
          </p:cNvSpPr>
          <p:nvPr>
            <p:ph type="sldImg"/>
          </p:nvPr>
        </p:nvSpPr>
        <p:spPr>
          <a:ln/>
        </p:spPr>
      </p:sp>
      <p:sp>
        <p:nvSpPr>
          <p:cNvPr id="37171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02476286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9D0ABE3-5B2D-024F-9D11-30F6D059989D}" type="slidenum">
              <a:rPr lang="fr-FR" sz="1200"/>
              <a:pPr eaLnBrk="1" hangingPunct="1"/>
              <a:t>100</a:t>
            </a:fld>
            <a:endParaRPr lang="fr-FR" sz="1200"/>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80246810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6601670-3730-0045-8B59-698CA6EADF2B}" type="slidenum">
              <a:rPr lang="fr-FR" sz="1200"/>
              <a:pPr eaLnBrk="1" hangingPunct="1"/>
              <a:t>101</a:t>
            </a:fld>
            <a:endParaRPr lang="fr-FR" sz="1200"/>
          </a:p>
        </p:txBody>
      </p:sp>
      <p:sp>
        <p:nvSpPr>
          <p:cNvPr id="375810" name="Rectangle 2"/>
          <p:cNvSpPr>
            <a:spLocks noGrp="1" noRot="1" noChangeAspect="1" noChangeArrowheads="1" noTextEdit="1"/>
          </p:cNvSpPr>
          <p:nvPr>
            <p:ph type="sldImg"/>
          </p:nvPr>
        </p:nvSpPr>
        <p:spPr>
          <a:ln/>
        </p:spPr>
      </p:sp>
      <p:sp>
        <p:nvSpPr>
          <p:cNvPr id="37581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25304665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A91DC3B-97C7-7548-A01C-AF00E8CF07A4}" type="slidenum">
              <a:rPr lang="fr-FR" sz="1200"/>
              <a:pPr eaLnBrk="1" hangingPunct="1"/>
              <a:t>102</a:t>
            </a:fld>
            <a:endParaRPr lang="fr-FR" sz="1200"/>
          </a:p>
        </p:txBody>
      </p:sp>
      <p:sp>
        <p:nvSpPr>
          <p:cNvPr id="377858" name="Rectangle 2"/>
          <p:cNvSpPr>
            <a:spLocks noGrp="1" noRot="1" noChangeAspect="1" noChangeArrowheads="1" noTextEdit="1"/>
          </p:cNvSpPr>
          <p:nvPr>
            <p:ph type="sldImg"/>
          </p:nvPr>
        </p:nvSpPr>
        <p:spPr>
          <a:ln/>
        </p:spPr>
      </p:sp>
      <p:sp>
        <p:nvSpPr>
          <p:cNvPr id="37785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4037602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94150DB0-B038-5F43-BE3D-2B80F7E646C4}" type="slidenum">
              <a:rPr lang="fr-FR" sz="1200"/>
              <a:pPr eaLnBrk="1" hangingPunct="1"/>
              <a:t>103</a:t>
            </a:fld>
            <a:endParaRPr lang="fr-FR" sz="1200"/>
          </a:p>
        </p:txBody>
      </p:sp>
      <p:sp>
        <p:nvSpPr>
          <p:cNvPr id="379906" name="Rectangle 2"/>
          <p:cNvSpPr>
            <a:spLocks noGrp="1" noRot="1" noChangeAspect="1" noChangeArrowheads="1" noTextEdit="1"/>
          </p:cNvSpPr>
          <p:nvPr>
            <p:ph type="sldImg"/>
          </p:nvPr>
        </p:nvSpPr>
        <p:spPr>
          <a:ln/>
        </p:spPr>
      </p:sp>
      <p:sp>
        <p:nvSpPr>
          <p:cNvPr id="37990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05863533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70719FB-5C46-4347-816C-4DD231569A04}" type="slidenum">
              <a:rPr lang="fr-FR" sz="1200"/>
              <a:pPr eaLnBrk="1" hangingPunct="1"/>
              <a:t>104</a:t>
            </a:fld>
            <a:endParaRPr lang="fr-FR" sz="1200"/>
          </a:p>
        </p:txBody>
      </p:sp>
      <p:sp>
        <p:nvSpPr>
          <p:cNvPr id="381954" name="Rectangle 2"/>
          <p:cNvSpPr>
            <a:spLocks noGrp="1" noRot="1" noChangeAspect="1" noChangeArrowheads="1" noTextEdit="1"/>
          </p:cNvSpPr>
          <p:nvPr>
            <p:ph type="sldImg"/>
          </p:nvPr>
        </p:nvSpPr>
        <p:spPr>
          <a:ln/>
        </p:spPr>
      </p:sp>
      <p:sp>
        <p:nvSpPr>
          <p:cNvPr id="38195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6572914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A7446A1-B523-6B4F-B41B-92AE69CB3440}" type="slidenum">
              <a:rPr lang="fr-FR" sz="1200"/>
              <a:pPr eaLnBrk="1" hangingPunct="1"/>
              <a:t>105</a:t>
            </a:fld>
            <a:endParaRPr lang="fr-FR" sz="1200"/>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75815536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5E75471B-7C49-074B-9345-0E1A3527E0E5}" type="slidenum">
              <a:rPr lang="fr-FR" sz="1200"/>
              <a:pPr eaLnBrk="1" hangingPunct="1"/>
              <a:t>106</a:t>
            </a:fld>
            <a:endParaRPr lang="fr-FR" sz="1200"/>
          </a:p>
        </p:txBody>
      </p:sp>
      <p:sp>
        <p:nvSpPr>
          <p:cNvPr id="386050" name="Rectangle 2"/>
          <p:cNvSpPr>
            <a:spLocks noGrp="1" noRot="1" noChangeAspect="1" noChangeArrowheads="1" noTextEdit="1"/>
          </p:cNvSpPr>
          <p:nvPr>
            <p:ph type="sldImg"/>
          </p:nvPr>
        </p:nvSpPr>
        <p:spPr>
          <a:ln/>
        </p:spPr>
      </p:sp>
      <p:sp>
        <p:nvSpPr>
          <p:cNvPr id="38605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84608168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C467D98-0D2D-594D-8371-9F07E1C3EFD7}" type="slidenum">
              <a:rPr lang="fr-FR" sz="1200"/>
              <a:pPr eaLnBrk="1" hangingPunct="1"/>
              <a:t>107</a:t>
            </a:fld>
            <a:endParaRPr lang="fr-FR" sz="1200"/>
          </a:p>
        </p:txBody>
      </p:sp>
      <p:sp>
        <p:nvSpPr>
          <p:cNvPr id="388098" name="Rectangle 2"/>
          <p:cNvSpPr>
            <a:spLocks noGrp="1" noRot="1" noChangeAspect="1" noChangeArrowheads="1" noTextEdit="1"/>
          </p:cNvSpPr>
          <p:nvPr>
            <p:ph type="sldImg"/>
          </p:nvPr>
        </p:nvSpPr>
        <p:spPr>
          <a:ln/>
        </p:spPr>
      </p:sp>
      <p:sp>
        <p:nvSpPr>
          <p:cNvPr id="38809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8750058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22BF1831-BE20-1C4D-A835-CAFDE1B12877}" type="slidenum">
              <a:rPr lang="fr-FR" sz="1200"/>
              <a:pPr eaLnBrk="1" hangingPunct="1"/>
              <a:t>108</a:t>
            </a:fld>
            <a:endParaRPr lang="fr-FR" sz="1200"/>
          </a:p>
        </p:txBody>
      </p:sp>
      <p:sp>
        <p:nvSpPr>
          <p:cNvPr id="390146" name="Rectangle 2"/>
          <p:cNvSpPr>
            <a:spLocks noGrp="1" noRot="1" noChangeAspect="1" noChangeArrowheads="1" noTextEdit="1"/>
          </p:cNvSpPr>
          <p:nvPr>
            <p:ph type="sldImg"/>
          </p:nvPr>
        </p:nvSpPr>
        <p:spPr>
          <a:ln/>
        </p:spPr>
      </p:sp>
      <p:sp>
        <p:nvSpPr>
          <p:cNvPr id="39014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2306604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2C423FCB-D217-494D-B07C-783EC5764BDE}" type="slidenum">
              <a:rPr lang="fr-FR" sz="1200"/>
              <a:pPr eaLnBrk="1" hangingPunct="1"/>
              <a:t>109</a:t>
            </a:fld>
            <a:endParaRPr lang="fr-FR" sz="1200"/>
          </a:p>
        </p:txBody>
      </p:sp>
      <p:sp>
        <p:nvSpPr>
          <p:cNvPr id="392194" name="Rectangle 2"/>
          <p:cNvSpPr>
            <a:spLocks noGrp="1" noRot="1" noChangeAspect="1" noChangeArrowheads="1" noTextEdit="1"/>
          </p:cNvSpPr>
          <p:nvPr>
            <p:ph type="sldImg"/>
          </p:nvPr>
        </p:nvSpPr>
        <p:spPr>
          <a:ln/>
        </p:spPr>
      </p:sp>
      <p:sp>
        <p:nvSpPr>
          <p:cNvPr id="39219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87390759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E63828B-5ED8-2F49-B6C1-04DFD0E8759F}" type="slidenum">
              <a:rPr lang="fr-FR" sz="1200"/>
              <a:pPr eaLnBrk="1" hangingPunct="1"/>
              <a:t>110</a:t>
            </a:fld>
            <a:endParaRPr lang="fr-FR" sz="1200"/>
          </a:p>
        </p:txBody>
      </p:sp>
      <p:sp>
        <p:nvSpPr>
          <p:cNvPr id="394242" name="Rectangle 2"/>
          <p:cNvSpPr>
            <a:spLocks noGrp="1" noRot="1" noChangeAspect="1" noChangeArrowheads="1" noTextEdit="1"/>
          </p:cNvSpPr>
          <p:nvPr>
            <p:ph type="sldImg"/>
          </p:nvPr>
        </p:nvSpPr>
        <p:spPr>
          <a:ln/>
        </p:spPr>
      </p:sp>
      <p:sp>
        <p:nvSpPr>
          <p:cNvPr id="39424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80362332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CE6826B-5D58-B24B-932A-B7FB61104B93}" type="slidenum">
              <a:rPr lang="fr-FR" sz="1200"/>
              <a:pPr eaLnBrk="1" hangingPunct="1"/>
              <a:t>111</a:t>
            </a:fld>
            <a:endParaRPr lang="fr-FR" sz="1200"/>
          </a:p>
        </p:txBody>
      </p:sp>
      <p:sp>
        <p:nvSpPr>
          <p:cNvPr id="396290" name="Rectangle 2"/>
          <p:cNvSpPr>
            <a:spLocks noGrp="1" noRot="1" noChangeAspect="1" noChangeArrowheads="1" noTextEdit="1"/>
          </p:cNvSpPr>
          <p:nvPr>
            <p:ph type="sldImg"/>
          </p:nvPr>
        </p:nvSpPr>
        <p:spPr>
          <a:ln/>
        </p:spPr>
      </p:sp>
      <p:sp>
        <p:nvSpPr>
          <p:cNvPr id="39629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61829838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EC8478C-7272-C642-AAC1-3957F2BA3174}" type="slidenum">
              <a:rPr lang="fr-FR" sz="1200"/>
              <a:pPr eaLnBrk="1" hangingPunct="1"/>
              <a:t>112</a:t>
            </a:fld>
            <a:endParaRPr lang="fr-FR" sz="1200"/>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0532376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441CF546-EE38-4744-B8A9-90E2036B5C40}" type="slidenum">
              <a:rPr lang="fr-FR" sz="1200"/>
              <a:pPr eaLnBrk="1" hangingPunct="1"/>
              <a:t>113</a:t>
            </a:fld>
            <a:endParaRPr lang="fr-FR" sz="1200"/>
          </a:p>
        </p:txBody>
      </p:sp>
      <p:sp>
        <p:nvSpPr>
          <p:cNvPr id="400386" name="Rectangle 2"/>
          <p:cNvSpPr>
            <a:spLocks noGrp="1" noRot="1" noChangeAspect="1" noChangeArrowheads="1" noTextEdit="1"/>
          </p:cNvSpPr>
          <p:nvPr>
            <p:ph type="sldImg"/>
          </p:nvPr>
        </p:nvSpPr>
        <p:spPr>
          <a:ln/>
        </p:spPr>
      </p:sp>
      <p:sp>
        <p:nvSpPr>
          <p:cNvPr id="40038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97874605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82DAB89-2396-444E-BF29-85109F8ADD8B}" type="slidenum">
              <a:rPr lang="fr-FR" sz="1200"/>
              <a:pPr eaLnBrk="1" hangingPunct="1"/>
              <a:t>114</a:t>
            </a:fld>
            <a:endParaRPr lang="fr-FR" sz="1200"/>
          </a:p>
        </p:txBody>
      </p:sp>
      <p:sp>
        <p:nvSpPr>
          <p:cNvPr id="402434" name="Rectangle 2"/>
          <p:cNvSpPr>
            <a:spLocks noGrp="1" noRot="1" noChangeAspect="1" noChangeArrowheads="1" noTextEdit="1"/>
          </p:cNvSpPr>
          <p:nvPr>
            <p:ph type="sldImg"/>
          </p:nvPr>
        </p:nvSpPr>
        <p:spPr>
          <a:ln/>
        </p:spPr>
      </p:sp>
      <p:sp>
        <p:nvSpPr>
          <p:cNvPr id="40243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16437765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8DF19F6-989A-A04B-B646-42D389FB6A36}" type="slidenum">
              <a:rPr lang="fr-FR" sz="1200"/>
              <a:pPr eaLnBrk="1" hangingPunct="1"/>
              <a:t>115</a:t>
            </a:fld>
            <a:endParaRPr lang="fr-FR" sz="1200"/>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42456178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217FAB3-C350-2345-A6A4-159D9851673C}" type="slidenum">
              <a:rPr lang="fr-FR" sz="1200"/>
              <a:pPr eaLnBrk="1" hangingPunct="1"/>
              <a:t>116</a:t>
            </a:fld>
            <a:endParaRPr lang="fr-FR" sz="1200"/>
          </a:p>
        </p:txBody>
      </p:sp>
      <p:sp>
        <p:nvSpPr>
          <p:cNvPr id="406530" name="Rectangle 2"/>
          <p:cNvSpPr>
            <a:spLocks noGrp="1" noRot="1" noChangeAspect="1" noChangeArrowheads="1" noTextEdit="1"/>
          </p:cNvSpPr>
          <p:nvPr>
            <p:ph type="sldImg"/>
          </p:nvPr>
        </p:nvSpPr>
        <p:spPr>
          <a:ln/>
        </p:spPr>
      </p:sp>
      <p:sp>
        <p:nvSpPr>
          <p:cNvPr id="40653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dirty="0">
                <a:latin typeface="Times New Roman" charset="0"/>
              </a:rPr>
              <a:t>Modèle expérimental</a:t>
            </a:r>
          </a:p>
        </p:txBody>
      </p:sp>
    </p:spTree>
    <p:extLst>
      <p:ext uri="{BB962C8B-B14F-4D97-AF65-F5344CB8AC3E}">
        <p14:creationId xmlns:p14="http://schemas.microsoft.com/office/powerpoint/2010/main" val="49714693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16A150A-4E33-4449-9F99-ED2A051D7F2B}" type="slidenum">
              <a:rPr lang="fr-FR" sz="1200"/>
              <a:pPr eaLnBrk="1" hangingPunct="1"/>
              <a:t>117</a:t>
            </a:fld>
            <a:endParaRPr lang="fr-FR" sz="1200"/>
          </a:p>
        </p:txBody>
      </p:sp>
      <p:sp>
        <p:nvSpPr>
          <p:cNvPr id="408578" name="Rectangle 2"/>
          <p:cNvSpPr>
            <a:spLocks noGrp="1" noRot="1" noChangeAspect="1" noChangeArrowheads="1" noTextEdit="1"/>
          </p:cNvSpPr>
          <p:nvPr>
            <p:ph type="sldImg"/>
          </p:nvPr>
        </p:nvSpPr>
        <p:spPr>
          <a:ln/>
        </p:spPr>
      </p:sp>
      <p:sp>
        <p:nvSpPr>
          <p:cNvPr id="40857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34201893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BD0DA52-5F86-E64A-AC15-E29CECAEBE60}" type="slidenum">
              <a:rPr lang="fr-FR" sz="1200"/>
              <a:pPr eaLnBrk="1" hangingPunct="1"/>
              <a:t>118</a:t>
            </a:fld>
            <a:endParaRPr lang="fr-FR" sz="1200"/>
          </a:p>
        </p:txBody>
      </p:sp>
      <p:sp>
        <p:nvSpPr>
          <p:cNvPr id="410626" name="Rectangle 2"/>
          <p:cNvSpPr>
            <a:spLocks noGrp="1" noRot="1" noChangeAspect="1" noChangeArrowheads="1" noTextEdit="1"/>
          </p:cNvSpPr>
          <p:nvPr>
            <p:ph type="sldImg"/>
          </p:nvPr>
        </p:nvSpPr>
        <p:spPr>
          <a:ln/>
        </p:spPr>
      </p:sp>
      <p:sp>
        <p:nvSpPr>
          <p:cNvPr id="41062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4038876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EAD2DE0-2A74-C243-9BA7-40CA22594CB6}" type="slidenum">
              <a:rPr lang="fr-FR" sz="1200"/>
              <a:pPr eaLnBrk="1" hangingPunct="1"/>
              <a:t>119</a:t>
            </a:fld>
            <a:endParaRPr lang="fr-FR" sz="1200"/>
          </a:p>
        </p:txBody>
      </p:sp>
      <p:sp>
        <p:nvSpPr>
          <p:cNvPr id="412674" name="Rectangle 2"/>
          <p:cNvSpPr>
            <a:spLocks noGrp="1" noRot="1" noChangeAspect="1" noChangeArrowheads="1" noTextEdit="1"/>
          </p:cNvSpPr>
          <p:nvPr>
            <p:ph type="sldImg"/>
          </p:nvPr>
        </p:nvSpPr>
        <p:spPr>
          <a:ln/>
        </p:spPr>
      </p:sp>
      <p:sp>
        <p:nvSpPr>
          <p:cNvPr id="41267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68722227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1B6F320-81C7-CA43-A040-2684199F6DD1}" type="slidenum">
              <a:rPr lang="fr-FR" sz="1200"/>
              <a:pPr eaLnBrk="1" hangingPunct="1"/>
              <a:t>120</a:t>
            </a:fld>
            <a:endParaRPr lang="fr-FR" sz="1200"/>
          </a:p>
        </p:txBody>
      </p:sp>
      <p:sp>
        <p:nvSpPr>
          <p:cNvPr id="414722"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17542787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D1890FE-0F87-6D45-B2F2-59D19260E1AF}" type="slidenum">
              <a:rPr lang="fr-FR" sz="1200"/>
              <a:pPr eaLnBrk="1" hangingPunct="1"/>
              <a:t>121</a:t>
            </a:fld>
            <a:endParaRPr lang="fr-FR" sz="1200"/>
          </a:p>
        </p:txBody>
      </p:sp>
      <p:sp>
        <p:nvSpPr>
          <p:cNvPr id="416770" name="Rectangle 2"/>
          <p:cNvSpPr>
            <a:spLocks noGrp="1" noRot="1" noChangeAspect="1" noChangeArrowheads="1" noTextEdit="1"/>
          </p:cNvSpPr>
          <p:nvPr>
            <p:ph type="sldImg"/>
          </p:nvPr>
        </p:nvSpPr>
        <p:spPr>
          <a:ln/>
        </p:spPr>
      </p:sp>
      <p:sp>
        <p:nvSpPr>
          <p:cNvPr id="41677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39686566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6D3C6B9-E45D-B14D-843D-9B680A108D30}" type="slidenum">
              <a:rPr lang="fr-FR" sz="1200"/>
              <a:pPr eaLnBrk="1" hangingPunct="1"/>
              <a:t>122</a:t>
            </a:fld>
            <a:endParaRPr lang="fr-FR" sz="1200"/>
          </a:p>
        </p:txBody>
      </p:sp>
      <p:sp>
        <p:nvSpPr>
          <p:cNvPr id="418818" name="Rectangle 2"/>
          <p:cNvSpPr>
            <a:spLocks noGrp="1" noRot="1" noChangeAspect="1" noChangeArrowheads="1" noTextEdit="1"/>
          </p:cNvSpPr>
          <p:nvPr>
            <p:ph type="sldImg"/>
          </p:nvPr>
        </p:nvSpPr>
        <p:spPr>
          <a:ln/>
        </p:spPr>
      </p:sp>
      <p:sp>
        <p:nvSpPr>
          <p:cNvPr id="41881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01834759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5BA6D0DF-B4E7-F941-8B9C-4E2B657745E0}" type="slidenum">
              <a:rPr lang="fr-FR" sz="1200"/>
              <a:pPr eaLnBrk="1" hangingPunct="1"/>
              <a:t>123</a:t>
            </a:fld>
            <a:endParaRPr lang="fr-FR" sz="1200"/>
          </a:p>
        </p:txBody>
      </p:sp>
      <p:sp>
        <p:nvSpPr>
          <p:cNvPr id="420866" name="Rectangle 2"/>
          <p:cNvSpPr>
            <a:spLocks noGrp="1" noRot="1" noChangeAspect="1" noChangeArrowheads="1" noTextEdit="1"/>
          </p:cNvSpPr>
          <p:nvPr>
            <p:ph type="sldImg"/>
          </p:nvPr>
        </p:nvSpPr>
        <p:spPr>
          <a:ln/>
        </p:spPr>
      </p:sp>
      <p:sp>
        <p:nvSpPr>
          <p:cNvPr id="42086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81895540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03368BE-984C-C746-8E26-6C20AA0D6F70}" type="slidenum">
              <a:rPr lang="fr-FR" sz="1200"/>
              <a:pPr eaLnBrk="1" hangingPunct="1"/>
              <a:t>124</a:t>
            </a:fld>
            <a:endParaRPr lang="fr-FR" sz="1200"/>
          </a:p>
        </p:txBody>
      </p:sp>
      <p:sp>
        <p:nvSpPr>
          <p:cNvPr id="422914" name="Rectangle 2"/>
          <p:cNvSpPr>
            <a:spLocks noGrp="1" noRot="1" noChangeAspect="1" noChangeArrowheads="1" noTextEdit="1"/>
          </p:cNvSpPr>
          <p:nvPr>
            <p:ph type="sldImg"/>
          </p:nvPr>
        </p:nvSpPr>
        <p:spPr>
          <a:ln/>
        </p:spPr>
      </p:sp>
      <p:sp>
        <p:nvSpPr>
          <p:cNvPr id="42291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12180178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F44E539-5150-4C40-96E2-C148989EA8EF}" type="slidenum">
              <a:rPr lang="fr-FR" sz="1200"/>
              <a:pPr eaLnBrk="1" hangingPunct="1"/>
              <a:t>125</a:t>
            </a:fld>
            <a:endParaRPr lang="fr-FR" sz="1200"/>
          </a:p>
        </p:txBody>
      </p:sp>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kumimoji="1" lang="fr-FR" sz="1200" b="0" i="0" u="none" strike="noStrike" kern="1200" dirty="0">
                <a:solidFill>
                  <a:schemeClr val="tx1"/>
                </a:solidFill>
                <a:effectLst/>
                <a:latin typeface="Times New Roman" pitchFamily="18" charset="0"/>
                <a:ea typeface="ＭＳ Ｐゴシック" charset="0"/>
                <a:cs typeface="Times New Roman" pitchFamily="18" charset="0"/>
              </a:rPr>
              <a:t>International </a:t>
            </a:r>
            <a:r>
              <a:rPr kumimoji="1" lang="fr-FR" sz="1200" b="0" i="0" u="none" strike="noStrike" kern="1200" dirty="0" err="1">
                <a:solidFill>
                  <a:schemeClr val="tx1"/>
                </a:solidFill>
                <a:effectLst/>
                <a:latin typeface="Times New Roman" pitchFamily="18" charset="0"/>
                <a:ea typeface="ＭＳ Ｐゴシック" charset="0"/>
                <a:cs typeface="Times New Roman" pitchFamily="18" charset="0"/>
              </a:rPr>
              <a:t>Organization</a:t>
            </a:r>
            <a:r>
              <a:rPr kumimoji="1" lang="fr-FR" sz="1200" b="0" i="0" u="none" strike="noStrike" kern="1200" dirty="0">
                <a:solidFill>
                  <a:schemeClr val="tx1"/>
                </a:solidFill>
                <a:effectLst/>
                <a:latin typeface="Times New Roman" pitchFamily="18" charset="0"/>
                <a:ea typeface="ＭＳ Ｐゴシック" charset="0"/>
                <a:cs typeface="Times New Roman" pitchFamily="18" charset="0"/>
              </a:rPr>
              <a:t> for </a:t>
            </a:r>
            <a:r>
              <a:rPr kumimoji="1" lang="fr-FR" sz="1200" b="0" i="0" u="none" strike="noStrike" kern="1200" dirty="0" err="1">
                <a:solidFill>
                  <a:schemeClr val="tx1"/>
                </a:solidFill>
                <a:effectLst/>
                <a:latin typeface="Times New Roman" pitchFamily="18" charset="0"/>
                <a:ea typeface="ＭＳ Ｐゴシック" charset="0"/>
                <a:cs typeface="Times New Roman" pitchFamily="18" charset="0"/>
              </a:rPr>
              <a:t>Standardization</a:t>
            </a:r>
            <a:endParaRPr lang="fr-FR" dirty="0">
              <a:latin typeface="Times New Roman" charset="0"/>
            </a:endParaRPr>
          </a:p>
        </p:txBody>
      </p:sp>
    </p:spTree>
    <p:extLst>
      <p:ext uri="{BB962C8B-B14F-4D97-AF65-F5344CB8AC3E}">
        <p14:creationId xmlns:p14="http://schemas.microsoft.com/office/powerpoint/2010/main" val="277332535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9AF4AF94-4C69-AF43-A7EF-4DC0600DEDD8}" type="slidenum">
              <a:rPr lang="fr-FR" sz="1200"/>
              <a:pPr eaLnBrk="1" hangingPunct="1"/>
              <a:t>126</a:t>
            </a:fld>
            <a:endParaRPr lang="fr-FR" sz="1200"/>
          </a:p>
        </p:txBody>
      </p:sp>
      <p:sp>
        <p:nvSpPr>
          <p:cNvPr id="427010" name="Rectangle 2"/>
          <p:cNvSpPr>
            <a:spLocks noGrp="1" noRot="1" noChangeAspect="1" noChangeArrowheads="1" noTextEdit="1"/>
          </p:cNvSpPr>
          <p:nvPr>
            <p:ph type="sldImg"/>
          </p:nvPr>
        </p:nvSpPr>
        <p:spPr>
          <a:ln/>
        </p:spPr>
      </p:sp>
      <p:sp>
        <p:nvSpPr>
          <p:cNvPr id="42701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3698959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9504E3A-219C-AF46-A1E5-10E5A93A2CC5}" type="slidenum">
              <a:rPr lang="fr-FR" sz="1200"/>
              <a:pPr eaLnBrk="1" hangingPunct="1"/>
              <a:t>127</a:t>
            </a:fld>
            <a:endParaRPr lang="fr-FR" sz="1200"/>
          </a:p>
        </p:txBody>
      </p:sp>
      <p:sp>
        <p:nvSpPr>
          <p:cNvPr id="429058" name="Rectangle 2"/>
          <p:cNvSpPr>
            <a:spLocks noGrp="1" noRot="1" noChangeAspect="1" noChangeArrowheads="1" noTextEdit="1"/>
          </p:cNvSpPr>
          <p:nvPr>
            <p:ph type="sldImg"/>
          </p:nvPr>
        </p:nvSpPr>
        <p:spPr>
          <a:ln/>
        </p:spPr>
      </p:sp>
      <p:sp>
        <p:nvSpPr>
          <p:cNvPr id="42905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84219275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40B9C692-18DB-DF47-9474-92F45CF72AB2}" type="slidenum">
              <a:rPr lang="fr-FR" sz="1200"/>
              <a:pPr eaLnBrk="1" hangingPunct="1"/>
              <a:t>128</a:t>
            </a:fld>
            <a:endParaRPr lang="fr-FR" sz="1200"/>
          </a:p>
        </p:txBody>
      </p:sp>
      <p:sp>
        <p:nvSpPr>
          <p:cNvPr id="431106" name="Rectangle 2"/>
          <p:cNvSpPr>
            <a:spLocks noGrp="1" noRot="1" noChangeAspect="1" noChangeArrowheads="1" noTextEdit="1"/>
          </p:cNvSpPr>
          <p:nvPr>
            <p:ph type="sldImg"/>
          </p:nvPr>
        </p:nvSpPr>
        <p:spPr>
          <a:ln/>
        </p:spPr>
      </p:sp>
      <p:sp>
        <p:nvSpPr>
          <p:cNvPr id="43110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7509139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61D1576-28AE-2142-8C74-C1315D8DE032}" type="slidenum">
              <a:rPr lang="fr-FR" sz="1200"/>
              <a:pPr eaLnBrk="1" hangingPunct="1"/>
              <a:t>129</a:t>
            </a:fld>
            <a:endParaRPr lang="fr-FR" sz="1200"/>
          </a:p>
        </p:txBody>
      </p:sp>
      <p:sp>
        <p:nvSpPr>
          <p:cNvPr id="433154" name="Rectangle 2"/>
          <p:cNvSpPr>
            <a:spLocks noGrp="1" noRot="1" noChangeAspect="1" noChangeArrowheads="1" noTextEdit="1"/>
          </p:cNvSpPr>
          <p:nvPr>
            <p:ph type="sldImg"/>
          </p:nvPr>
        </p:nvSpPr>
        <p:spPr>
          <a:ln/>
        </p:spPr>
      </p:sp>
      <p:sp>
        <p:nvSpPr>
          <p:cNvPr id="43315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52116635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EE2B0E77-1EB8-9040-9DE1-AB978A2F5442}" type="slidenum">
              <a:rPr lang="fr-FR" sz="1200"/>
              <a:pPr eaLnBrk="1" hangingPunct="1"/>
              <a:t>130</a:t>
            </a:fld>
            <a:endParaRPr lang="fr-FR" sz="1200"/>
          </a:p>
        </p:txBody>
      </p:sp>
      <p:sp>
        <p:nvSpPr>
          <p:cNvPr id="435202" name="Rectangle 2"/>
          <p:cNvSpPr>
            <a:spLocks noGrp="1" noRot="1" noChangeAspect="1" noChangeArrowheads="1" noTextEdit="1"/>
          </p:cNvSpPr>
          <p:nvPr>
            <p:ph type="sldImg"/>
          </p:nvPr>
        </p:nvSpPr>
        <p:spPr>
          <a:ln/>
        </p:spPr>
      </p:sp>
      <p:sp>
        <p:nvSpPr>
          <p:cNvPr id="43520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kumimoji="1" lang="fr-FR" sz="1200" b="0" i="0" u="none" strike="noStrike" kern="1200" dirty="0">
                <a:solidFill>
                  <a:schemeClr val="tx1"/>
                </a:solidFill>
                <a:effectLst/>
                <a:latin typeface="Times New Roman" pitchFamily="18" charset="0"/>
                <a:ea typeface="ＭＳ Ｐゴシック" charset="0"/>
                <a:cs typeface="Times New Roman" pitchFamily="18" charset="0"/>
              </a:rPr>
              <a:t>8 pouces, 5,25 pouces et 3,5 pouces (1 pouce vaut 2,54 cm) </a:t>
            </a:r>
            <a:endParaRPr lang="fr-FR" dirty="0">
              <a:latin typeface="Times New Roman" charset="0"/>
            </a:endParaRPr>
          </a:p>
        </p:txBody>
      </p:sp>
    </p:spTree>
    <p:extLst>
      <p:ext uri="{BB962C8B-B14F-4D97-AF65-F5344CB8AC3E}">
        <p14:creationId xmlns:p14="http://schemas.microsoft.com/office/powerpoint/2010/main" val="330178842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930159F-5D38-EF4E-BD6A-9E6E47170BBA}" type="slidenum">
              <a:rPr lang="fr-FR" sz="1200"/>
              <a:pPr eaLnBrk="1" hangingPunct="1"/>
              <a:t>131</a:t>
            </a:fld>
            <a:endParaRPr lang="fr-FR" sz="1200"/>
          </a:p>
        </p:txBody>
      </p:sp>
      <p:sp>
        <p:nvSpPr>
          <p:cNvPr id="437250" name="Rectangle 2"/>
          <p:cNvSpPr>
            <a:spLocks noGrp="1" noRot="1" noChangeAspect="1" noChangeArrowheads="1" noTextEdit="1"/>
          </p:cNvSpPr>
          <p:nvPr>
            <p:ph type="sldImg"/>
          </p:nvPr>
        </p:nvSpPr>
        <p:spPr>
          <a:ln/>
        </p:spPr>
      </p:sp>
      <p:sp>
        <p:nvSpPr>
          <p:cNvPr id="43725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3826959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037801D-4FF4-9D4C-8904-9D2B19E6054D}" type="slidenum">
              <a:rPr lang="fr-FR" sz="1200"/>
              <a:pPr eaLnBrk="1" hangingPunct="1"/>
              <a:t>132</a:t>
            </a:fld>
            <a:endParaRPr lang="fr-FR" sz="1200"/>
          </a:p>
        </p:txBody>
      </p:sp>
      <p:sp>
        <p:nvSpPr>
          <p:cNvPr id="439298" name="Rectangle 2"/>
          <p:cNvSpPr>
            <a:spLocks noGrp="1" noRot="1" noChangeAspect="1" noChangeArrowheads="1" noTextEdit="1"/>
          </p:cNvSpPr>
          <p:nvPr>
            <p:ph type="sldImg"/>
          </p:nvPr>
        </p:nvSpPr>
        <p:spPr>
          <a:ln/>
        </p:spPr>
      </p:sp>
      <p:sp>
        <p:nvSpPr>
          <p:cNvPr id="43929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64029885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07CAFBF2-DAEB-2044-B248-6A63DD669F87}" type="slidenum">
              <a:rPr lang="fr-FR" sz="1200"/>
              <a:pPr eaLnBrk="1" hangingPunct="1"/>
              <a:t>133</a:t>
            </a:fld>
            <a:endParaRPr lang="fr-FR" sz="1200"/>
          </a:p>
        </p:txBody>
      </p:sp>
      <p:sp>
        <p:nvSpPr>
          <p:cNvPr id="441346" name="Rectangle 2"/>
          <p:cNvSpPr>
            <a:spLocks noGrp="1" noRot="1" noChangeAspect="1" noChangeArrowheads="1" noTextEdit="1"/>
          </p:cNvSpPr>
          <p:nvPr>
            <p:ph type="sldImg"/>
          </p:nvPr>
        </p:nvSpPr>
        <p:spPr>
          <a:ln/>
        </p:spPr>
      </p:sp>
      <p:sp>
        <p:nvSpPr>
          <p:cNvPr id="44134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63262296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008A5E1-5650-9D4F-9911-7E70118E38CB}" type="slidenum">
              <a:rPr lang="fr-FR" sz="1200"/>
              <a:pPr eaLnBrk="1" hangingPunct="1"/>
              <a:t>134</a:t>
            </a:fld>
            <a:endParaRPr lang="fr-FR" sz="1200"/>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41386841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868F5FBF-9B12-CD4D-A0C2-2539CE4DCE81}" type="slidenum">
              <a:rPr lang="fr-FR" sz="1200"/>
              <a:pPr eaLnBrk="1" hangingPunct="1"/>
              <a:t>135</a:t>
            </a:fld>
            <a:endParaRPr lang="fr-FR" sz="1200"/>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34245797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882F79E-3FA0-194C-A574-3F3BD3BE855A}" type="slidenum">
              <a:rPr lang="fr-FR" sz="1200"/>
              <a:pPr eaLnBrk="1" hangingPunct="1"/>
              <a:t>136</a:t>
            </a:fld>
            <a:endParaRPr lang="fr-FR" sz="1200"/>
          </a:p>
        </p:txBody>
      </p:sp>
      <p:sp>
        <p:nvSpPr>
          <p:cNvPr id="447490" name="Rectangle 2"/>
          <p:cNvSpPr>
            <a:spLocks noGrp="1" noRot="1" noChangeAspect="1" noChangeArrowheads="1" noTextEdit="1"/>
          </p:cNvSpPr>
          <p:nvPr>
            <p:ph type="sldImg"/>
          </p:nvPr>
        </p:nvSpPr>
        <p:spPr>
          <a:ln/>
        </p:spPr>
      </p:sp>
      <p:sp>
        <p:nvSpPr>
          <p:cNvPr id="44749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36428072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A6C01D3-2A57-1E4F-BBC2-1E421FE1C88C}" type="slidenum">
              <a:rPr lang="fr-FR" sz="1200"/>
              <a:pPr eaLnBrk="1" hangingPunct="1"/>
              <a:t>137</a:t>
            </a:fld>
            <a:endParaRPr lang="fr-FR" sz="1200"/>
          </a:p>
        </p:txBody>
      </p:sp>
      <p:sp>
        <p:nvSpPr>
          <p:cNvPr id="449538" name="Rectangle 2"/>
          <p:cNvSpPr>
            <a:spLocks noGrp="1" noRot="1" noChangeAspect="1" noChangeArrowheads="1" noTextEdit="1"/>
          </p:cNvSpPr>
          <p:nvPr>
            <p:ph type="sldImg"/>
          </p:nvPr>
        </p:nvSpPr>
        <p:spPr>
          <a:ln/>
        </p:spPr>
      </p:sp>
      <p:sp>
        <p:nvSpPr>
          <p:cNvPr id="44953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6176180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D63A6AB-D9B1-314D-9BCB-DE79E8D319D2}" type="slidenum">
              <a:rPr lang="fr-FR" sz="1200"/>
              <a:pPr eaLnBrk="1" hangingPunct="1"/>
              <a:t>138</a:t>
            </a:fld>
            <a:endParaRPr lang="fr-FR" sz="1200"/>
          </a:p>
        </p:txBody>
      </p:sp>
      <p:sp>
        <p:nvSpPr>
          <p:cNvPr id="451586" name="Rectangle 2"/>
          <p:cNvSpPr>
            <a:spLocks noGrp="1" noRot="1" noChangeAspect="1" noChangeArrowheads="1" noTextEdit="1"/>
          </p:cNvSpPr>
          <p:nvPr>
            <p:ph type="sldImg"/>
          </p:nvPr>
        </p:nvSpPr>
        <p:spPr>
          <a:ln/>
        </p:spPr>
      </p:sp>
      <p:sp>
        <p:nvSpPr>
          <p:cNvPr id="45158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350766253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9EB6B053-2F4D-3540-A6AC-78AEDB2AD702}" type="slidenum">
              <a:rPr lang="fr-FR" sz="1200"/>
              <a:pPr eaLnBrk="1" hangingPunct="1"/>
              <a:t>139</a:t>
            </a:fld>
            <a:endParaRPr lang="fr-FR" sz="1200"/>
          </a:p>
        </p:txBody>
      </p:sp>
      <p:sp>
        <p:nvSpPr>
          <p:cNvPr id="453634" name="Rectangle 2"/>
          <p:cNvSpPr>
            <a:spLocks noGrp="1" noRot="1" noChangeAspect="1" noChangeArrowheads="1" noTextEdit="1"/>
          </p:cNvSpPr>
          <p:nvPr>
            <p:ph type="sldImg"/>
          </p:nvPr>
        </p:nvSpPr>
        <p:spPr>
          <a:ln/>
        </p:spPr>
      </p:sp>
      <p:sp>
        <p:nvSpPr>
          <p:cNvPr id="45363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6015824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B29FF08-E68A-2941-8CB8-B3454583D5FD}" type="slidenum">
              <a:rPr lang="fr-FR" sz="1200"/>
              <a:pPr eaLnBrk="1" hangingPunct="1"/>
              <a:t>140</a:t>
            </a:fld>
            <a:endParaRPr lang="fr-FR" sz="1200"/>
          </a:p>
        </p:txBody>
      </p:sp>
      <p:sp>
        <p:nvSpPr>
          <p:cNvPr id="455682" name="Rectangle 2"/>
          <p:cNvSpPr>
            <a:spLocks noGrp="1" noRot="1" noChangeAspect="1" noChangeArrowheads="1" noTextEdit="1"/>
          </p:cNvSpPr>
          <p:nvPr>
            <p:ph type="sldImg"/>
          </p:nvPr>
        </p:nvSpPr>
        <p:spPr>
          <a:ln/>
        </p:spPr>
      </p:sp>
      <p:sp>
        <p:nvSpPr>
          <p:cNvPr id="45568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423535978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3ECB6CF-F73D-7744-A8CF-C04723F62FC6}" type="slidenum">
              <a:rPr lang="fr-FR" sz="1200"/>
              <a:pPr eaLnBrk="1" hangingPunct="1"/>
              <a:t>141</a:t>
            </a:fld>
            <a:endParaRPr lang="fr-FR" sz="1200"/>
          </a:p>
        </p:txBody>
      </p:sp>
      <p:sp>
        <p:nvSpPr>
          <p:cNvPr id="457730" name="Rectangle 2"/>
          <p:cNvSpPr>
            <a:spLocks noGrp="1" noRot="1" noChangeAspect="1" noChangeArrowheads="1" noTextEdit="1"/>
          </p:cNvSpPr>
          <p:nvPr>
            <p:ph type="sldImg"/>
          </p:nvPr>
        </p:nvSpPr>
        <p:spPr>
          <a:ln/>
        </p:spPr>
      </p:sp>
      <p:sp>
        <p:nvSpPr>
          <p:cNvPr id="45773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82844828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AC5789D-D532-A740-8CFE-C25FE4CD6387}" type="slidenum">
              <a:rPr lang="fr-FR" sz="1200"/>
              <a:pPr eaLnBrk="1" hangingPunct="1"/>
              <a:t>142</a:t>
            </a:fld>
            <a:endParaRPr lang="fr-FR" sz="1200"/>
          </a:p>
        </p:txBody>
      </p:sp>
      <p:sp>
        <p:nvSpPr>
          <p:cNvPr id="459778" name="Rectangle 2"/>
          <p:cNvSpPr>
            <a:spLocks noGrp="1" noRot="1" noChangeAspect="1" noChangeArrowheads="1" noTextEdit="1"/>
          </p:cNvSpPr>
          <p:nvPr>
            <p:ph type="sldImg"/>
          </p:nvPr>
        </p:nvSpPr>
        <p:spPr>
          <a:ln/>
        </p:spPr>
      </p:sp>
      <p:sp>
        <p:nvSpPr>
          <p:cNvPr id="45977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22186564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9D5D9CA-AF4C-D746-9B0E-F7BCA0760D96}" type="slidenum">
              <a:rPr lang="fr-FR" sz="1200"/>
              <a:pPr eaLnBrk="1" hangingPunct="1"/>
              <a:t>143</a:t>
            </a:fld>
            <a:endParaRPr lang="fr-FR" sz="1200"/>
          </a:p>
        </p:txBody>
      </p:sp>
      <p:sp>
        <p:nvSpPr>
          <p:cNvPr id="461826" name="Rectangle 2"/>
          <p:cNvSpPr>
            <a:spLocks noGrp="1" noRot="1" noChangeAspect="1" noChangeArrowheads="1" noTextEdit="1"/>
          </p:cNvSpPr>
          <p:nvPr>
            <p:ph type="sldImg"/>
          </p:nvPr>
        </p:nvSpPr>
        <p:spPr>
          <a:ln/>
        </p:spPr>
      </p:sp>
      <p:sp>
        <p:nvSpPr>
          <p:cNvPr id="46182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27599643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EFE76298-83A0-1B49-8F87-27C28B474E72}" type="slidenum">
              <a:rPr lang="fr-FR" sz="1200"/>
              <a:pPr eaLnBrk="1" hangingPunct="1"/>
              <a:t>144</a:t>
            </a:fld>
            <a:endParaRPr lang="fr-FR" sz="1200"/>
          </a:p>
        </p:txBody>
      </p:sp>
      <p:sp>
        <p:nvSpPr>
          <p:cNvPr id="463874" name="Rectangle 2"/>
          <p:cNvSpPr>
            <a:spLocks noGrp="1" noRot="1" noChangeAspect="1" noChangeArrowheads="1" noTextEdit="1"/>
          </p:cNvSpPr>
          <p:nvPr>
            <p:ph type="sldImg"/>
          </p:nvPr>
        </p:nvSpPr>
        <p:spPr>
          <a:ln/>
        </p:spPr>
      </p:sp>
      <p:sp>
        <p:nvSpPr>
          <p:cNvPr id="46387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51969576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BADD703-DC8F-384C-A1D9-A67F4C3FC722}" type="slidenum">
              <a:rPr lang="fr-FR" sz="1200"/>
              <a:pPr eaLnBrk="1" hangingPunct="1"/>
              <a:t>145</a:t>
            </a:fld>
            <a:endParaRPr lang="fr-FR" sz="1200"/>
          </a:p>
        </p:txBody>
      </p:sp>
      <p:sp>
        <p:nvSpPr>
          <p:cNvPr id="465922" name="Rectangle 2"/>
          <p:cNvSpPr>
            <a:spLocks noGrp="1" noRot="1" noChangeAspect="1" noChangeArrowheads="1" noTextEdit="1"/>
          </p:cNvSpPr>
          <p:nvPr>
            <p:ph type="sldImg"/>
          </p:nvPr>
        </p:nvSpPr>
        <p:spPr>
          <a:ln/>
        </p:spPr>
      </p:sp>
      <p:sp>
        <p:nvSpPr>
          <p:cNvPr id="46592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20607348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313D338-9D2F-3B48-A56C-874998A4F341}" type="slidenum">
              <a:rPr lang="fr-FR" sz="1200"/>
              <a:pPr eaLnBrk="1" hangingPunct="1"/>
              <a:t>146</a:t>
            </a:fld>
            <a:endParaRPr lang="fr-FR" sz="1200"/>
          </a:p>
        </p:txBody>
      </p:sp>
      <p:sp>
        <p:nvSpPr>
          <p:cNvPr id="467970" name="Rectangle 2"/>
          <p:cNvSpPr>
            <a:spLocks noGrp="1" noRot="1" noChangeAspect="1" noChangeArrowheads="1" noTextEdit="1"/>
          </p:cNvSpPr>
          <p:nvPr>
            <p:ph type="sldImg"/>
          </p:nvPr>
        </p:nvSpPr>
        <p:spPr>
          <a:ln/>
        </p:spPr>
      </p:sp>
      <p:sp>
        <p:nvSpPr>
          <p:cNvPr id="46797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5662562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44830805-B8B0-0F4A-BFCE-A356942577F0}" type="slidenum">
              <a:rPr lang="fr-FR" sz="1200"/>
              <a:pPr eaLnBrk="1" hangingPunct="1"/>
              <a:t>147</a:t>
            </a:fld>
            <a:endParaRPr lang="fr-FR" sz="1200"/>
          </a:p>
        </p:txBody>
      </p:sp>
      <p:sp>
        <p:nvSpPr>
          <p:cNvPr id="470018" name="Rectangle 2"/>
          <p:cNvSpPr>
            <a:spLocks noGrp="1" noRot="1" noChangeAspect="1" noChangeArrowheads="1" noTextEdit="1"/>
          </p:cNvSpPr>
          <p:nvPr>
            <p:ph type="sldImg"/>
          </p:nvPr>
        </p:nvSpPr>
        <p:spPr>
          <a:ln/>
        </p:spPr>
      </p:sp>
      <p:sp>
        <p:nvSpPr>
          <p:cNvPr id="47001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6463789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2B0A8EA-30AF-5644-8762-F6D132E4B330}" type="slidenum">
              <a:rPr lang="fr-FR" sz="1200"/>
              <a:pPr eaLnBrk="1" hangingPunct="1"/>
              <a:t>148</a:t>
            </a:fld>
            <a:endParaRPr lang="fr-FR" sz="1200"/>
          </a:p>
        </p:txBody>
      </p:sp>
      <p:sp>
        <p:nvSpPr>
          <p:cNvPr id="472066" name="Rectangle 2"/>
          <p:cNvSpPr>
            <a:spLocks noGrp="1" noRot="1" noChangeAspect="1" noChangeArrowheads="1" noTextEdit="1"/>
          </p:cNvSpPr>
          <p:nvPr>
            <p:ph type="sldImg"/>
          </p:nvPr>
        </p:nvSpPr>
        <p:spPr>
          <a:ln/>
        </p:spPr>
      </p:sp>
      <p:sp>
        <p:nvSpPr>
          <p:cNvPr id="472067"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96413609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4E5D2F5A-E0FE-3F4F-9252-3D0D124F6FF9}" type="slidenum">
              <a:rPr lang="fr-FR" sz="1200"/>
              <a:pPr eaLnBrk="1" hangingPunct="1"/>
              <a:t>149</a:t>
            </a:fld>
            <a:endParaRPr lang="fr-FR" sz="1200"/>
          </a:p>
        </p:txBody>
      </p:sp>
      <p:sp>
        <p:nvSpPr>
          <p:cNvPr id="474114" name="Rectangle 2"/>
          <p:cNvSpPr>
            <a:spLocks noGrp="1" noRot="1" noChangeAspect="1" noChangeArrowheads="1" noTextEdit="1"/>
          </p:cNvSpPr>
          <p:nvPr>
            <p:ph type="sldImg"/>
          </p:nvPr>
        </p:nvSpPr>
        <p:spPr>
          <a:ln/>
        </p:spPr>
      </p:sp>
      <p:sp>
        <p:nvSpPr>
          <p:cNvPr id="47411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50533699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08DF8EA-BD23-3D42-B06D-4E1C89D85067}" type="slidenum">
              <a:rPr lang="fr-FR" sz="1200"/>
              <a:pPr eaLnBrk="1" hangingPunct="1"/>
              <a:t>150</a:t>
            </a:fld>
            <a:endParaRPr lang="fr-FR" sz="1200"/>
          </a:p>
        </p:txBody>
      </p:sp>
      <p:sp>
        <p:nvSpPr>
          <p:cNvPr id="476162" name="Rectangle 2"/>
          <p:cNvSpPr>
            <a:spLocks noGrp="1" noRot="1" noChangeAspect="1" noChangeArrowheads="1" noTextEdit="1"/>
          </p:cNvSpPr>
          <p:nvPr>
            <p:ph type="sldImg"/>
          </p:nvPr>
        </p:nvSpPr>
        <p:spPr>
          <a:ln/>
        </p:spPr>
      </p:sp>
      <p:sp>
        <p:nvSpPr>
          <p:cNvPr id="47616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dirty="0" err="1">
                <a:latin typeface="Times New Roman" charset="0"/>
              </a:rPr>
              <a:t>Goto</a:t>
            </a:r>
            <a:r>
              <a:rPr lang="fr-FR" dirty="0">
                <a:latin typeface="Times New Roman" charset="0"/>
              </a:rPr>
              <a:t> à la déclaration considérée comme nuisible</a:t>
            </a:r>
          </a:p>
        </p:txBody>
      </p:sp>
    </p:spTree>
    <p:extLst>
      <p:ext uri="{BB962C8B-B14F-4D97-AF65-F5344CB8AC3E}">
        <p14:creationId xmlns:p14="http://schemas.microsoft.com/office/powerpoint/2010/main" val="8129558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DC030E28-B2B3-1941-9847-F9C7F5BBC91B}" type="slidenum">
              <a:rPr lang="fr-FR" sz="1200"/>
              <a:pPr eaLnBrk="1" hangingPunct="1"/>
              <a:t>151</a:t>
            </a:fld>
            <a:endParaRPr lang="fr-FR" sz="1200"/>
          </a:p>
        </p:txBody>
      </p:sp>
      <p:sp>
        <p:nvSpPr>
          <p:cNvPr id="478210" name="Rectangle 2"/>
          <p:cNvSpPr>
            <a:spLocks noGrp="1" noRot="1" noChangeAspect="1" noChangeArrowheads="1" noTextEdit="1"/>
          </p:cNvSpPr>
          <p:nvPr>
            <p:ph type="sldImg"/>
          </p:nvPr>
        </p:nvSpPr>
        <p:spPr>
          <a:ln/>
        </p:spPr>
      </p:sp>
      <p:sp>
        <p:nvSpPr>
          <p:cNvPr id="47821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66394567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5C6EF3A-2F76-E048-8E46-DD25A7F125EB}" type="slidenum">
              <a:rPr lang="fr-FR" sz="1200"/>
              <a:pPr eaLnBrk="1" hangingPunct="1"/>
              <a:t>152</a:t>
            </a:fld>
            <a:endParaRPr lang="fr-FR" sz="1200"/>
          </a:p>
        </p:txBody>
      </p:sp>
      <p:sp>
        <p:nvSpPr>
          <p:cNvPr id="480258" name="Rectangle 2"/>
          <p:cNvSpPr>
            <a:spLocks noGrp="1" noRot="1" noChangeAspect="1" noChangeArrowheads="1" noTextEdit="1"/>
          </p:cNvSpPr>
          <p:nvPr>
            <p:ph type="sldImg"/>
          </p:nvPr>
        </p:nvSpPr>
        <p:spPr>
          <a:ln/>
        </p:spPr>
      </p:sp>
      <p:sp>
        <p:nvSpPr>
          <p:cNvPr id="480259"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181842527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73130B1-89FD-1B4A-A492-DAAF7A5C64A7}" type="slidenum">
              <a:rPr lang="fr-FR" sz="1200"/>
              <a:pPr eaLnBrk="1" hangingPunct="1"/>
              <a:t>153</a:t>
            </a:fld>
            <a:endParaRPr lang="fr-FR" sz="1200"/>
          </a:p>
        </p:txBody>
      </p:sp>
      <p:sp>
        <p:nvSpPr>
          <p:cNvPr id="482306" name="Rectangle 2"/>
          <p:cNvSpPr>
            <a:spLocks noGrp="1" noRot="1" noChangeAspect="1" noChangeArrowheads="1" noTextEdit="1"/>
          </p:cNvSpPr>
          <p:nvPr>
            <p:ph type="sldImg"/>
          </p:nvPr>
        </p:nvSpPr>
        <p:spPr>
          <a:ln/>
        </p:spPr>
      </p:sp>
      <p:sp>
        <p:nvSpPr>
          <p:cNvPr id="482307"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a:latin typeface="Times New Roman" charset="0"/>
              </a:rPr>
              <a:t>En 2006 sa fortune est estimée à 3,7 Milliards de dolars</a:t>
            </a:r>
          </a:p>
        </p:txBody>
      </p:sp>
    </p:spTree>
    <p:extLst>
      <p:ext uri="{BB962C8B-B14F-4D97-AF65-F5344CB8AC3E}">
        <p14:creationId xmlns:p14="http://schemas.microsoft.com/office/powerpoint/2010/main" val="28444754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2E652A3-4C43-E54E-B40F-E686396867CD}" type="slidenum">
              <a:rPr lang="fr-FR" sz="1200"/>
              <a:pPr eaLnBrk="1" hangingPunct="1"/>
              <a:t>154</a:t>
            </a:fld>
            <a:endParaRPr lang="fr-FR" sz="1200"/>
          </a:p>
        </p:txBody>
      </p:sp>
      <p:sp>
        <p:nvSpPr>
          <p:cNvPr id="484354" name="Rectangle 2"/>
          <p:cNvSpPr>
            <a:spLocks noGrp="1" noRot="1" noChangeAspect="1" noChangeArrowheads="1" noTextEdit="1"/>
          </p:cNvSpPr>
          <p:nvPr>
            <p:ph type="sldImg"/>
          </p:nvPr>
        </p:nvSpPr>
        <p:spPr>
          <a:ln/>
        </p:spPr>
      </p:sp>
      <p:sp>
        <p:nvSpPr>
          <p:cNvPr id="484355"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97845572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51A68590-5210-A647-94B5-CE11302A3AEB}" type="slidenum">
              <a:rPr lang="fr-FR" sz="1200"/>
              <a:pPr eaLnBrk="1" hangingPunct="1"/>
              <a:t>155</a:t>
            </a:fld>
            <a:endParaRPr lang="fr-FR" sz="1200"/>
          </a:p>
        </p:txBody>
      </p:sp>
      <p:sp>
        <p:nvSpPr>
          <p:cNvPr id="486402" name="Rectangle 2"/>
          <p:cNvSpPr>
            <a:spLocks noGrp="1" noRot="1" noChangeAspect="1" noChangeArrowheads="1" noTextEdit="1"/>
          </p:cNvSpPr>
          <p:nvPr>
            <p:ph type="sldImg"/>
          </p:nvPr>
        </p:nvSpPr>
        <p:spPr>
          <a:ln/>
        </p:spPr>
      </p:sp>
      <p:sp>
        <p:nvSpPr>
          <p:cNvPr id="486403"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82339023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ADA8366-E2A5-6140-A94A-5CE9D35C0D9B}" type="slidenum">
              <a:rPr lang="fr-FR" sz="1200"/>
              <a:pPr eaLnBrk="1" hangingPunct="1"/>
              <a:t>156</a:t>
            </a:fld>
            <a:endParaRPr lang="fr-FR" sz="1200"/>
          </a:p>
        </p:txBody>
      </p:sp>
      <p:sp>
        <p:nvSpPr>
          <p:cNvPr id="488450" name="Rectangle 2"/>
          <p:cNvSpPr>
            <a:spLocks noGrp="1" noRot="1" noChangeAspect="1" noChangeArrowheads="1" noTextEdit="1"/>
          </p:cNvSpPr>
          <p:nvPr>
            <p:ph type="sldImg"/>
          </p:nvPr>
        </p:nvSpPr>
        <p:spPr>
          <a:ln/>
        </p:spPr>
      </p:sp>
      <p:sp>
        <p:nvSpPr>
          <p:cNvPr id="488451" name="Rectangle 3"/>
          <p:cNvSpPr>
            <a:spLocks noGrp="1" noChangeArrowheads="1"/>
          </p:cNvSpPr>
          <p:nvPr>
            <p:ph type="body" idx="1"/>
          </p:nvPr>
        </p:nvSpPr>
        <p:spPr>
          <a:xfrm>
            <a:off x="685800" y="4343400"/>
            <a:ext cx="5486400"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fr-FR">
              <a:latin typeface="Times New Roman" charset="0"/>
            </a:endParaRPr>
          </a:p>
        </p:txBody>
      </p:sp>
    </p:spTree>
    <p:extLst>
      <p:ext uri="{BB962C8B-B14F-4D97-AF65-F5344CB8AC3E}">
        <p14:creationId xmlns:p14="http://schemas.microsoft.com/office/powerpoint/2010/main" val="21963115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fr-FR"/>
              <a:t>Modifiez le style du titre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6065417" y="5054602"/>
            <a:ext cx="673276" cy="279400"/>
          </a:xfrm>
        </p:spPr>
        <p:txBody>
          <a:bodyPr/>
          <a:lstStyle/>
          <a:p>
            <a:pPr>
              <a:defRPr/>
            </a:pPr>
            <a:endParaRPr lang="fr-FR"/>
          </a:p>
        </p:txBody>
      </p:sp>
      <p:sp>
        <p:nvSpPr>
          <p:cNvPr id="5" name="Footer Placeholder 4"/>
          <p:cNvSpPr>
            <a:spLocks noGrp="1"/>
          </p:cNvSpPr>
          <p:nvPr>
            <p:ph type="ftr" sz="quarter" idx="11"/>
          </p:nvPr>
        </p:nvSpPr>
        <p:spPr>
          <a:xfrm>
            <a:off x="1921934" y="5054602"/>
            <a:ext cx="4064860" cy="279400"/>
          </a:xfrm>
        </p:spPr>
        <p:txBody>
          <a:bodyPr/>
          <a:lstStyle/>
          <a:p>
            <a:pPr>
              <a:defRPr/>
            </a:pPr>
            <a:endParaRPr lang="fr-FR"/>
          </a:p>
        </p:txBody>
      </p:sp>
      <p:sp>
        <p:nvSpPr>
          <p:cNvPr id="6" name="Slide Number Placeholder 5"/>
          <p:cNvSpPr>
            <a:spLocks noGrp="1"/>
          </p:cNvSpPr>
          <p:nvPr>
            <p:ph type="sldNum" sz="quarter" idx="12"/>
          </p:nvPr>
        </p:nvSpPr>
        <p:spPr>
          <a:xfrm>
            <a:off x="6817317" y="5054602"/>
            <a:ext cx="413483" cy="279400"/>
          </a:xfrm>
        </p:spPr>
        <p:txBody>
          <a:bodyPr/>
          <a:lstStyle/>
          <a:p>
            <a:pPr>
              <a:defRPr/>
            </a:pPr>
            <a:fld id="{C8D2F47D-1B83-AF49-BD5F-0CEF5D9CB108}" type="slidenum">
              <a:rPr lang="fr-FR" smtClean="0"/>
              <a:pPr>
                <a:defRPr/>
              </a:pPr>
              <a:t>‹N°›</a:t>
            </a:fld>
            <a:endParaRPr lang="fr-FR"/>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pic>
        <p:nvPicPr>
          <p:cNvPr id="14" name="Picture 8" descr="Fiction">
            <a:extLst>
              <a:ext uri="{FF2B5EF4-FFF2-40B4-BE49-F238E27FC236}">
                <a16:creationId xmlns:a16="http://schemas.microsoft.com/office/drawing/2014/main" id="{7640244E-5A57-FE4C-8CEE-9977CB67AB8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582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62F3EC82-2950-A44E-92A6-7207D5F2720E}" type="slidenum">
              <a:rPr lang="fr-FR" smtClean="0"/>
              <a:pPr>
                <a:defRPr/>
              </a:pPr>
              <a:t>‹N°›</a:t>
            </a:fld>
            <a:endParaRPr lang="fr-FR"/>
          </a:p>
        </p:txBody>
      </p:sp>
    </p:spTree>
    <p:extLst>
      <p:ext uri="{BB962C8B-B14F-4D97-AF65-F5344CB8AC3E}">
        <p14:creationId xmlns:p14="http://schemas.microsoft.com/office/powerpoint/2010/main" val="2887262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5961E1DB-58BA-5D46-AD83-9B7F7D85C27A}" type="slidenum">
              <a:rPr lang="fr-FR" smtClean="0"/>
              <a:pPr>
                <a:defRPr/>
              </a:pPr>
              <a:t>‹N°›</a:t>
            </a:fld>
            <a:endParaRPr lang="fr-FR"/>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210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fr-FR"/>
              <a:t>Modifiez le style du titre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a:defRPr/>
            </a:pPr>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pPr>
              <a:defRPr/>
            </a:pPr>
            <a:fld id="{838A022C-E135-DF45-AD63-A6EF15DBBBAD}" type="slidenum">
              <a:rPr lang="fr-FR" smtClean="0"/>
              <a:pPr>
                <a:defRPr/>
              </a:pPr>
              <a:t>‹N°›</a:t>
            </a:fld>
            <a:endParaRPr lang="fr-FR"/>
          </a:p>
        </p:txBody>
      </p:sp>
    </p:spTree>
    <p:extLst>
      <p:ext uri="{BB962C8B-B14F-4D97-AF65-F5344CB8AC3E}">
        <p14:creationId xmlns:p14="http://schemas.microsoft.com/office/powerpoint/2010/main" val="1963830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a:defRPr/>
            </a:pPr>
            <a:endParaRPr lang="fr-FR"/>
          </a:p>
        </p:txBody>
      </p:sp>
      <p:sp>
        <p:nvSpPr>
          <p:cNvPr id="8" name="Footer Placeholder 7"/>
          <p:cNvSpPr>
            <a:spLocks noGrp="1"/>
          </p:cNvSpPr>
          <p:nvPr>
            <p:ph type="ftr" sz="quarter" idx="11"/>
          </p:nvPr>
        </p:nvSpPr>
        <p:spPr/>
        <p:txBody>
          <a:bodyPr/>
          <a:lstStyle/>
          <a:p>
            <a:pPr>
              <a:defRPr/>
            </a:pPr>
            <a:endParaRPr lang="fr-FR"/>
          </a:p>
        </p:txBody>
      </p:sp>
      <p:sp>
        <p:nvSpPr>
          <p:cNvPr id="9" name="Slide Number Placeholder 8"/>
          <p:cNvSpPr>
            <a:spLocks noGrp="1"/>
          </p:cNvSpPr>
          <p:nvPr>
            <p:ph type="sldNum" sz="quarter" idx="12"/>
          </p:nvPr>
        </p:nvSpPr>
        <p:spPr/>
        <p:txBody>
          <a:bodyPr/>
          <a:lstStyle/>
          <a:p>
            <a:pPr>
              <a:defRPr/>
            </a:pPr>
            <a:fld id="{F5795199-D631-C444-9FF0-0C7F69CC3E16}" type="slidenum">
              <a:rPr lang="fr-FR" smtClean="0"/>
              <a:pPr>
                <a:defRPr/>
              </a:pPr>
              <a:t>‹N°›</a:t>
            </a:fld>
            <a:endParaRPr lang="fr-FR"/>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1027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a:defRPr/>
            </a:pPr>
            <a:endParaRPr lang="fr-FR"/>
          </a:p>
        </p:txBody>
      </p:sp>
      <p:sp>
        <p:nvSpPr>
          <p:cNvPr id="4" name="Footer Placeholder 3"/>
          <p:cNvSpPr>
            <a:spLocks noGrp="1"/>
          </p:cNvSpPr>
          <p:nvPr>
            <p:ph type="ftr" sz="quarter" idx="11"/>
          </p:nvPr>
        </p:nvSpPr>
        <p:spPr/>
        <p:txBody>
          <a:bodyPr/>
          <a:lstStyle/>
          <a:p>
            <a:pPr>
              <a:defRPr/>
            </a:pPr>
            <a:endParaRPr lang="fr-FR"/>
          </a:p>
        </p:txBody>
      </p:sp>
      <p:sp>
        <p:nvSpPr>
          <p:cNvPr id="5" name="Slide Number Placeholder 4"/>
          <p:cNvSpPr>
            <a:spLocks noGrp="1"/>
          </p:cNvSpPr>
          <p:nvPr>
            <p:ph type="sldNum" sz="quarter" idx="12"/>
          </p:nvPr>
        </p:nvSpPr>
        <p:spPr/>
        <p:txBody>
          <a:bodyPr/>
          <a:lstStyle/>
          <a:p>
            <a:pPr>
              <a:defRPr/>
            </a:pPr>
            <a:fld id="{8818D9B3-BD71-9A45-9DD9-351E8972FBA2}" type="slidenum">
              <a:rPr lang="fr-FR" smtClean="0"/>
              <a:pPr>
                <a:defRPr/>
              </a:pPr>
              <a:t>‹N°›</a:t>
            </a:fld>
            <a:endParaRPr lang="fr-FR"/>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1911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fr-FR"/>
          </a:p>
        </p:txBody>
      </p:sp>
      <p:sp>
        <p:nvSpPr>
          <p:cNvPr id="3" name="Footer Placeholder 2"/>
          <p:cNvSpPr>
            <a:spLocks noGrp="1"/>
          </p:cNvSpPr>
          <p:nvPr>
            <p:ph type="ftr" sz="quarter" idx="11"/>
          </p:nvPr>
        </p:nvSpPr>
        <p:spPr/>
        <p:txBody>
          <a:bodyPr/>
          <a:lstStyle/>
          <a:p>
            <a:pPr>
              <a:defRPr/>
            </a:pPr>
            <a:endParaRPr lang="fr-FR"/>
          </a:p>
        </p:txBody>
      </p:sp>
      <p:sp>
        <p:nvSpPr>
          <p:cNvPr id="4" name="Slide Number Placeholder 3"/>
          <p:cNvSpPr>
            <a:spLocks noGrp="1"/>
          </p:cNvSpPr>
          <p:nvPr>
            <p:ph type="sldNum" sz="quarter" idx="12"/>
          </p:nvPr>
        </p:nvSpPr>
        <p:spPr/>
        <p:txBody>
          <a:bodyPr/>
          <a:lstStyle/>
          <a:p>
            <a:pPr>
              <a:defRPr/>
            </a:pPr>
            <a:fld id="{57A5B337-8967-F546-B839-54C901DCB8BB}" type="slidenum">
              <a:rPr lang="fr-FR" smtClean="0"/>
              <a:pPr>
                <a:defRPr/>
              </a:pPr>
              <a:t>‹N°›</a:t>
            </a:fld>
            <a:endParaRPr lang="fr-FR"/>
          </a:p>
        </p:txBody>
      </p:sp>
    </p:spTree>
    <p:extLst>
      <p:ext uri="{BB962C8B-B14F-4D97-AF65-F5344CB8AC3E}">
        <p14:creationId xmlns:p14="http://schemas.microsoft.com/office/powerpoint/2010/main" val="1425442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pPr>
              <a:defRPr/>
            </a:pPr>
            <a:fld id="{E93466CF-6EFB-8B4D-A23B-09414FAF0040}" type="slidenum">
              <a:rPr lang="fr-FR" smtClean="0"/>
              <a:pPr>
                <a:defRPr/>
              </a:pPr>
              <a:t>‹N°›</a:t>
            </a:fld>
            <a:endParaRPr lang="fr-FR"/>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0985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fr-FR"/>
              <a:t>Modifiez le style du titre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endParaRPr lang="fr-F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9269407F-DF77-C440-9E9A-0E794E6E33A1}" type="slidenum">
              <a:rPr lang="fr-FR" smtClean="0"/>
              <a:pPr>
                <a:defRPr/>
              </a:pPr>
              <a:t>‹N°›</a:t>
            </a:fld>
            <a:endParaRPr lang="fr-FR"/>
          </a:p>
        </p:txBody>
      </p:sp>
    </p:spTree>
    <p:extLst>
      <p:ext uri="{BB962C8B-B14F-4D97-AF65-F5344CB8AC3E}">
        <p14:creationId xmlns:p14="http://schemas.microsoft.com/office/powerpoint/2010/main" val="3853416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pPr>
              <a:defRPr/>
            </a:pPr>
            <a:fld id="{F01955AF-54B5-E445-99AA-465245D93C09}" type="slidenum">
              <a:rPr lang="fr-FR" smtClean="0"/>
              <a:pPr>
                <a:defRPr/>
              </a:pPr>
              <a:t>‹N°›</a:t>
            </a:fld>
            <a:endParaRPr lang="fr-FR"/>
          </a:p>
        </p:txBody>
      </p:sp>
    </p:spTree>
    <p:extLst>
      <p:ext uri="{BB962C8B-B14F-4D97-AF65-F5344CB8AC3E}">
        <p14:creationId xmlns:p14="http://schemas.microsoft.com/office/powerpoint/2010/main" val="3047992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F01955AF-54B5-E445-99AA-465245D93C09}" type="slidenum">
              <a:rPr lang="fr-FR" smtClean="0"/>
              <a:pPr>
                <a:defRPr/>
              </a:pPr>
              <a:t>‹N°›</a:t>
            </a:fld>
            <a:endParaRPr lang="fr-FR"/>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2764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F01955AF-54B5-E445-99AA-465245D93C09}" type="slidenum">
              <a:rPr lang="fr-FR" smtClean="0"/>
              <a:pPr>
                <a:defRPr/>
              </a:pPr>
              <a:t>‹N°›</a:t>
            </a:fld>
            <a:endParaRPr lang="fr-FR"/>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8818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F01955AF-54B5-E445-99AA-465245D93C09}" type="slidenum">
              <a:rPr lang="fr-FR" smtClean="0"/>
              <a:pPr>
                <a:defRPr/>
              </a:pPr>
              <a:t>‹N°›</a:t>
            </a:fld>
            <a:endParaRPr lang="fr-FR"/>
          </a:p>
        </p:txBody>
      </p:sp>
    </p:spTree>
    <p:extLst>
      <p:ext uri="{BB962C8B-B14F-4D97-AF65-F5344CB8AC3E}">
        <p14:creationId xmlns:p14="http://schemas.microsoft.com/office/powerpoint/2010/main" val="99294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F01955AF-54B5-E445-99AA-465245D93C09}" type="slidenum">
              <a:rPr lang="fr-FR" smtClean="0"/>
              <a:pPr>
                <a:defRPr/>
              </a:pPr>
              <a:t>‹N°›</a:t>
            </a:fld>
            <a:endParaRPr lang="fr-FR"/>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901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fr-FR"/>
              <a:t>Modifiez le style du titre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F01955AF-54B5-E445-99AA-465245D93C09}" type="slidenum">
              <a:rPr lang="fr-FR" smtClean="0"/>
              <a:pPr>
                <a:defRPr/>
              </a:pPr>
              <a:t>‹N°›</a:t>
            </a:fld>
            <a:endParaRPr lang="fr-FR"/>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4330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15A4CD7F-5117-664F-B2AF-CCD746F15813}" type="slidenum">
              <a:rPr lang="fr-FR" smtClean="0"/>
              <a:pPr>
                <a:defRPr/>
              </a:pPr>
              <a:t>‹N°›</a:t>
            </a:fld>
            <a:endParaRPr lang="fr-FR"/>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707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5AA83988-8322-D741-817B-E6084EA7A483}" type="slidenum">
              <a:rPr lang="fr-FR" smtClean="0"/>
              <a:pPr>
                <a:defRPr/>
              </a:pPr>
              <a:t>‹N°›</a:t>
            </a:fld>
            <a:endParaRPr lang="fr-FR"/>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7348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endParaRPr lang="fr-FR"/>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fr-FR"/>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F01955AF-54B5-E445-99AA-465245D93C09}" type="slidenum">
              <a:rPr lang="fr-FR" smtClean="0"/>
              <a:pPr>
                <a:defRPr/>
              </a:pPr>
              <a:t>‹N°›</a:t>
            </a:fld>
            <a:endParaRPr lang="fr-FR"/>
          </a:p>
        </p:txBody>
      </p:sp>
    </p:spTree>
    <p:extLst>
      <p:ext uri="{BB962C8B-B14F-4D97-AF65-F5344CB8AC3E}">
        <p14:creationId xmlns:p14="http://schemas.microsoft.com/office/powerpoint/2010/main" val="986111361"/>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 id="2147484085" r:id="rId13"/>
    <p:sldLayoutId id="2147484086" r:id="rId14"/>
    <p:sldLayoutId id="2147484087" r:id="rId15"/>
    <p:sldLayoutId id="2147484088" r:id="rId16"/>
    <p:sldLayoutId id="2147484089"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8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8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5.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6.pn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67.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10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hyperlink" Target="http://histoire.info.online.fr/images/hollerith.jpeg" TargetMode="External"/><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11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2.tiff"/><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13.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1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17.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12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12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2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jpeg"/></Relationships>
</file>

<file path=ppt/slides/_rels/slide128.xml.rels><?xml version="1.0" encoding="UTF-8" standalone="yes"?>
<Relationships xmlns="http://schemas.openxmlformats.org/package/2006/relationships"><Relationship Id="rId3" Type="http://schemas.openxmlformats.org/officeDocument/2006/relationships/hyperlink" Target="http://histoire.info.online.fr/minis.html#ARPANET" TargetMode="External"/><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25.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3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28.xml"/><Relationship Id="rId1" Type="http://schemas.openxmlformats.org/officeDocument/2006/relationships/slideLayout" Target="../slideLayouts/slideLayout7.xml"/><Relationship Id="rId5" Type="http://schemas.openxmlformats.org/officeDocument/2006/relationships/image" Target="../media/image107.jpeg"/><Relationship Id="rId4" Type="http://schemas.openxmlformats.org/officeDocument/2006/relationships/image" Target="../media/image106.jpeg"/></Relationships>
</file>

<file path=ppt/slides/_rels/slide136.xml.rels><?xml version="1.0" encoding="UTF-8" standalone="yes"?>
<Relationships xmlns="http://schemas.openxmlformats.org/package/2006/relationships"><Relationship Id="rId3" Type="http://schemas.openxmlformats.org/officeDocument/2006/relationships/hyperlink" Target="http://histoire.info.online.fr/zx80.html" TargetMode="External"/><Relationship Id="rId2" Type="http://schemas.openxmlformats.org/officeDocument/2006/relationships/notesSlide" Target="../notesSlides/notesSlide129.xml"/><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13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30.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13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31.xml"/><Relationship Id="rId1" Type="http://schemas.openxmlformats.org/officeDocument/2006/relationships/slideLayout" Target="../slideLayouts/slideLayout7.xml"/><Relationship Id="rId4" Type="http://schemas.openxmlformats.org/officeDocument/2006/relationships/image" Target="../media/image112.jpeg"/></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38.xml"/><Relationship Id="rId1" Type="http://schemas.openxmlformats.org/officeDocument/2006/relationships/slideLayout" Target="../slideLayouts/slideLayout7.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jpe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0.xml"/><Relationship Id="rId1" Type="http://schemas.openxmlformats.org/officeDocument/2006/relationships/slideLayout" Target="../slideLayouts/slideLayout7.xml"/><Relationship Id="rId6" Type="http://schemas.openxmlformats.org/officeDocument/2006/relationships/image" Target="../media/image122.tiff"/><Relationship Id="rId5" Type="http://schemas.openxmlformats.org/officeDocument/2006/relationships/image" Target="../media/image121.jpeg"/><Relationship Id="rId4" Type="http://schemas.openxmlformats.org/officeDocument/2006/relationships/image" Target="../media/image120.png"/></Relationships>
</file>

<file path=ppt/slides/_rels/slide14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41.xml"/><Relationship Id="rId1" Type="http://schemas.openxmlformats.org/officeDocument/2006/relationships/slideLayout" Target="../slideLayouts/slideLayout7.xml"/><Relationship Id="rId5" Type="http://schemas.openxmlformats.org/officeDocument/2006/relationships/image" Target="../media/image125.png"/><Relationship Id="rId4" Type="http://schemas.openxmlformats.org/officeDocument/2006/relationships/image" Target="../media/image124.png"/></Relationships>
</file>

<file path=ppt/slides/_rels/slide14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42.xml"/><Relationship Id="rId1" Type="http://schemas.openxmlformats.org/officeDocument/2006/relationships/slideLayout" Target="../slideLayouts/slideLayout7.xml"/><Relationship Id="rId5" Type="http://schemas.openxmlformats.org/officeDocument/2006/relationships/image" Target="../media/image128.jpeg"/><Relationship Id="rId4" Type="http://schemas.openxmlformats.org/officeDocument/2006/relationships/image" Target="../media/image127.jpeg"/></Relationships>
</file>

<file path=ppt/slides/_rels/slide15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43.xml"/><Relationship Id="rId1" Type="http://schemas.openxmlformats.org/officeDocument/2006/relationships/slideLayout" Target="../slideLayouts/slideLayout7.xml"/><Relationship Id="rId5" Type="http://schemas.openxmlformats.org/officeDocument/2006/relationships/image" Target="../media/image131.jpeg"/><Relationship Id="rId4" Type="http://schemas.openxmlformats.org/officeDocument/2006/relationships/image" Target="../media/image130.jpeg"/></Relationships>
</file>

<file path=ppt/slides/_rels/slide15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44.xml"/><Relationship Id="rId1" Type="http://schemas.openxmlformats.org/officeDocument/2006/relationships/slideLayout" Target="../slideLayouts/slideLayout7.xml"/><Relationship Id="rId5" Type="http://schemas.openxmlformats.org/officeDocument/2006/relationships/image" Target="../media/image134.png"/><Relationship Id="rId4" Type="http://schemas.openxmlformats.org/officeDocument/2006/relationships/image" Target="../media/image133.jpeg"/></Relationships>
</file>

<file path=ppt/slides/_rels/slide15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45.xml"/><Relationship Id="rId1" Type="http://schemas.openxmlformats.org/officeDocument/2006/relationships/slideLayout" Target="../slideLayouts/slideLayout7.xml"/><Relationship Id="rId5" Type="http://schemas.openxmlformats.org/officeDocument/2006/relationships/image" Target="../media/image137.png"/><Relationship Id="rId4" Type="http://schemas.openxmlformats.org/officeDocument/2006/relationships/image" Target="../media/image136.jpeg"/></Relationships>
</file>

<file path=ppt/slides/_rels/slide15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46.xml"/><Relationship Id="rId1" Type="http://schemas.openxmlformats.org/officeDocument/2006/relationships/slideLayout" Target="../slideLayouts/slideLayout7.xml"/><Relationship Id="rId4" Type="http://schemas.openxmlformats.org/officeDocument/2006/relationships/image" Target="../media/image139.png"/></Relationships>
</file>

<file path=ppt/slides/_rels/slide15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47.xml"/><Relationship Id="rId1" Type="http://schemas.openxmlformats.org/officeDocument/2006/relationships/slideLayout" Target="../slideLayouts/slideLayout7.xml"/><Relationship Id="rId5" Type="http://schemas.openxmlformats.org/officeDocument/2006/relationships/image" Target="../media/image142.png"/><Relationship Id="rId4" Type="http://schemas.openxmlformats.org/officeDocument/2006/relationships/image" Target="../media/image141.jpeg"/></Relationships>
</file>

<file path=ppt/slides/_rels/slide15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8.xml"/><Relationship Id="rId1" Type="http://schemas.openxmlformats.org/officeDocument/2006/relationships/slideLayout" Target="../slideLayouts/slideLayout7.xml"/><Relationship Id="rId5" Type="http://schemas.openxmlformats.org/officeDocument/2006/relationships/image" Target="../media/image145.jpeg"/><Relationship Id="rId4" Type="http://schemas.openxmlformats.org/officeDocument/2006/relationships/image" Target="../media/image144.jpeg"/></Relationships>
</file>

<file path=ppt/slides/_rels/slide15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49.xml"/><Relationship Id="rId1" Type="http://schemas.openxmlformats.org/officeDocument/2006/relationships/slideLayout" Target="../slideLayouts/slideLayout7.xml"/><Relationship Id="rId4" Type="http://schemas.openxmlformats.org/officeDocument/2006/relationships/image" Target="../media/image1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idx="1"/>
          </p:nvPr>
        </p:nvSpPr>
        <p:spPr>
          <a:xfrm>
            <a:off x="395288" y="1052513"/>
            <a:ext cx="8137152" cy="1224359"/>
          </a:xfrm>
        </p:spPr>
        <p:txBody>
          <a:bodyPr>
            <a:normAutofit fontScale="62500" lnSpcReduction="20000"/>
          </a:bodyPr>
          <a:lstStyle/>
          <a:p>
            <a:pPr marL="0" indent="0" algn="ctr" eaLnBrk="1" hangingPunct="1">
              <a:buNone/>
            </a:pPr>
            <a:endParaRPr lang="fr-FR" dirty="0">
              <a:latin typeface="Lucida Sans Unicode" charset="0"/>
              <a:ea typeface="ＭＳ Ｐゴシック" charset="0"/>
              <a:cs typeface="ＭＳ Ｐゴシック" charset="0"/>
            </a:endParaRPr>
          </a:p>
          <a:p>
            <a:pPr marL="0" indent="0" algn="ctr" eaLnBrk="1" hangingPunct="1">
              <a:buNone/>
            </a:pPr>
            <a:r>
              <a:rPr lang="fr-FR" sz="8000" dirty="0">
                <a:latin typeface="Lucida Sans Unicode" charset="0"/>
                <a:ea typeface="ＭＳ Ｐゴシック" charset="0"/>
                <a:cs typeface="ＭＳ Ｐゴシック" charset="0"/>
              </a:rPr>
              <a:t>La machine de Turing</a:t>
            </a:r>
          </a:p>
        </p:txBody>
      </p:sp>
      <p:pic>
        <p:nvPicPr>
          <p:cNvPr id="1026" name="Picture 2" descr="Imitation Game : des rouages des machines à décoder antinazies recyclés en  montres de luxe - Le Point Montres">
            <a:extLst>
              <a:ext uri="{FF2B5EF4-FFF2-40B4-BE49-F238E27FC236}">
                <a16:creationId xmlns:a16="http://schemas.microsoft.com/office/drawing/2014/main" id="{95DB7254-C772-4942-A680-5459DD093A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1924" y="2636912"/>
            <a:ext cx="5940152" cy="2970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609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a:xfrm>
            <a:off x="323528" y="700167"/>
            <a:ext cx="7772400" cy="763588"/>
          </a:xfrm>
        </p:spPr>
        <p:txBody>
          <a:bodyPr>
            <a:scene3d>
              <a:camera prst="orthographicFront"/>
              <a:lightRig rig="soft" dir="t"/>
            </a:scene3d>
            <a:sp3d prstMaterial="softEdge">
              <a:bevelT w="25400" h="25400"/>
            </a:sp3d>
          </a:bodyPr>
          <a:lstStyle/>
          <a:p>
            <a:pPr eaLnBrk="1" fontAlgn="auto" hangingPunct="1">
              <a:spcAft>
                <a:spcPts val="0"/>
              </a:spcAft>
              <a:defRPr/>
            </a:pPr>
            <a:r>
              <a:rPr lang="fr-FR" dirty="0">
                <a:ea typeface="+mj-ea"/>
                <a:cs typeface="+mj-cs"/>
              </a:rPr>
              <a:t>La machine de Turing</a:t>
            </a:r>
          </a:p>
        </p:txBody>
      </p:sp>
      <p:sp>
        <p:nvSpPr>
          <p:cNvPr id="188417" name="Rectangle 3"/>
          <p:cNvSpPr>
            <a:spLocks noGrp="1" noChangeArrowheads="1"/>
          </p:cNvSpPr>
          <p:nvPr>
            <p:ph idx="4294967295"/>
          </p:nvPr>
        </p:nvSpPr>
        <p:spPr>
          <a:xfrm>
            <a:off x="611560" y="1463755"/>
            <a:ext cx="7700962" cy="4514850"/>
          </a:xfrm>
        </p:spPr>
        <p:txBody>
          <a:bodyPr>
            <a:normAutofit fontScale="92500"/>
          </a:bodyPr>
          <a:lstStyle/>
          <a:p>
            <a:pPr algn="just" eaLnBrk="1" hangingPunct="1">
              <a:lnSpc>
                <a:spcPct val="150000"/>
              </a:lnSpc>
            </a:pPr>
            <a:r>
              <a:rPr lang="fr-FR" sz="2400" dirty="0">
                <a:latin typeface="Lucida Sans Unicode" charset="0"/>
                <a:ea typeface="ＭＳ Ｐゴシック" charset="0"/>
                <a:cs typeface="ＭＳ Ｐゴシック" charset="0"/>
              </a:rPr>
              <a:t>Une machine de Turing est un modèle abstrait du fonctionnement d'un ordinateur et de sa mémoire, créé par Alan Turing en vue de donner une définition précise au concept d'algorithme ou « procédure mécanique ». Ce modèle est toujours largement utilisé en informatique théorique, en particulier pour résoudre les problèmes de complexité algorithmique et de calculabilité. </a:t>
            </a:r>
          </a:p>
        </p:txBody>
      </p:sp>
    </p:spTree>
    <p:extLst>
      <p:ext uri="{BB962C8B-B14F-4D97-AF65-F5344CB8AC3E}">
        <p14:creationId xmlns:p14="http://schemas.microsoft.com/office/powerpoint/2010/main" val="1241657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idx="4294967295"/>
          </p:nvPr>
        </p:nvSpPr>
        <p:spPr>
          <a:xfrm>
            <a:off x="539552" y="692696"/>
            <a:ext cx="7815263" cy="5735638"/>
          </a:xfrm>
        </p:spPr>
        <p:txBody>
          <a:bodyPr>
            <a:normAutofit fontScale="92500"/>
          </a:bodyPr>
          <a:lstStyle/>
          <a:p>
            <a:pPr algn="just" eaLnBrk="1" hangingPunct="1">
              <a:lnSpc>
                <a:spcPct val="170000"/>
              </a:lnSpc>
            </a:pPr>
            <a:r>
              <a:rPr lang="fr-FR" sz="2600" dirty="0">
                <a:latin typeface="Lucida Sans Unicode" charset="0"/>
                <a:ea typeface="ＭＳ Ｐゴシック" charset="0"/>
                <a:cs typeface="ＭＳ Ｐゴシック" charset="0"/>
              </a:rPr>
              <a:t>A l'origine, le concept de machine de Turing était censé représenter une </a:t>
            </a:r>
            <a:r>
              <a:rPr lang="fr-FR" sz="2600" dirty="0">
                <a:solidFill>
                  <a:srgbClr val="FF0000"/>
                </a:solidFill>
                <a:latin typeface="Lucida Sans Unicode" charset="0"/>
                <a:ea typeface="ＭＳ Ｐゴシック" charset="0"/>
                <a:cs typeface="ＭＳ Ｐゴシック" charset="0"/>
              </a:rPr>
              <a:t>personne virtuelle </a:t>
            </a:r>
            <a:r>
              <a:rPr lang="fr-FR" sz="2600" dirty="0">
                <a:latin typeface="Lucida Sans Unicode" charset="0"/>
                <a:ea typeface="ＭＳ Ｐゴシック" charset="0"/>
                <a:cs typeface="ＭＳ Ｐゴシック" charset="0"/>
              </a:rPr>
              <a:t>exécutant une procédure bien définie, en changeant le contenu d'une pile de feuilles de papier en nombre infini, en choisissant ce contenu parmi un ensemble fini de symboles. D'autre part la personne doit mémoriser un état particulier parmi un ensemble fini d'états. </a:t>
            </a:r>
          </a:p>
        </p:txBody>
      </p:sp>
    </p:spTree>
    <p:extLst>
      <p:ext uri="{BB962C8B-B14F-4D97-AF65-F5344CB8AC3E}">
        <p14:creationId xmlns:p14="http://schemas.microsoft.com/office/powerpoint/2010/main" val="1726614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idx="4294967295"/>
          </p:nvPr>
        </p:nvSpPr>
        <p:spPr>
          <a:xfrm>
            <a:off x="754025" y="692696"/>
            <a:ext cx="7635949" cy="5809258"/>
          </a:xfrm>
        </p:spPr>
        <p:txBody>
          <a:bodyPr>
            <a:normAutofit/>
          </a:bodyPr>
          <a:lstStyle/>
          <a:p>
            <a:pPr marL="0" indent="0" algn="just" eaLnBrk="1" hangingPunct="1">
              <a:lnSpc>
                <a:spcPct val="90000"/>
              </a:lnSpc>
              <a:buNone/>
            </a:pPr>
            <a:r>
              <a:rPr lang="fr-FR" sz="2600" b="1" dirty="0">
                <a:latin typeface="Lucida Sans Unicode" charset="0"/>
                <a:ea typeface="ＭＳ Ｐゴシック" charset="0"/>
                <a:cs typeface="ＭＳ Ｐゴシック" charset="0"/>
              </a:rPr>
              <a:t>Une machine de Turing </a:t>
            </a:r>
            <a:r>
              <a:rPr lang="fr-FR" sz="2600" b="1" i="1" dirty="0">
                <a:solidFill>
                  <a:srgbClr val="3366FF"/>
                </a:solidFill>
                <a:latin typeface="Lucida Sans Unicode" charset="0"/>
                <a:ea typeface="ＭＳ Ｐゴシック" charset="0"/>
                <a:cs typeface="ＭＳ Ｐゴシック" charset="0"/>
              </a:rPr>
              <a:t>M</a:t>
            </a:r>
            <a:r>
              <a:rPr lang="fr-FR" sz="2600" b="1" i="1" dirty="0">
                <a:latin typeface="Lucida Sans Unicode" charset="0"/>
                <a:ea typeface="ＭＳ Ｐゴシック" charset="0"/>
                <a:cs typeface="ＭＳ Ｐゴシック" charset="0"/>
              </a:rPr>
              <a:t>, </a:t>
            </a:r>
            <a:r>
              <a:rPr lang="fr-FR" sz="2600" b="1" dirty="0">
                <a:latin typeface="Lucida Sans Unicode" charset="0"/>
                <a:ea typeface="ＭＳ Ｐゴシック" charset="0"/>
                <a:cs typeface="ＭＳ Ｐゴシック" charset="0"/>
              </a:rPr>
              <a:t>dispositif plutôt primitif à première vue, est composée de trois parties :</a:t>
            </a:r>
          </a:p>
          <a:p>
            <a:pPr marL="0" indent="0" algn="just" eaLnBrk="1" hangingPunct="1">
              <a:lnSpc>
                <a:spcPct val="90000"/>
              </a:lnSpc>
              <a:buNone/>
            </a:pPr>
            <a:endParaRPr lang="fr-FR" sz="2600" b="1" dirty="0">
              <a:latin typeface="Lucida Sans Unicode" charset="0"/>
              <a:ea typeface="ＭＳ Ｐゴシック" charset="0"/>
              <a:cs typeface="ＭＳ Ｐゴシック" charset="0"/>
            </a:endParaRPr>
          </a:p>
          <a:p>
            <a:pPr marL="457200" lvl="1" indent="0" algn="just" eaLnBrk="1" hangingPunct="1">
              <a:lnSpc>
                <a:spcPct val="120000"/>
              </a:lnSpc>
              <a:buNone/>
            </a:pPr>
            <a:r>
              <a:rPr lang="fr-FR" sz="2100" dirty="0">
                <a:latin typeface="Lucida Sans Unicode" charset="0"/>
                <a:ea typeface="ＭＳ Ｐゴシック" charset="0"/>
              </a:rPr>
              <a:t>1. une unité de stockage ou </a:t>
            </a:r>
            <a:r>
              <a:rPr lang="fr-FR" sz="2100" i="1" dirty="0">
                <a:latin typeface="Lucida Sans Unicode" charset="0"/>
                <a:ea typeface="ＭＳ Ｐゴシック" charset="0"/>
              </a:rPr>
              <a:t>bande de calcul </a:t>
            </a:r>
            <a:r>
              <a:rPr lang="fr-FR" sz="2100" dirty="0">
                <a:latin typeface="Lucida Sans Unicode" charset="0"/>
                <a:ea typeface="ＭＳ Ｐゴシック" charset="0"/>
              </a:rPr>
              <a:t>(bandelette de papier ou bande magnétique). De longueur infinie, elle est divisée en cellules, chacune contenant un symbole pris dans un alphabet donné. L'absence de symboles, autrement dit la cellule est vide, sera considérée comme un symbole particulier. Le nombre de cellules non vides est fini. Initialement, la bande de calcul contient les données d'entrée. En fin du calcul, elle contient les données de sortie, et en cours de calcul, les données transitoires.  </a:t>
            </a:r>
          </a:p>
        </p:txBody>
      </p:sp>
    </p:spTree>
    <p:extLst>
      <p:ext uri="{BB962C8B-B14F-4D97-AF65-F5344CB8AC3E}">
        <p14:creationId xmlns:p14="http://schemas.microsoft.com/office/powerpoint/2010/main" val="986162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idx="4294967295"/>
          </p:nvPr>
        </p:nvSpPr>
        <p:spPr>
          <a:xfrm>
            <a:off x="539552" y="1071563"/>
            <a:ext cx="7690048" cy="4525962"/>
          </a:xfrm>
        </p:spPr>
        <p:txBody>
          <a:bodyPr/>
          <a:lstStyle/>
          <a:p>
            <a:pPr marL="457200" lvl="1" indent="0" algn="just" eaLnBrk="1" hangingPunct="1">
              <a:lnSpc>
                <a:spcPct val="200000"/>
              </a:lnSpc>
              <a:buNone/>
            </a:pPr>
            <a:r>
              <a:rPr lang="fr-FR" dirty="0">
                <a:latin typeface="Lucida Sans Unicode" charset="0"/>
                <a:ea typeface="ＭＳ Ｐゴシック" charset="0"/>
              </a:rPr>
              <a:t>2. une tête de </a:t>
            </a:r>
            <a:r>
              <a:rPr lang="fr-FR" dirty="0">
                <a:solidFill>
                  <a:srgbClr val="FF3300"/>
                </a:solidFill>
                <a:latin typeface="Lucida Sans Unicode" charset="0"/>
                <a:ea typeface="ＭＳ Ｐゴシック" charset="0"/>
              </a:rPr>
              <a:t>lecture/écriture</a:t>
            </a:r>
            <a:r>
              <a:rPr lang="fr-FR" dirty="0">
                <a:latin typeface="Lucida Sans Unicode" charset="0"/>
                <a:ea typeface="ＭＳ Ｐゴシック" charset="0"/>
              </a:rPr>
              <a:t> qui se déplace le long de la bande de calcul, d'une cellule à la fois (vers la droite ou vers la gauche). L'écriture d'un symbole dans la cellule est d'abord précédée par l'effacement de celui qui s'y trouvait. La cellule courante est celle se trouvant devant la tête de lecture/écriture. </a:t>
            </a:r>
          </a:p>
        </p:txBody>
      </p:sp>
    </p:spTree>
    <p:extLst>
      <p:ext uri="{BB962C8B-B14F-4D97-AF65-F5344CB8AC3E}">
        <p14:creationId xmlns:p14="http://schemas.microsoft.com/office/powerpoint/2010/main" val="1187171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idx="4294967295"/>
          </p:nvPr>
        </p:nvSpPr>
        <p:spPr>
          <a:xfrm>
            <a:off x="29041" y="748928"/>
            <a:ext cx="8572500" cy="3240087"/>
          </a:xfrm>
        </p:spPr>
        <p:txBody>
          <a:bodyPr/>
          <a:lstStyle/>
          <a:p>
            <a:pPr marL="457200" lvl="1" indent="0" algn="just" eaLnBrk="1" hangingPunct="1">
              <a:lnSpc>
                <a:spcPct val="90000"/>
              </a:lnSpc>
              <a:buNone/>
              <a:defRPr/>
            </a:pPr>
            <a:r>
              <a:rPr lang="fr-FR" dirty="0">
                <a:latin typeface="Lucida Sans Unicode" charset="0"/>
                <a:ea typeface="ＭＳ Ｐゴシック" charset="0"/>
              </a:rPr>
              <a:t>3. une fonction de contrôle </a:t>
            </a:r>
            <a:r>
              <a:rPr lang="fr-FR" i="1" dirty="0">
                <a:solidFill>
                  <a:srgbClr val="FF3300"/>
                </a:solidFill>
                <a:latin typeface="Lucida Sans Unicode" charset="0"/>
                <a:ea typeface="ＭＳ Ｐゴシック" charset="0"/>
              </a:rPr>
              <a:t>F </a:t>
            </a:r>
            <a:r>
              <a:rPr lang="fr-FR" i="1" dirty="0">
                <a:latin typeface="Lucida Sans Unicode" charset="0"/>
                <a:ea typeface="ＭＳ Ｐゴシック" charset="0"/>
              </a:rPr>
              <a:t> </a:t>
            </a:r>
            <a:r>
              <a:rPr lang="fr-FR" dirty="0">
                <a:latin typeface="Lucida Sans Unicode" charset="0"/>
                <a:ea typeface="ＭＳ Ｐゴシック" charset="0"/>
              </a:rPr>
              <a:t>pilotant la tête de lecture/écriture. Cette fonction est constituée d'une mémoire contenant l'état de la machine </a:t>
            </a:r>
            <a:r>
              <a:rPr lang="fr-FR" i="1" dirty="0">
                <a:solidFill>
                  <a:srgbClr val="3366FF"/>
                </a:solidFill>
                <a:latin typeface="Lucida Sans Unicode" charset="0"/>
                <a:ea typeface="ＭＳ Ｐゴシック" charset="0"/>
              </a:rPr>
              <a:t>M</a:t>
            </a:r>
            <a:r>
              <a:rPr lang="fr-FR" i="1" dirty="0">
                <a:latin typeface="Lucida Sans Unicode" charset="0"/>
                <a:ea typeface="ＭＳ Ｐゴシック" charset="0"/>
              </a:rPr>
              <a:t> </a:t>
            </a:r>
            <a:r>
              <a:rPr lang="fr-FR" dirty="0">
                <a:latin typeface="Lucida Sans Unicode" charset="0"/>
                <a:ea typeface="ＭＳ Ｐゴシック" charset="0"/>
              </a:rPr>
              <a:t>et des instructions spécifiques au problème traité (le programme). Toute action de la tête de lecture/écriture est directement déterminée par le contenu de cette mémoire et celui de la cellule courante. La fonction de contrôle se divise en deux fonctions  : </a:t>
            </a:r>
          </a:p>
          <a:p>
            <a:pPr marL="979488" lvl="2" indent="0" algn="just" eaLnBrk="1" hangingPunct="1">
              <a:lnSpc>
                <a:spcPct val="90000"/>
              </a:lnSpc>
              <a:buNone/>
              <a:defRPr/>
            </a:pPr>
            <a:r>
              <a:rPr lang="fr-FR" sz="2000" dirty="0">
                <a:latin typeface="Lucida Sans Unicode" charset="0"/>
                <a:ea typeface="ＭＳ Ｐゴシック" charset="0"/>
              </a:rPr>
              <a:t>une fonction d'état dont le rôle est d'actualiser l'état interne de </a:t>
            </a:r>
            <a:r>
              <a:rPr lang="fr-FR" sz="2000" i="1" dirty="0">
                <a:latin typeface="Lucida Sans Unicode" charset="0"/>
                <a:ea typeface="ＭＳ Ｐゴシック" charset="0"/>
              </a:rPr>
              <a:t>F </a:t>
            </a:r>
            <a:endParaRPr lang="fr-FR" sz="2000" dirty="0">
              <a:latin typeface="Lucida Sans Unicode" charset="0"/>
              <a:ea typeface="ＭＳ Ｐゴシック" charset="0"/>
            </a:endParaRPr>
          </a:p>
          <a:p>
            <a:pPr marL="979488" lvl="2" indent="0" algn="just" eaLnBrk="1" hangingPunct="1">
              <a:lnSpc>
                <a:spcPct val="90000"/>
              </a:lnSpc>
              <a:buNone/>
              <a:defRPr/>
            </a:pPr>
            <a:r>
              <a:rPr lang="fr-FR" sz="2000" dirty="0">
                <a:latin typeface="Lucida Sans Unicode" charset="0"/>
                <a:ea typeface="ＭＳ Ｐゴシック" charset="0"/>
              </a:rPr>
              <a:t>une fonction de sortie chargée de produire des symboles. </a:t>
            </a:r>
          </a:p>
        </p:txBody>
      </p:sp>
      <p:sp>
        <p:nvSpPr>
          <p:cNvPr id="196610" name="Rectangle 3"/>
          <p:cNvSpPr>
            <a:spLocks noChangeArrowheads="1"/>
          </p:cNvSpPr>
          <p:nvPr/>
        </p:nvSpPr>
        <p:spPr bwMode="auto">
          <a:xfrm>
            <a:off x="0" y="4077072"/>
            <a:ext cx="7888287" cy="203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lvl="2">
              <a:spcBef>
                <a:spcPct val="20000"/>
              </a:spcBef>
            </a:pPr>
            <a:r>
              <a:rPr lang="fr-FR" sz="1800" dirty="0">
                <a:latin typeface="Arial Unicode MS" charset="0"/>
              </a:rPr>
              <a:t>Les actions élémentaires de la tête de lecture / écriture sont les suivantes : </a:t>
            </a:r>
          </a:p>
          <a:p>
            <a:pPr lvl="3">
              <a:spcBef>
                <a:spcPct val="20000"/>
              </a:spcBef>
              <a:buFontTx/>
              <a:buChar char="-"/>
            </a:pPr>
            <a:r>
              <a:rPr lang="fr-FR" sz="1400" dirty="0">
                <a:latin typeface="Arial Unicode MS" charset="0"/>
              </a:rPr>
              <a:t>déplacement d'une cellule vers la droite. </a:t>
            </a:r>
          </a:p>
          <a:p>
            <a:pPr lvl="3">
              <a:spcBef>
                <a:spcPct val="20000"/>
              </a:spcBef>
              <a:buFontTx/>
              <a:buChar char="-"/>
            </a:pPr>
            <a:r>
              <a:rPr lang="fr-FR" sz="1400" dirty="0">
                <a:latin typeface="Arial Unicode MS" charset="0"/>
              </a:rPr>
              <a:t>déplacement d'une cellule vers la gauche. </a:t>
            </a:r>
          </a:p>
          <a:p>
            <a:pPr lvl="3">
              <a:spcBef>
                <a:spcPct val="20000"/>
              </a:spcBef>
              <a:buFontTx/>
              <a:buChar char="-"/>
            </a:pPr>
            <a:r>
              <a:rPr lang="fr-FR" sz="1400" dirty="0">
                <a:latin typeface="Arial Unicode MS" charset="0"/>
              </a:rPr>
              <a:t>pas de mouvement. </a:t>
            </a:r>
          </a:p>
          <a:p>
            <a:pPr lvl="2">
              <a:spcBef>
                <a:spcPct val="20000"/>
              </a:spcBef>
            </a:pPr>
            <a:r>
              <a:rPr lang="fr-FR" sz="1800" dirty="0">
                <a:latin typeface="Arial Unicode MS" charset="0"/>
              </a:rPr>
              <a:t>Le traitement est achevé, la machine </a:t>
            </a:r>
            <a:r>
              <a:rPr lang="fr-FR" sz="1800" i="1" dirty="0">
                <a:solidFill>
                  <a:srgbClr val="3366FF"/>
                </a:solidFill>
                <a:latin typeface="Arial Unicode MS" charset="0"/>
              </a:rPr>
              <a:t>M</a:t>
            </a:r>
            <a:r>
              <a:rPr lang="fr-FR" sz="1800" dirty="0">
                <a:latin typeface="Arial Unicode MS" charset="0"/>
              </a:rPr>
              <a:t> s'arrête. Il y a écriture d'un symbole dans la cellule courante. </a:t>
            </a:r>
          </a:p>
        </p:txBody>
      </p:sp>
    </p:spTree>
    <p:extLst>
      <p:ext uri="{BB962C8B-B14F-4D97-AF65-F5344CB8AC3E}">
        <p14:creationId xmlns:p14="http://schemas.microsoft.com/office/powerpoint/2010/main" val="3674335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idx="4294967295"/>
          </p:nvPr>
        </p:nvSpPr>
        <p:spPr>
          <a:xfrm>
            <a:off x="1172369" y="504154"/>
            <a:ext cx="6799262" cy="1303337"/>
          </a:xfrm>
        </p:spPr>
        <p:txBody>
          <a:bodyPr>
            <a:scene3d>
              <a:camera prst="orthographicFront"/>
              <a:lightRig rig="soft" dir="t"/>
            </a:scene3d>
            <a:sp3d prstMaterial="softEdge">
              <a:bevelT w="25400" h="25400"/>
            </a:sp3d>
          </a:bodyPr>
          <a:lstStyle/>
          <a:p>
            <a:pPr eaLnBrk="1" fontAlgn="auto" hangingPunct="1">
              <a:spcAft>
                <a:spcPts val="0"/>
              </a:spcAft>
              <a:defRPr/>
            </a:pPr>
            <a:r>
              <a:rPr lang="fr-FR" dirty="0">
                <a:ea typeface="+mj-ea"/>
                <a:cs typeface="+mj-cs"/>
              </a:rPr>
              <a:t>La machine de Turing</a:t>
            </a:r>
          </a:p>
        </p:txBody>
      </p:sp>
      <p:sp>
        <p:nvSpPr>
          <p:cNvPr id="198658" name="Rectangle 3"/>
          <p:cNvSpPr>
            <a:spLocks noChangeArrowheads="1"/>
          </p:cNvSpPr>
          <p:nvPr/>
        </p:nvSpPr>
        <p:spPr bwMode="auto">
          <a:xfrm>
            <a:off x="3059832" y="4725144"/>
            <a:ext cx="3290887"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r>
              <a:rPr lang="fr-FR" sz="1800">
                <a:latin typeface="Arial Unicode MS" charset="0"/>
              </a:rPr>
              <a:t>Schéma d'une machine de Turing </a:t>
            </a:r>
          </a:p>
        </p:txBody>
      </p:sp>
      <p:sp>
        <p:nvSpPr>
          <p:cNvPr id="198659" name="Rectangle 4"/>
          <p:cNvSpPr>
            <a:spLocks noChangeArrowheads="1"/>
          </p:cNvSpPr>
          <p:nvPr/>
        </p:nvSpPr>
        <p:spPr bwMode="auto">
          <a:xfrm>
            <a:off x="1116013" y="5157788"/>
            <a:ext cx="7631112"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p>
            <a:r>
              <a:rPr lang="fr-FR" sz="1800">
                <a:latin typeface="Arial Unicode MS" charset="0"/>
              </a:rPr>
              <a:t>Malgré son apparence primitive, ce modèle très simple permet de décrire tout algorithme et de simuler tout langage de programmation </a:t>
            </a:r>
          </a:p>
        </p:txBody>
      </p:sp>
      <p:pic>
        <p:nvPicPr>
          <p:cNvPr id="198660" name="Picture 6" descr="machinetu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3748" y="1888566"/>
            <a:ext cx="4536504" cy="24709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4595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idx="4294967295"/>
          </p:nvPr>
        </p:nvSpPr>
        <p:spPr>
          <a:xfrm>
            <a:off x="755577" y="764704"/>
            <a:ext cx="7632848" cy="5400599"/>
          </a:xfrm>
        </p:spPr>
        <p:txBody>
          <a:bodyPr>
            <a:normAutofit fontScale="92500" lnSpcReduction="10000"/>
          </a:bodyPr>
          <a:lstStyle/>
          <a:p>
            <a:pPr marL="0" indent="0" algn="just" eaLnBrk="1" hangingPunct="1">
              <a:lnSpc>
                <a:spcPct val="120000"/>
              </a:lnSpc>
              <a:buNone/>
            </a:pPr>
            <a:r>
              <a:rPr lang="fr-FR" sz="2400" dirty="0">
                <a:latin typeface="Lucida Sans Unicode" charset="0"/>
                <a:ea typeface="ＭＳ Ｐゴシック" charset="0"/>
                <a:cs typeface="ＭＳ Ｐゴシック" charset="0"/>
              </a:rPr>
              <a:t>Il est assez aisé de simuler une machine de Turing sur un ordinateur moderne (sauf si la limitation de mémoire peut poser un problème).</a:t>
            </a:r>
          </a:p>
          <a:p>
            <a:pPr marL="0" indent="0" algn="just" eaLnBrk="1" hangingPunct="1">
              <a:lnSpc>
                <a:spcPct val="120000"/>
              </a:lnSpc>
              <a:buNone/>
            </a:pPr>
            <a:r>
              <a:rPr lang="fr-FR" sz="2400" dirty="0">
                <a:latin typeface="Lucida Sans Unicode" charset="0"/>
                <a:ea typeface="ＭＳ Ｐゴシック" charset="0"/>
                <a:cs typeface="ＭＳ Ｐゴシック" charset="0"/>
              </a:rPr>
              <a:t>Il est aussi possible de construire une machine de Turing purement mécanique. Le mathématicien Karl Scherer en construisit une en 1986 en utilisant des jeux de construction en métal, en plastique et du bois. Sa machine, haute d</a:t>
            </a:r>
            <a:r>
              <a:rPr lang="ja-JP" altLang="fr-FR" sz="2400">
                <a:latin typeface="Lucida Sans Unicode" charset="0"/>
                <a:ea typeface="ＭＳ Ｐゴシック" charset="0"/>
                <a:cs typeface="ＭＳ Ｐゴシック" charset="0"/>
              </a:rPr>
              <a:t>’</a:t>
            </a:r>
            <a:r>
              <a:rPr lang="fr-FR" altLang="ja-JP" sz="2400" dirty="0">
                <a:latin typeface="Lucida Sans Unicode" charset="0"/>
                <a:ea typeface="ＭＳ Ｐゴシック" charset="0"/>
                <a:cs typeface="ＭＳ Ｐゴシック" charset="0"/>
              </a:rPr>
              <a:t>un mètre et demi utilise des ficelles pour lire, déplacer et écrire les données (représentées à l'aide de roulements à billes). La machine est actuellement exposée dans le hall du département d'informatique de l'Université d'Heidelberg en Allemagne.</a:t>
            </a:r>
          </a:p>
          <a:p>
            <a:pPr marL="0" indent="0" algn="just" eaLnBrk="1" hangingPunct="1">
              <a:lnSpc>
                <a:spcPct val="120000"/>
              </a:lnSpc>
              <a:buNone/>
            </a:pPr>
            <a:endParaRPr lang="fr-FR" sz="24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510839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ext Box 2"/>
          <p:cNvSpPr txBox="1">
            <a:spLocks noChangeArrowheads="1"/>
          </p:cNvSpPr>
          <p:nvPr/>
        </p:nvSpPr>
        <p:spPr bwMode="auto">
          <a:xfrm>
            <a:off x="4737099" y="4467225"/>
            <a:ext cx="2735263"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fr-FR" sz="1800" dirty="0">
                <a:latin typeface="Arial Unicode MS" charset="0"/>
              </a:rPr>
              <a:t> Machine de Jacques Cohen</a:t>
            </a:r>
          </a:p>
        </p:txBody>
      </p:sp>
      <p:sp>
        <p:nvSpPr>
          <p:cNvPr id="202754" name="Text Box 3"/>
          <p:cNvSpPr txBox="1">
            <a:spLocks noChangeArrowheads="1"/>
          </p:cNvSpPr>
          <p:nvPr/>
        </p:nvSpPr>
        <p:spPr bwMode="auto">
          <a:xfrm>
            <a:off x="1671638" y="4100513"/>
            <a:ext cx="11049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fr-FR" sz="1800">
                <a:latin typeface="Arial Unicode MS" charset="0"/>
              </a:rPr>
              <a:t>En LEGO</a:t>
            </a:r>
          </a:p>
        </p:txBody>
      </p:sp>
      <p:pic>
        <p:nvPicPr>
          <p:cNvPr id="202755" name="Picture 7" descr="legotu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195" y="940594"/>
            <a:ext cx="2667000" cy="2808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2756" name="Picture 8" descr="turingcoh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4828" y="1677256"/>
            <a:ext cx="3251200" cy="2438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152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F6CBC2D-A147-6A40-9E6F-5AF0938AEE1B}"/>
              </a:ext>
            </a:extLst>
          </p:cNvPr>
          <p:cNvSpPr>
            <a:spLocks noGrp="1"/>
          </p:cNvSpPr>
          <p:nvPr>
            <p:ph type="title" idx="4294967295"/>
          </p:nvPr>
        </p:nvSpPr>
        <p:spPr>
          <a:xfrm>
            <a:off x="1043608" y="692696"/>
            <a:ext cx="6799262" cy="1303337"/>
          </a:xfrm>
        </p:spPr>
        <p:txBody>
          <a:bodyPr/>
          <a:lstStyle/>
          <a:p>
            <a:r>
              <a:rPr lang="en-GB" dirty="0"/>
              <a:t>Une video simple</a:t>
            </a:r>
          </a:p>
        </p:txBody>
      </p:sp>
      <p:pic>
        <p:nvPicPr>
          <p:cNvPr id="7" name="L'ordinateur en papier">
            <a:hlinkClick r:id="" action="ppaction://media"/>
            <a:extLst>
              <a:ext uri="{FF2B5EF4-FFF2-40B4-BE49-F238E27FC236}">
                <a16:creationId xmlns:a16="http://schemas.microsoft.com/office/drawing/2014/main" id="{24DD1B75-AFE2-F343-879A-C1BD67E41AF9}"/>
              </a:ext>
            </a:extLst>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5"/>
          <a:stretch>
            <a:fillRect/>
          </a:stretch>
        </p:blipFill>
        <p:spPr>
          <a:xfrm>
            <a:off x="1043608" y="1996033"/>
            <a:ext cx="7240705" cy="4069498"/>
          </a:xfrm>
        </p:spPr>
      </p:pic>
    </p:spTree>
    <p:extLst>
      <p:ext uri="{BB962C8B-B14F-4D97-AF65-F5344CB8AC3E}">
        <p14:creationId xmlns:p14="http://schemas.microsoft.com/office/powerpoint/2010/main" val="697461489"/>
      </p:ext>
    </p:extLst>
  </p:cSld>
  <p:clrMapOvr>
    <a:masterClrMapping/>
  </p:clrMapOvr>
  <p:timing>
    <p:tnLst>
      <p:par>
        <p:cTn id="1" dur="indefinite" restart="never" nodeType="tmRoot">
          <p:childTnLst>
            <p:video>
              <p:cMediaNode vol="80000">
                <p:cTn id="2" fill="hold" display="0">
                  <p:stCondLst>
                    <p:cond delay="indefinite"/>
                  </p:stCondLst>
                </p:cTn>
                <p:tgtEl>
                  <p:spTgt spid="7"/>
                </p:tgtEl>
              </p:cMediaNode>
            </p:video>
            <p:seq concurrent="1" nextAc="seek">
              <p:cTn id="3" restart="whenNotActive" fill="hold" evtFilter="cancelBubble" nodeType="interactiveSeq">
                <p:stCondLst>
                  <p:cond evt="onClick" delay="0">
                    <p:tgtEl>
                      <p:spTgt spid="7"/>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611560" y="515879"/>
            <a:ext cx="7772400" cy="619125"/>
          </a:xfrm>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fr-FR" sz="4000" dirty="0">
                <a:ea typeface="+mj-ea"/>
                <a:cs typeface="+mj-cs"/>
              </a:rPr>
              <a:t>Les ancêtres de l’ordinateur </a:t>
            </a:r>
          </a:p>
        </p:txBody>
      </p:sp>
      <p:sp>
        <p:nvSpPr>
          <p:cNvPr id="204801" name="Rectangle 3"/>
          <p:cNvSpPr>
            <a:spLocks noGrp="1" noChangeArrowheads="1"/>
          </p:cNvSpPr>
          <p:nvPr>
            <p:ph idx="4294967295"/>
          </p:nvPr>
        </p:nvSpPr>
        <p:spPr>
          <a:xfrm>
            <a:off x="721804" y="1196752"/>
            <a:ext cx="7700392" cy="4611911"/>
          </a:xfrm>
        </p:spPr>
        <p:txBody>
          <a:bodyPr>
            <a:normAutofit fontScale="92500"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Les tables trigonométriques et logarithmiques développées au 18ème siècle étaient souvent basées sur la méthode des différences finies, conduisant à effectuer un grand nombre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additions en chaîne. Babbage eût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idée de concevoir une machine capable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effectuer un tel travail. </a:t>
            </a:r>
          </a:p>
          <a:p>
            <a:pPr marL="0" indent="0" algn="just" eaLnBrk="1" hangingPunct="1">
              <a:lnSpc>
                <a:spcPct val="150000"/>
              </a:lnSpc>
              <a:buNone/>
            </a:pPr>
            <a:endParaRPr lang="fr-FR" dirty="0">
              <a:solidFill>
                <a:srgbClr val="0070C0"/>
              </a:solidFill>
              <a:latin typeface="Lucida Sans Unicode" charset="0"/>
              <a:ea typeface="ＭＳ Ｐゴシック" charset="0"/>
              <a:cs typeface="ＭＳ Ｐゴシック" charset="0"/>
            </a:endParaRPr>
          </a:p>
          <a:p>
            <a:pPr marL="493713" lvl="2" indent="0" algn="just">
              <a:lnSpc>
                <a:spcPct val="150000"/>
              </a:lnSpc>
              <a:buClr>
                <a:srgbClr val="39639D"/>
              </a:buClr>
              <a:buNone/>
            </a:pPr>
            <a:r>
              <a:rPr lang="fr-FR" sz="3400" i="1" dirty="0">
                <a:solidFill>
                  <a:srgbClr val="0070C0"/>
                </a:solidFill>
                <a:latin typeface="Lucida Sans Unicode" charset="0"/>
                <a:ea typeface="ＭＳ Ｐゴシック" charset="0"/>
              </a:rPr>
              <a:t>Babbage</a:t>
            </a:r>
          </a:p>
          <a:p>
            <a:pPr marL="0" indent="0" algn="just" eaLnBrk="1" hangingPunct="1">
              <a:lnSpc>
                <a:spcPct val="150000"/>
              </a:lnSpc>
              <a:buNone/>
            </a:pPr>
            <a:endParaRPr lang="fr-FR" dirty="0">
              <a:solidFill>
                <a:srgbClr val="0070C0"/>
              </a:solidFill>
              <a:latin typeface="Lucida Sans Unicode" charset="0"/>
              <a:ea typeface="ＭＳ Ｐゴシック" charset="0"/>
              <a:cs typeface="ＭＳ Ｐゴシック" charset="0"/>
            </a:endParaRPr>
          </a:p>
          <a:p>
            <a:pPr marL="0" indent="0" algn="just" eaLnBrk="1" hangingPunct="1">
              <a:lnSpc>
                <a:spcPct val="150000"/>
              </a:lnSpc>
              <a:buNone/>
            </a:pPr>
            <a:endParaRPr lang="fr-FR" dirty="0">
              <a:latin typeface="Lucida Sans Unicode" charset="0"/>
              <a:ea typeface="ＭＳ Ｐゴシック" charset="0"/>
              <a:cs typeface="ＭＳ Ｐゴシック" charset="0"/>
            </a:endParaRPr>
          </a:p>
        </p:txBody>
      </p:sp>
      <p:pic>
        <p:nvPicPr>
          <p:cNvPr id="204803" name="Picture 4" descr="babb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3669639"/>
            <a:ext cx="2616200" cy="2598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38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idx="4294967295"/>
          </p:nvPr>
        </p:nvSpPr>
        <p:spPr>
          <a:xfrm>
            <a:off x="179512" y="817562"/>
            <a:ext cx="8229600" cy="5222875"/>
          </a:xfrm>
        </p:spPr>
        <p:txBody>
          <a:bodyPr/>
          <a:lstStyle/>
          <a:p>
            <a:pPr marL="533400" indent="-533400" algn="just" eaLnBrk="1" hangingPunct="1"/>
            <a:r>
              <a:rPr lang="fr-FR" sz="2600" i="1" dirty="0">
                <a:solidFill>
                  <a:srgbClr val="FF3300"/>
                </a:solidFill>
                <a:latin typeface="Lucida Sans Unicode" charset="0"/>
                <a:ea typeface="ＭＳ Ｐゴシック" charset="0"/>
                <a:cs typeface="ＭＳ Ｐゴシック" charset="0"/>
              </a:rPr>
              <a:t>La Machine à différences de Babbage (1820) </a:t>
            </a:r>
            <a:endParaRPr lang="fr-FR" sz="2600" dirty="0">
              <a:solidFill>
                <a:srgbClr val="FF3300"/>
              </a:solidFill>
              <a:latin typeface="Lucida Sans Unicode" charset="0"/>
              <a:ea typeface="ＭＳ Ｐゴシック" charset="0"/>
              <a:cs typeface="ＭＳ Ｐゴシック" charset="0"/>
            </a:endParaRPr>
          </a:p>
          <a:p>
            <a:pPr marL="533400" indent="-533400" algn="just" eaLnBrk="1" hangingPunct="1"/>
            <a:r>
              <a:rPr lang="fr-FR" sz="2600" dirty="0">
                <a:latin typeface="Lucida Sans Unicode" charset="0"/>
                <a:ea typeface="ＭＳ Ｐゴシック" charset="0"/>
                <a:cs typeface="ＭＳ Ｐゴシック" charset="0"/>
              </a:rPr>
              <a:t>Elle fût finalement construite en 1853 par un suédois, G. </a:t>
            </a:r>
            <a:r>
              <a:rPr lang="fr-FR" sz="2600" dirty="0" err="1">
                <a:latin typeface="Lucida Sans Unicode" charset="0"/>
                <a:ea typeface="ＭＳ Ｐゴシック" charset="0"/>
                <a:cs typeface="ＭＳ Ｐゴシック" charset="0"/>
              </a:rPr>
              <a:t>Scheutz</a:t>
            </a:r>
            <a:r>
              <a:rPr lang="fr-FR" sz="2600" dirty="0">
                <a:latin typeface="Lucida Sans Unicode" charset="0"/>
                <a:ea typeface="ＭＳ Ｐゴシック" charset="0"/>
                <a:cs typeface="ＭＳ Ｐゴシック" charset="0"/>
              </a:rPr>
              <a:t> grâce à une souscription publique. Cette machine permettait d</a:t>
            </a:r>
            <a:r>
              <a:rPr lang="ja-JP" altLang="fr-FR" sz="2600">
                <a:latin typeface="Lucida Sans Unicode" charset="0"/>
                <a:ea typeface="ＭＳ Ｐゴシック" charset="0"/>
                <a:cs typeface="ＭＳ Ｐゴシック" charset="0"/>
              </a:rPr>
              <a:t>’</a:t>
            </a:r>
            <a:r>
              <a:rPr lang="fr-FR" altLang="ja-JP" sz="2600" dirty="0">
                <a:latin typeface="Lucida Sans Unicode" charset="0"/>
                <a:ea typeface="ＭＳ Ｐゴシック" charset="0"/>
                <a:cs typeface="ＭＳ Ｐゴシック" charset="0"/>
              </a:rPr>
              <a:t>automatiser le calcul des fonctions polynomiales et d</a:t>
            </a:r>
            <a:r>
              <a:rPr lang="ja-JP" altLang="fr-FR" sz="2600">
                <a:latin typeface="Lucida Sans Unicode" charset="0"/>
                <a:ea typeface="ＭＳ Ｐゴシック" charset="0"/>
                <a:cs typeface="ＭＳ Ｐゴシック" charset="0"/>
              </a:rPr>
              <a:t>’</a:t>
            </a:r>
            <a:r>
              <a:rPr lang="fr-FR" altLang="ja-JP" sz="2600" dirty="0">
                <a:latin typeface="Lucida Sans Unicode" charset="0"/>
                <a:ea typeface="ＭＳ Ｐゴシック" charset="0"/>
                <a:cs typeface="ＭＳ Ｐゴシック" charset="0"/>
              </a:rPr>
              <a:t>imprimer le résultat. Elle se présentait comme un tableau complexe de liens et d</a:t>
            </a:r>
            <a:r>
              <a:rPr lang="ja-JP" altLang="fr-FR" sz="2600">
                <a:latin typeface="Lucida Sans Unicode" charset="0"/>
                <a:ea typeface="ＭＳ Ｐゴシック" charset="0"/>
                <a:cs typeface="ＭＳ Ｐゴシック" charset="0"/>
              </a:rPr>
              <a:t>’</a:t>
            </a:r>
            <a:r>
              <a:rPr lang="fr-FR" altLang="ja-JP" sz="2600" dirty="0">
                <a:latin typeface="Lucida Sans Unicode" charset="0"/>
                <a:ea typeface="ＭＳ Ｐゴシック" charset="0"/>
                <a:cs typeface="ＭＳ Ｐゴシック" charset="0"/>
              </a:rPr>
              <a:t>engrenages. Il s</a:t>
            </a:r>
            <a:r>
              <a:rPr lang="ja-JP" altLang="fr-FR" sz="2600">
                <a:latin typeface="Lucida Sans Unicode" charset="0"/>
                <a:ea typeface="ＭＳ Ｐゴシック" charset="0"/>
                <a:cs typeface="ＭＳ Ｐゴシック" charset="0"/>
              </a:rPr>
              <a:t>’</a:t>
            </a:r>
            <a:r>
              <a:rPr lang="fr-FR" altLang="ja-JP" sz="2600" dirty="0">
                <a:latin typeface="Lucida Sans Unicode" charset="0"/>
                <a:ea typeface="ＭＳ Ｐゴシック" charset="0"/>
                <a:cs typeface="ＭＳ Ｐゴシック" charset="0"/>
              </a:rPr>
              <a:t>agissait plus d</a:t>
            </a:r>
            <a:r>
              <a:rPr lang="ja-JP" altLang="fr-FR" sz="2600">
                <a:latin typeface="Lucida Sans Unicode" charset="0"/>
                <a:ea typeface="ＭＳ Ｐゴシック" charset="0"/>
                <a:cs typeface="ＭＳ Ｐゴシック" charset="0"/>
              </a:rPr>
              <a:t>’</a:t>
            </a:r>
            <a:r>
              <a:rPr lang="fr-FR" altLang="ja-JP" sz="2600" dirty="0">
                <a:latin typeface="Lucida Sans Unicode" charset="0"/>
                <a:ea typeface="ＭＳ Ｐゴシック" charset="0"/>
                <a:cs typeface="ＭＳ Ｐゴシック" charset="0"/>
              </a:rPr>
              <a:t>un calculateur que d</a:t>
            </a:r>
            <a:r>
              <a:rPr lang="ja-JP" altLang="fr-FR" sz="2600">
                <a:latin typeface="Lucida Sans Unicode" charset="0"/>
                <a:ea typeface="ＭＳ Ｐゴシック" charset="0"/>
                <a:cs typeface="ＭＳ Ｐゴシック" charset="0"/>
              </a:rPr>
              <a:t>’</a:t>
            </a:r>
            <a:r>
              <a:rPr lang="fr-FR" altLang="ja-JP" sz="2600" dirty="0">
                <a:latin typeface="Lucida Sans Unicode" charset="0"/>
                <a:ea typeface="ＭＳ Ｐゴシック" charset="0"/>
                <a:cs typeface="ＭＳ Ｐゴシック" charset="0"/>
              </a:rPr>
              <a:t>un ordinateur dans la mesure où elle ne permettait que des opérations prédéterminées (additions et soustractions). </a:t>
            </a:r>
          </a:p>
          <a:p>
            <a:pPr marL="533400" indent="-533400" algn="just" eaLnBrk="1" hangingPunct="1"/>
            <a:endParaRPr lang="fr-FR" sz="26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655196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0" name="Picture 4" descr="C:\Robin\public_html\anthropologeinformatique\image\shaniatwainthatdontimpressmemu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4990" y="3573016"/>
            <a:ext cx="2498725" cy="1928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8898" name="Rectangle 2"/>
          <p:cNvSpPr>
            <a:spLocks noGrp="1" noChangeArrowheads="1"/>
          </p:cNvSpPr>
          <p:nvPr>
            <p:ph idx="4294967295"/>
          </p:nvPr>
        </p:nvSpPr>
        <p:spPr>
          <a:xfrm>
            <a:off x="870992" y="708099"/>
            <a:ext cx="7402016" cy="4175051"/>
          </a:xfrm>
        </p:spPr>
        <p:txBody>
          <a:bodyPr/>
          <a:lstStyle/>
          <a:p>
            <a:pPr marL="0" indent="0" algn="just" eaLnBrk="1" hangingPunct="1">
              <a:buNone/>
            </a:pPr>
            <a:r>
              <a:rPr lang="fr-FR" sz="2400" i="1" dirty="0">
                <a:solidFill>
                  <a:srgbClr val="FF3300"/>
                </a:solidFill>
                <a:latin typeface="Lucida Sans Unicode" charset="0"/>
                <a:ea typeface="ＭＳ Ｐゴシック" charset="0"/>
                <a:cs typeface="ＭＳ Ｐゴシック" charset="0"/>
              </a:rPr>
              <a:t>La Machine analytique de Babbage (1840)</a:t>
            </a:r>
            <a:r>
              <a:rPr lang="fr-FR" sz="2400" i="1" dirty="0">
                <a:latin typeface="Lucida Sans Unicode" charset="0"/>
                <a:ea typeface="ＭＳ Ｐゴシック" charset="0"/>
                <a:cs typeface="ＭＳ Ｐゴシック" charset="0"/>
              </a:rPr>
              <a:t> </a:t>
            </a:r>
            <a:endParaRPr lang="fr-FR" sz="2400" dirty="0">
              <a:latin typeface="Lucida Sans Unicode" charset="0"/>
              <a:ea typeface="ＭＳ Ｐゴシック" charset="0"/>
              <a:cs typeface="ＭＳ Ｐゴシック" charset="0"/>
            </a:endParaRPr>
          </a:p>
          <a:p>
            <a:pPr marL="0" indent="0" algn="just" eaLnBrk="1" hangingPunct="1">
              <a:buNone/>
            </a:pPr>
            <a:r>
              <a:rPr lang="fr-FR" sz="2000" dirty="0">
                <a:latin typeface="Lucida Sans Unicode" charset="0"/>
                <a:ea typeface="ＭＳ Ｐゴシック" charset="0"/>
                <a:cs typeface="ＭＳ Ｐゴシック" charset="0"/>
              </a:rPr>
              <a:t>Emerge le concept du calculateur universel contrôlé par un programme. Ce projet fût conçu par Babbage et Ada Lovelace. Toutes les fonctions nécessaires pour réaliser un tel calculateur ont été définies, fonctions que l</a:t>
            </a:r>
            <a:r>
              <a:rPr lang="ja-JP" altLang="fr-FR" sz="2000" dirty="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on retrouve dans les ordinateurs actuels. Ada Lovelace a décrit, à cette époque, comment écrire des programmes pour ce calculateur. </a:t>
            </a:r>
          </a:p>
          <a:p>
            <a:pPr algn="just" eaLnBrk="1" hangingPunct="1"/>
            <a:endParaRPr lang="fr-FR" sz="2400" dirty="0">
              <a:latin typeface="Lucida Sans Unicode" charset="0"/>
              <a:ea typeface="ＭＳ Ｐゴシック" charset="0"/>
              <a:cs typeface="ＭＳ Ｐゴシック" charset="0"/>
            </a:endParaRPr>
          </a:p>
          <a:p>
            <a:pPr algn="just" eaLnBrk="1" hangingPunct="1"/>
            <a:endParaRPr lang="fr-FR" sz="2400" dirty="0">
              <a:latin typeface="Lucida Sans Unicode" charset="0"/>
              <a:ea typeface="ＭＳ Ｐゴシック" charset="0"/>
              <a:cs typeface="ＭＳ Ｐゴシック" charset="0"/>
            </a:endParaRPr>
          </a:p>
        </p:txBody>
      </p:sp>
      <p:pic>
        <p:nvPicPr>
          <p:cNvPr id="208899" name="Picture 4" descr="a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1989" y="3573016"/>
            <a:ext cx="2638425" cy="2486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Image 3" descr="lovelac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25359" y="3561123"/>
            <a:ext cx="1617986" cy="226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0348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106500"/>
                                        </p:tgtEl>
                                        <p:attrNameLst>
                                          <p:attrName>style.visibility</p:attrName>
                                        </p:attrNameLst>
                                      </p:cBhvr>
                                      <p:to>
                                        <p:strVal val="visible"/>
                                      </p:to>
                                    </p:set>
                                    <p:anim calcmode="lin" valueType="num">
                                      <p:cBhvr>
                                        <p:cTn id="7" dur="1000" fill="hold"/>
                                        <p:tgtEl>
                                          <p:spTgt spid="106500"/>
                                        </p:tgtEl>
                                        <p:attrNameLst>
                                          <p:attrName>ppt_w</p:attrName>
                                        </p:attrNameLst>
                                      </p:cBhvr>
                                      <p:tavLst>
                                        <p:tav tm="0">
                                          <p:val>
                                            <p:strVal val="#ppt_w*0.70"/>
                                          </p:val>
                                        </p:tav>
                                        <p:tav tm="100000">
                                          <p:val>
                                            <p:strVal val="#ppt_w"/>
                                          </p:val>
                                        </p:tav>
                                      </p:tavLst>
                                    </p:anim>
                                    <p:anim calcmode="lin" valueType="num">
                                      <p:cBhvr>
                                        <p:cTn id="8" dur="1000" fill="hold"/>
                                        <p:tgtEl>
                                          <p:spTgt spid="106500"/>
                                        </p:tgtEl>
                                        <p:attrNameLst>
                                          <p:attrName>ppt_h</p:attrName>
                                        </p:attrNameLst>
                                      </p:cBhvr>
                                      <p:tavLst>
                                        <p:tav tm="0">
                                          <p:val>
                                            <p:strVal val="#ppt_h"/>
                                          </p:val>
                                        </p:tav>
                                        <p:tav tm="100000">
                                          <p:val>
                                            <p:strVal val="#ppt_h"/>
                                          </p:val>
                                        </p:tav>
                                      </p:tavLst>
                                    </p:anim>
                                    <p:animEffect transition="in" filter="fade">
                                      <p:cBhvr>
                                        <p:cTn id="9" dur="1000"/>
                                        <p:tgtEl>
                                          <p:spTgt spid="10650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 presetClass="exit" presetSubtype="10" fill="hold" nodeType="clickEffect">
                                  <p:stCondLst>
                                    <p:cond delay="0"/>
                                  </p:stCondLst>
                                  <p:childTnLst>
                                    <p:animEffect transition="out" filter="blinds(horizontal)">
                                      <p:cBhvr>
                                        <p:cTn id="13" dur="500"/>
                                        <p:tgtEl>
                                          <p:spTgt spid="106500"/>
                                        </p:tgtEl>
                                      </p:cBhvr>
                                    </p:animEffect>
                                    <p:set>
                                      <p:cBhvr>
                                        <p:cTn id="14" dur="1" fill="hold">
                                          <p:stCondLst>
                                            <p:cond delay="499"/>
                                          </p:stCondLst>
                                        </p:cTn>
                                        <p:tgtEl>
                                          <p:spTgt spid="10650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7" name="Rectangle 3"/>
          <p:cNvSpPr>
            <a:spLocks noGrp="1" noChangeArrowheads="1"/>
          </p:cNvSpPr>
          <p:nvPr>
            <p:ph type="title" idx="4294967295"/>
          </p:nvPr>
        </p:nvSpPr>
        <p:spPr>
          <a:xfrm>
            <a:off x="1331640" y="836712"/>
            <a:ext cx="6799262" cy="640804"/>
          </a:xfrm>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fr-FR" dirty="0">
                <a:solidFill>
                  <a:schemeClr val="tx1"/>
                </a:solidFill>
                <a:ea typeface="+mj-ea"/>
                <a:cs typeface="+mj-cs"/>
              </a:rPr>
              <a:t>Aspect physique </a:t>
            </a:r>
          </a:p>
        </p:txBody>
      </p:sp>
      <p:sp>
        <p:nvSpPr>
          <p:cNvPr id="210945" name="Rectangle 2"/>
          <p:cNvSpPr>
            <a:spLocks noGrp="1" noChangeArrowheads="1"/>
          </p:cNvSpPr>
          <p:nvPr>
            <p:ph idx="4294967295"/>
          </p:nvPr>
        </p:nvSpPr>
        <p:spPr>
          <a:xfrm>
            <a:off x="722027" y="1916832"/>
            <a:ext cx="7699945" cy="4320480"/>
          </a:xfrm>
        </p:spPr>
        <p:txBody>
          <a:bodyPr/>
          <a:lstStyle/>
          <a:p>
            <a:pPr marL="0" indent="0" algn="just" eaLnBrk="1" hangingPunct="1">
              <a:buNone/>
            </a:pPr>
            <a:r>
              <a:rPr lang="fr-FR" dirty="0">
                <a:latin typeface="Lucida Sans Unicode" charset="0"/>
                <a:ea typeface="ＭＳ Ｐゴシック" charset="0"/>
                <a:cs typeface="ＭＳ Ｐゴシック" charset="0"/>
              </a:rPr>
              <a:t>Une petite version de cette machine aurait approché la taille d</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locomotive de l</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époque. A cela, il aurait fallu ajouter des wagons pour contenir de la mémoire... </a:t>
            </a:r>
          </a:p>
          <a:p>
            <a:pPr marL="0" indent="0" algn="just" eaLnBrk="1" hangingPunct="1">
              <a:buNone/>
            </a:pPr>
            <a:r>
              <a:rPr lang="fr-FR" dirty="0">
                <a:latin typeface="Lucida Sans Unicode" charset="0"/>
                <a:ea typeface="ＭＳ Ｐゴシック" charset="0"/>
                <a:cs typeface="ＭＳ Ｐゴシック" charset="0"/>
              </a:rPr>
              <a:t>Les contraintes de précision imposaient une tolérance à la fabrication de 5/100 millimètres (inconcevable techniquement à l</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époque et je ne vous parle pas du prix). </a:t>
            </a: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504540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idx="4294967295"/>
          </p:nvPr>
        </p:nvSpPr>
        <p:spPr>
          <a:xfrm>
            <a:off x="490736" y="836712"/>
            <a:ext cx="7772400" cy="566192"/>
          </a:xfrm>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fr-FR" dirty="0">
                <a:ea typeface="+mj-ea"/>
                <a:cs typeface="+mj-cs"/>
              </a:rPr>
              <a:t>Structure de la machine</a:t>
            </a:r>
          </a:p>
        </p:txBody>
      </p:sp>
      <p:sp>
        <p:nvSpPr>
          <p:cNvPr id="212993" name="Rectangle 3"/>
          <p:cNvSpPr>
            <a:spLocks noGrp="1" noChangeArrowheads="1"/>
          </p:cNvSpPr>
          <p:nvPr>
            <p:ph idx="4294967295"/>
          </p:nvPr>
        </p:nvSpPr>
        <p:spPr>
          <a:xfrm>
            <a:off x="827584" y="1700808"/>
            <a:ext cx="7402016" cy="4944591"/>
          </a:xfrm>
        </p:spPr>
        <p:txBody>
          <a:bodyPr>
            <a:normAutofit/>
          </a:bodyPr>
          <a:lstStyle/>
          <a:p>
            <a:pPr algn="just" eaLnBrk="1" hangingPunct="1">
              <a:lnSpc>
                <a:spcPct val="80000"/>
              </a:lnSpc>
            </a:pPr>
            <a:r>
              <a:rPr lang="fr-FR" sz="2600" dirty="0">
                <a:solidFill>
                  <a:srgbClr val="FF0000"/>
                </a:solidFill>
                <a:latin typeface="Lucida Sans Unicode" charset="0"/>
                <a:ea typeface="ＭＳ Ｐゴシック" charset="0"/>
                <a:cs typeface="ＭＳ Ｐゴシック" charset="0"/>
              </a:rPr>
              <a:t>Unité de calcul (processeur) </a:t>
            </a:r>
          </a:p>
          <a:p>
            <a:pPr marL="0" indent="0" algn="just" eaLnBrk="1" hangingPunct="1">
              <a:buNone/>
            </a:pPr>
            <a:r>
              <a:rPr lang="fr-FR" sz="2000" dirty="0">
                <a:latin typeface="Lucida Sans Unicode" charset="0"/>
                <a:ea typeface="ＭＳ Ｐゴシック" charset="0"/>
                <a:cs typeface="ＭＳ Ｐゴシック" charset="0"/>
              </a:rPr>
              <a:t>C</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était un ensemble très complexe d</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engrenages, de disques décimaux et de liaisons mécaniques pouvant assurer additions, soustractions et multiplications avec gestion des retenues. Au moyen de 3 cylindres, les opérations étaient gérées par un mécanisme de contrôle qui codifiait les instructions de traitements (calculs, déplacements de données). C</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est ce contrôleur qui ordonnait à l</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unité de calcul ce </a:t>
            </a:r>
            <a:r>
              <a:rPr lang="fr-FR" altLang="ja-JP" sz="2000" dirty="0" err="1">
                <a:latin typeface="Lucida Sans Unicode" charset="0"/>
                <a:ea typeface="ＭＳ Ｐゴシック" charset="0"/>
                <a:cs typeface="ＭＳ Ｐゴシック" charset="0"/>
              </a:rPr>
              <a:t>qu</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elle devait exécuter et à quel moment. Par ailleurs, l</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unité de contrôle disposait d</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un mécanisme de compteur pour le cas où il fallait répéter plusieurs fois la même opération.</a:t>
            </a:r>
          </a:p>
          <a:p>
            <a:pPr algn="just" eaLnBrk="1" hangingPunct="1">
              <a:lnSpc>
                <a:spcPct val="80000"/>
              </a:lnSpc>
            </a:pPr>
            <a:endParaRPr lang="fr-FR" sz="26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851203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idx="4294967295"/>
          </p:nvPr>
        </p:nvSpPr>
        <p:spPr>
          <a:xfrm>
            <a:off x="825500" y="764704"/>
            <a:ext cx="7706940" cy="5378921"/>
          </a:xfrm>
        </p:spPr>
        <p:txBody>
          <a:bodyPr>
            <a:normAutofit/>
          </a:bodyPr>
          <a:lstStyle/>
          <a:p>
            <a:pPr algn="just" eaLnBrk="1" hangingPunct="1">
              <a:lnSpc>
                <a:spcPct val="80000"/>
              </a:lnSpc>
            </a:pPr>
            <a:r>
              <a:rPr lang="fr-FR" sz="2600" dirty="0">
                <a:solidFill>
                  <a:srgbClr val="FF0000"/>
                </a:solidFill>
                <a:latin typeface="Lucida Sans Unicode" charset="0"/>
                <a:ea typeface="ＭＳ Ｐゴシック" charset="0"/>
                <a:cs typeface="ＭＳ Ｐゴシック" charset="0"/>
              </a:rPr>
              <a:t>Mémoire </a:t>
            </a:r>
          </a:p>
          <a:p>
            <a:pPr marL="0" indent="0" algn="just" eaLnBrk="1" hangingPunct="1">
              <a:buNone/>
            </a:pPr>
            <a:r>
              <a:rPr lang="fr-FR" sz="2200" dirty="0">
                <a:latin typeface="Lucida Sans Unicode" charset="0"/>
                <a:ea typeface="ＭＳ Ｐゴシック" charset="0"/>
                <a:cs typeface="ＭＳ Ｐゴシック" charset="0"/>
              </a:rPr>
              <a:t>C</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est un ensemble d</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axes verticaux porteurs de rouages décimaux. </a:t>
            </a:r>
          </a:p>
          <a:p>
            <a:pPr marL="0" indent="0" algn="just" eaLnBrk="1" hangingPunct="1">
              <a:buNone/>
            </a:pPr>
            <a:r>
              <a:rPr lang="fr-FR" sz="2200" dirty="0">
                <a:latin typeface="Lucida Sans Unicode" charset="0"/>
                <a:ea typeface="ＭＳ Ｐゴシック" charset="0"/>
                <a:cs typeface="ＭＳ Ｐゴシック" charset="0"/>
              </a:rPr>
              <a:t>Pour utiliser un nombre enregistré en mémoire, il fallait d</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abord le transférer d</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un axe primaire à un axe secondaire où il était prélevé </a:t>
            </a:r>
            <a:r>
              <a:rPr lang="fr-FR" altLang="ja-JP" sz="2200" dirty="0" err="1">
                <a:latin typeface="Lucida Sans Unicode" charset="0"/>
                <a:ea typeface="ＭＳ Ｐゴシック" charset="0"/>
                <a:cs typeface="ＭＳ Ｐゴシック" charset="0"/>
              </a:rPr>
              <a:t>jusqu</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à l</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unité de calcul. Il était également possible de mémoriser un nouveau nombre issu de calculs. </a:t>
            </a:r>
          </a:p>
          <a:p>
            <a:pPr marL="0" indent="0" algn="just" eaLnBrk="1" hangingPunct="1">
              <a:buNone/>
            </a:pPr>
            <a:r>
              <a:rPr lang="fr-FR" sz="2200" i="1" dirty="0">
                <a:latin typeface="Lucida Sans Unicode" charset="0"/>
                <a:ea typeface="ＭＳ Ｐゴシック" charset="0"/>
                <a:cs typeface="ＭＳ Ｐゴシック" charset="0"/>
              </a:rPr>
              <a:t>Nota</a:t>
            </a:r>
            <a:r>
              <a:rPr lang="fr-FR" sz="2200" dirty="0">
                <a:latin typeface="Lucida Sans Unicode" charset="0"/>
                <a:ea typeface="ＭＳ Ｐゴシック" charset="0"/>
                <a:cs typeface="ＭＳ Ｐゴシック" charset="0"/>
              </a:rPr>
              <a:t>: les transferts entre mémoire et unité de calculs impliquaient l</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existence d</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un programme qui gère: </a:t>
            </a:r>
          </a:p>
          <a:p>
            <a:pPr marL="0" indent="0" algn="just">
              <a:buNone/>
            </a:pPr>
            <a:r>
              <a:rPr lang="fr-FR" sz="2200" dirty="0">
                <a:latin typeface="Lucida Sans Unicode" charset="0"/>
                <a:ea typeface="ＭＳ Ｐゴシック" charset="0"/>
                <a:cs typeface="ＭＳ Ｐゴシック" charset="0"/>
              </a:rPr>
              <a:t>	a. l</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adresse (sur l</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axe physique) du nombre à lire </a:t>
            </a:r>
          </a:p>
          <a:p>
            <a:pPr marL="0" indent="0" algn="just">
              <a:buNone/>
            </a:pPr>
            <a:r>
              <a:rPr lang="fr-FR" sz="2200" dirty="0">
                <a:latin typeface="Lucida Sans Unicode" charset="0"/>
                <a:ea typeface="ＭＳ Ｐゴシック" charset="0"/>
                <a:cs typeface="ＭＳ Ｐゴシック" charset="0"/>
              </a:rPr>
              <a:t>	b. l</a:t>
            </a:r>
            <a:r>
              <a:rPr lang="ja-JP" altLang="fr-FR" sz="2200" dirty="0">
                <a:latin typeface="Lucida Sans Unicode" charset="0"/>
                <a:ea typeface="ＭＳ Ｐゴシック" charset="0"/>
                <a:cs typeface="ＭＳ Ｐゴシック" charset="0"/>
              </a:rPr>
              <a:t>’</a:t>
            </a:r>
            <a:r>
              <a:rPr lang="fr-FR" altLang="ja-JP" sz="2200" dirty="0">
                <a:latin typeface="Lucida Sans Unicode" charset="0"/>
                <a:ea typeface="ＭＳ Ｐゴシック" charset="0"/>
                <a:cs typeface="ＭＳ Ｐゴシック" charset="0"/>
              </a:rPr>
              <a:t>emplacement où il peut écrire un résultat </a:t>
            </a:r>
          </a:p>
          <a:p>
            <a:pPr algn="just" eaLnBrk="1" hangingPunct="1">
              <a:lnSpc>
                <a:spcPct val="80000"/>
              </a:lnSpc>
            </a:pPr>
            <a:endParaRPr lang="fr-FR" sz="26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800360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idx="4294967295"/>
          </p:nvPr>
        </p:nvSpPr>
        <p:spPr>
          <a:xfrm>
            <a:off x="1331640" y="404664"/>
            <a:ext cx="6799262" cy="1303337"/>
          </a:xfrm>
        </p:spPr>
        <p:txBody>
          <a:bodyPr/>
          <a:lstStyle/>
          <a:p>
            <a:r>
              <a:rPr lang="fr-FR" dirty="0"/>
              <a:t>La machine de Babbage</a:t>
            </a:r>
          </a:p>
        </p:txBody>
      </p:sp>
      <p:pic>
        <p:nvPicPr>
          <p:cNvPr id="4" name="Espace réservé du contenu 3"/>
          <p:cNvPicPr>
            <a:picLocks noGrp="1" noChangeAspect="1"/>
          </p:cNvPicPr>
          <p:nvPr>
            <p:ph idx="4294967295"/>
          </p:nvPr>
        </p:nvPicPr>
        <p:blipFill>
          <a:blip r:embed="rId2"/>
          <a:stretch>
            <a:fillRect/>
          </a:stretch>
        </p:blipFill>
        <p:spPr>
          <a:xfrm>
            <a:off x="1967483" y="1706562"/>
            <a:ext cx="5316537" cy="3444875"/>
          </a:xfrm>
        </p:spPr>
      </p:pic>
      <p:pic>
        <p:nvPicPr>
          <p:cNvPr id="5" name="Image 4"/>
          <p:cNvPicPr>
            <a:picLocks noChangeAspect="1"/>
          </p:cNvPicPr>
          <p:nvPr/>
        </p:nvPicPr>
        <p:blipFill>
          <a:blip r:embed="rId3"/>
          <a:stretch>
            <a:fillRect/>
          </a:stretch>
        </p:blipFill>
        <p:spPr>
          <a:xfrm>
            <a:off x="1990751" y="1340768"/>
            <a:ext cx="5316537" cy="4917797"/>
          </a:xfrm>
          <a:prstGeom prst="rect">
            <a:avLst/>
          </a:prstGeom>
        </p:spPr>
      </p:pic>
    </p:spTree>
    <p:extLst>
      <p:ext uri="{BB962C8B-B14F-4D97-AF65-F5344CB8AC3E}">
        <p14:creationId xmlns:p14="http://schemas.microsoft.com/office/powerpoint/2010/main" val="36927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idx="4294967295"/>
          </p:nvPr>
        </p:nvSpPr>
        <p:spPr>
          <a:xfrm>
            <a:off x="754064" y="1124743"/>
            <a:ext cx="7635874" cy="5376069"/>
          </a:xfrm>
        </p:spPr>
        <p:txBody>
          <a:bodyPr>
            <a:normAutofit/>
          </a:bodyPr>
          <a:lstStyle/>
          <a:p>
            <a:pPr marL="457200" indent="-457200" algn="just" eaLnBrk="1" hangingPunct="1"/>
            <a:r>
              <a:rPr lang="fr-FR" sz="2600" dirty="0">
                <a:solidFill>
                  <a:srgbClr val="FF0000"/>
                </a:solidFill>
                <a:latin typeface="Lucida Sans Unicode" charset="0"/>
                <a:ea typeface="ＭＳ Ｐゴシック" charset="0"/>
                <a:cs typeface="ＭＳ Ｐゴシック" charset="0"/>
              </a:rPr>
              <a:t>Cartes perforées: l</a:t>
            </a:r>
            <a:r>
              <a:rPr lang="ja-JP" altLang="fr-FR" sz="2600" dirty="0">
                <a:solidFill>
                  <a:srgbClr val="FF0000"/>
                </a:solidFill>
                <a:latin typeface="Lucida Sans Unicode" charset="0"/>
                <a:ea typeface="ＭＳ Ｐゴシック" charset="0"/>
                <a:cs typeface="ＭＳ Ｐゴシック" charset="0"/>
              </a:rPr>
              <a:t>’</a:t>
            </a:r>
            <a:r>
              <a:rPr lang="fr-FR" altLang="ja-JP" sz="2600" dirty="0">
                <a:solidFill>
                  <a:srgbClr val="FF0000"/>
                </a:solidFill>
                <a:latin typeface="Lucida Sans Unicode" charset="0"/>
                <a:ea typeface="ＭＳ Ｐゴシック" charset="0"/>
                <a:cs typeface="ＭＳ Ｐゴシック" charset="0"/>
              </a:rPr>
              <a:t>invention du </a:t>
            </a:r>
            <a:r>
              <a:rPr lang="ja-JP" altLang="fr-FR" sz="2600" dirty="0">
                <a:solidFill>
                  <a:srgbClr val="FF0000"/>
                </a:solidFill>
                <a:latin typeface="Lucida Sans Unicode" charset="0"/>
                <a:ea typeface="ＭＳ Ｐゴシック" charset="0"/>
                <a:cs typeface="ＭＳ Ｐゴシック" charset="0"/>
              </a:rPr>
              <a:t>“</a:t>
            </a:r>
            <a:r>
              <a:rPr lang="fr-FR" altLang="ja-JP" sz="2600" dirty="0">
                <a:solidFill>
                  <a:srgbClr val="FF0000"/>
                </a:solidFill>
                <a:latin typeface="Lucida Sans Unicode" charset="0"/>
                <a:ea typeface="ＭＳ Ｐゴシック" charset="0"/>
                <a:cs typeface="ＭＳ Ｐゴシック" charset="0"/>
              </a:rPr>
              <a:t>software</a:t>
            </a:r>
            <a:r>
              <a:rPr lang="ja-JP" altLang="fr-FR" sz="2600" dirty="0">
                <a:solidFill>
                  <a:srgbClr val="FF0000"/>
                </a:solidFill>
                <a:latin typeface="Lucida Sans Unicode" charset="0"/>
                <a:ea typeface="ＭＳ Ｐゴシック" charset="0"/>
                <a:cs typeface="ＭＳ Ｐゴシック" charset="0"/>
              </a:rPr>
              <a:t>”</a:t>
            </a:r>
            <a:r>
              <a:rPr lang="fr-FR" altLang="ja-JP" sz="2600" dirty="0">
                <a:solidFill>
                  <a:srgbClr val="FF0000"/>
                </a:solidFill>
                <a:latin typeface="Lucida Sans Unicode" charset="0"/>
                <a:ea typeface="ＭＳ Ｐゴシック" charset="0"/>
                <a:cs typeface="ＭＳ Ｐゴシック" charset="0"/>
              </a:rPr>
              <a:t>. </a:t>
            </a:r>
          </a:p>
          <a:p>
            <a:pPr marL="0" indent="0" algn="just" eaLnBrk="1" hangingPunct="1">
              <a:buNone/>
            </a:pPr>
            <a:r>
              <a:rPr lang="fr-FR" dirty="0">
                <a:latin typeface="Lucida Sans Unicode" charset="0"/>
                <a:ea typeface="ＭＳ Ｐゴシック" charset="0"/>
                <a:cs typeface="ＭＳ Ｐゴシック" charset="0"/>
              </a:rPr>
              <a:t>La machine de Babbage prévoyait enfin l</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utilisation de cartes perforées qui actionneraient les cylindres en fonction des perforations sur les cartes. C</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était la notion de programme. </a:t>
            </a:r>
          </a:p>
          <a:p>
            <a:pPr marL="0" indent="0" algn="just" eaLnBrk="1" hangingPunct="1">
              <a:buNone/>
            </a:pPr>
            <a:r>
              <a:rPr lang="fr-FR" dirty="0">
                <a:latin typeface="Lucida Sans Unicode" charset="0"/>
                <a:ea typeface="ＭＳ Ｐゴシック" charset="0"/>
                <a:cs typeface="ＭＳ Ｐゴシック" charset="0"/>
              </a:rPr>
              <a:t>Trois types de cartes (instructions) étaient distingués: </a:t>
            </a:r>
          </a:p>
          <a:p>
            <a:pPr marL="457200" lvl="1" indent="0" algn="just">
              <a:buNone/>
            </a:pPr>
            <a:r>
              <a:rPr lang="fr-FR" dirty="0">
                <a:latin typeface="Lucida Sans Unicode" charset="0"/>
                <a:ea typeface="ＭＳ Ｐゴシック" charset="0"/>
              </a:rPr>
              <a:t>opérations élémentaires (+,-, x, /, déplacer). Ces cartes devaient indiquer l</a:t>
            </a:r>
            <a:r>
              <a:rPr lang="ja-JP" altLang="fr-FR" dirty="0">
                <a:latin typeface="Lucida Sans Unicode" charset="0"/>
                <a:ea typeface="ＭＳ Ｐゴシック" charset="0"/>
              </a:rPr>
              <a:t>’</a:t>
            </a:r>
            <a:r>
              <a:rPr lang="fr-FR" altLang="ja-JP" dirty="0">
                <a:latin typeface="Lucida Sans Unicode" charset="0"/>
                <a:ea typeface="ＭＳ Ｐゴシック" charset="0"/>
              </a:rPr>
              <a:t>adresse en mémoire de cette opération et le sens du transfert (entrée-sortie). </a:t>
            </a:r>
          </a:p>
          <a:p>
            <a:pPr marL="457200" lvl="1" indent="0" algn="just">
              <a:buNone/>
            </a:pPr>
            <a:r>
              <a:rPr lang="fr-FR" dirty="0">
                <a:latin typeface="Lucida Sans Unicode" charset="0"/>
                <a:ea typeface="ＭＳ Ｐゴシック" charset="0"/>
              </a:rPr>
              <a:t>variables: information mathématique. Par exemple, valeur numérique d</a:t>
            </a:r>
            <a:r>
              <a:rPr lang="ja-JP" altLang="fr-FR" dirty="0">
                <a:latin typeface="Lucida Sans Unicode" charset="0"/>
                <a:ea typeface="ＭＳ Ｐゴシック" charset="0"/>
              </a:rPr>
              <a:t>’</a:t>
            </a:r>
            <a:r>
              <a:rPr lang="fr-FR" altLang="ja-JP" dirty="0">
                <a:latin typeface="Lucida Sans Unicode" charset="0"/>
                <a:ea typeface="ＭＳ Ｐゴシック" charset="0"/>
              </a:rPr>
              <a:t>une variable x. </a:t>
            </a:r>
          </a:p>
          <a:p>
            <a:pPr marL="457200" lvl="1" indent="0" algn="just">
              <a:buNone/>
            </a:pPr>
            <a:r>
              <a:rPr lang="fr-FR" dirty="0">
                <a:latin typeface="Lucida Sans Unicode" charset="0"/>
                <a:ea typeface="ＭＳ Ｐゴシック" charset="0"/>
              </a:rPr>
              <a:t>nombres: données mathématiques simples </a:t>
            </a:r>
          </a:p>
          <a:p>
            <a:pPr marL="0" indent="0" algn="just" eaLnBrk="1" hangingPunct="1">
              <a:buNone/>
            </a:pPr>
            <a:endParaRPr lang="fr-FR" sz="2600" dirty="0">
              <a:latin typeface="Lucida Sans Unicode" charset="0"/>
              <a:ea typeface="ＭＳ Ｐゴシック" charset="0"/>
              <a:cs typeface="ＭＳ Ｐゴシック" charset="0"/>
            </a:endParaRPr>
          </a:p>
          <a:p>
            <a:pPr marL="457200" indent="-457200" algn="just" eaLnBrk="1" hangingPunct="1"/>
            <a:endParaRPr lang="fr-FR" sz="2600" dirty="0">
              <a:latin typeface="Lucida Sans Unicode" charset="0"/>
              <a:ea typeface="ＭＳ Ｐゴシック" charset="0"/>
              <a:cs typeface="ＭＳ Ｐゴシック" charset="0"/>
            </a:endParaRP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2704" y="764704"/>
            <a:ext cx="5517232" cy="54967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7716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3"/>
          <p:cNvSpPr>
            <a:spLocks noGrp="1" noChangeArrowheads="1"/>
          </p:cNvSpPr>
          <p:nvPr>
            <p:ph idx="4294967295"/>
          </p:nvPr>
        </p:nvSpPr>
        <p:spPr>
          <a:xfrm>
            <a:off x="755576" y="909439"/>
            <a:ext cx="4896544" cy="5183857"/>
          </a:xfrm>
        </p:spPr>
        <p:txBody>
          <a:bodyPr/>
          <a:lstStyle/>
          <a:p>
            <a:pPr algn="just" eaLnBrk="1" hangingPunct="1">
              <a:lnSpc>
                <a:spcPct val="80000"/>
              </a:lnSpc>
            </a:pPr>
            <a:r>
              <a:rPr lang="fr-FR" sz="2800" i="1" dirty="0">
                <a:solidFill>
                  <a:srgbClr val="FF0000"/>
                </a:solidFill>
                <a:latin typeface="Lucida Sans Unicode" charset="0"/>
                <a:ea typeface="ＭＳ Ｐゴシック" charset="0"/>
                <a:cs typeface="ＭＳ Ｐゴシック" charset="0"/>
              </a:rPr>
              <a:t>2. Von Neumann (1945)</a:t>
            </a:r>
          </a:p>
          <a:p>
            <a:pPr marL="0" indent="0" algn="just" eaLnBrk="1" hangingPunct="1">
              <a:lnSpc>
                <a:spcPct val="80000"/>
              </a:lnSpc>
              <a:buNone/>
            </a:pPr>
            <a:r>
              <a:rPr lang="fr-FR" dirty="0">
                <a:latin typeface="Lucida Sans Unicode" charset="0"/>
                <a:ea typeface="ＭＳ Ｐゴシック" charset="0"/>
                <a:cs typeface="ＭＳ Ｐゴシック" charset="0"/>
              </a:rPr>
              <a:t>La machine conçue par Von Neumann fut la première mettant en œuvre dans une machine de Babbage les résultats de plusieurs siècles de logique mathématique, de théorie du raisonnement. </a:t>
            </a:r>
          </a:p>
          <a:p>
            <a:pPr marL="0" indent="0" algn="just" eaLnBrk="1" hangingPunct="1">
              <a:lnSpc>
                <a:spcPct val="80000"/>
              </a:lnSpc>
              <a:buNone/>
            </a:pPr>
            <a:r>
              <a:rPr lang="fr-FR" dirty="0">
                <a:latin typeface="Lucida Sans Unicode" charset="0"/>
                <a:ea typeface="ＭＳ Ｐゴシック" charset="0"/>
                <a:cs typeface="ＭＳ Ｐゴシック" charset="0"/>
              </a:rPr>
              <a:t>Cette machine gigantesque apportait une innovation majeure en permettant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enregistrer le programme dans la mémoire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ordinateur. </a:t>
            </a:r>
          </a:p>
          <a:p>
            <a:pPr marL="0" indent="0" algn="just" eaLnBrk="1" hangingPunct="1">
              <a:lnSpc>
                <a:spcPct val="80000"/>
              </a:lnSpc>
              <a:buNone/>
            </a:pPr>
            <a:endParaRPr lang="fr-FR" dirty="0">
              <a:latin typeface="Lucida Sans Unicode" charset="0"/>
              <a:ea typeface="ＭＳ Ｐゴシック" charset="0"/>
              <a:cs typeface="ＭＳ Ｐゴシック" charset="0"/>
            </a:endParaRPr>
          </a:p>
          <a:p>
            <a:pPr algn="just" eaLnBrk="1" hangingPunct="1">
              <a:lnSpc>
                <a:spcPct val="80000"/>
              </a:lnSpc>
            </a:pPr>
            <a:endParaRPr lang="fr-FR" sz="3300" i="1" dirty="0">
              <a:solidFill>
                <a:srgbClr val="0000FF"/>
              </a:solidFill>
              <a:latin typeface="Lucida Sans Unicode" charset="0"/>
              <a:ea typeface="ＭＳ Ｐゴシック" charset="0"/>
              <a:cs typeface="ＭＳ Ｐゴシック" charset="0"/>
            </a:endParaRPr>
          </a:p>
        </p:txBody>
      </p:sp>
      <p:pic>
        <p:nvPicPr>
          <p:cNvPr id="219138" name="Picture 4" descr="von_neuman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764704"/>
            <a:ext cx="2880245" cy="33264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42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3"/>
          <p:cNvSpPr>
            <a:spLocks noGrp="1" noChangeArrowheads="1"/>
          </p:cNvSpPr>
          <p:nvPr>
            <p:ph idx="4294967295"/>
          </p:nvPr>
        </p:nvSpPr>
        <p:spPr>
          <a:xfrm>
            <a:off x="776288" y="692696"/>
            <a:ext cx="7108080" cy="1440160"/>
          </a:xfrm>
        </p:spPr>
        <p:txBody>
          <a:bodyPr/>
          <a:lstStyle/>
          <a:p>
            <a:pPr marL="0" indent="0" algn="just" eaLnBrk="1" hangingPunct="1">
              <a:buNone/>
            </a:pPr>
            <a:r>
              <a:rPr lang="fr-FR" dirty="0">
                <a:latin typeface="Lucida Sans Unicode" charset="0"/>
                <a:ea typeface="ＭＳ Ｐゴシック" charset="0"/>
                <a:cs typeface="ＭＳ Ｐゴシック" charset="0"/>
              </a:rPr>
              <a:t>Il définit les architectures de bases des ordinateurs modernes (encore utilisés ces dernières années). </a:t>
            </a:r>
          </a:p>
          <a:p>
            <a:pPr marL="0" indent="0" algn="just" eaLnBrk="1" hangingPunct="1">
              <a:buNone/>
            </a:pPr>
            <a:endParaRPr lang="fr-FR" dirty="0">
              <a:latin typeface="Lucida Sans Unicode" charset="0"/>
              <a:ea typeface="ＭＳ Ｐゴシック" charset="0"/>
              <a:cs typeface="ＭＳ Ｐゴシック" charset="0"/>
            </a:endParaRPr>
          </a:p>
        </p:txBody>
      </p:sp>
      <p:pic>
        <p:nvPicPr>
          <p:cNvPr id="221186" name="Picture 4" descr="m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1916832"/>
            <a:ext cx="3976688" cy="4078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1544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idx="4294967295"/>
          </p:nvPr>
        </p:nvSpPr>
        <p:spPr>
          <a:xfrm>
            <a:off x="609600" y="620688"/>
            <a:ext cx="7850832" cy="5616624"/>
          </a:xfrm>
        </p:spPr>
        <p:txBody>
          <a:bodyPr>
            <a:normAutofit fontScale="92500" lnSpcReduction="10000"/>
          </a:bodyPr>
          <a:lstStyle/>
          <a:p>
            <a:pPr marL="0" indent="0" algn="just" eaLnBrk="1" hangingPunct="1">
              <a:lnSpc>
                <a:spcPct val="80000"/>
              </a:lnSpc>
              <a:buNone/>
            </a:pPr>
            <a:r>
              <a:rPr lang="fr-FR" sz="2000" dirty="0">
                <a:latin typeface="Lucida Sans Unicode" charset="0"/>
                <a:ea typeface="ＭＳ Ｐゴシック" charset="0"/>
                <a:cs typeface="ＭＳ Ｐゴシック" charset="0"/>
              </a:rPr>
              <a:t>D'une manière générale, un ordinateur se compose :</a:t>
            </a:r>
          </a:p>
          <a:p>
            <a:pPr marL="0" indent="0" algn="just" eaLnBrk="1" hangingPunct="1">
              <a:lnSpc>
                <a:spcPct val="80000"/>
              </a:lnSpc>
              <a:buNone/>
            </a:pPr>
            <a:r>
              <a:rPr lang="fr-FR" sz="2000" dirty="0">
                <a:latin typeface="Lucida Sans Unicode" charset="0"/>
                <a:ea typeface="ＭＳ Ｐゴシック" charset="0"/>
                <a:cs typeface="ＭＳ Ｐゴシック" charset="0"/>
              </a:rPr>
              <a:t>d'une </a:t>
            </a:r>
            <a:r>
              <a:rPr lang="fr-FR" sz="2000" b="1" i="1" dirty="0">
                <a:solidFill>
                  <a:srgbClr val="FF3300"/>
                </a:solidFill>
                <a:latin typeface="Lucida Sans Unicode" charset="0"/>
                <a:ea typeface="ＭＳ Ｐゴシック" charset="0"/>
                <a:cs typeface="ＭＳ Ｐゴシック" charset="0"/>
              </a:rPr>
              <a:t>unité centrale </a:t>
            </a:r>
            <a:r>
              <a:rPr lang="fr-FR" sz="2000" dirty="0">
                <a:latin typeface="Lucida Sans Unicode" charset="0"/>
                <a:ea typeface="ＭＳ Ｐゴシック" charset="0"/>
                <a:cs typeface="ＭＳ Ｐゴシック" charset="0"/>
              </a:rPr>
              <a:t>qui est la partie de l'ordinateur où sont exécutées les instructions des programmes et réalisées les opérations arithmétiques (+, -, *, /) et logiques (OR, AND, NOT). Elle comprend généralement quatre composantes essentielles: </a:t>
            </a:r>
          </a:p>
          <a:p>
            <a:pPr algn="just" eaLnBrk="1" hangingPunct="1">
              <a:lnSpc>
                <a:spcPct val="80000"/>
              </a:lnSpc>
            </a:pPr>
            <a:endParaRPr lang="fr-FR" sz="2400" dirty="0">
              <a:latin typeface="Lucida Sans Unicode" charset="0"/>
              <a:ea typeface="ＭＳ Ｐゴシック" charset="0"/>
              <a:cs typeface="ＭＳ Ｐゴシック" charset="0"/>
            </a:endParaRPr>
          </a:p>
          <a:p>
            <a:pPr lvl="1" algn="just" eaLnBrk="1" hangingPunct="1">
              <a:lnSpc>
                <a:spcPct val="80000"/>
              </a:lnSpc>
            </a:pPr>
            <a:r>
              <a:rPr lang="fr-FR" sz="2000" dirty="0">
                <a:latin typeface="Lucida Sans Unicode" charset="0"/>
                <a:ea typeface="ＭＳ Ｐゴシック" charset="0"/>
              </a:rPr>
              <a:t>le </a:t>
            </a:r>
            <a:r>
              <a:rPr lang="fr-FR" sz="2000" b="1" i="1" dirty="0">
                <a:solidFill>
                  <a:srgbClr val="0066FF"/>
                </a:solidFill>
                <a:latin typeface="Lucida Sans Unicode" charset="0"/>
                <a:ea typeface="ＭＳ Ｐゴシック" charset="0"/>
              </a:rPr>
              <a:t>processeur</a:t>
            </a:r>
            <a:r>
              <a:rPr lang="fr-FR" sz="2000" b="1" i="1" dirty="0">
                <a:latin typeface="Lucida Sans Unicode" charset="0"/>
                <a:ea typeface="ＭＳ Ｐゴシック" charset="0"/>
              </a:rPr>
              <a:t> </a:t>
            </a:r>
            <a:r>
              <a:rPr lang="fr-FR" sz="2000" dirty="0">
                <a:latin typeface="Lucida Sans Unicode" charset="0"/>
                <a:ea typeface="ＭＳ Ｐゴシック" charset="0"/>
              </a:rPr>
              <a:t>encore appelé unité de traitement ou unité arithmétique et logique Cette partie de l'unité centrale effectue les traitements arithmétiques et logiques;</a:t>
            </a:r>
          </a:p>
          <a:p>
            <a:pPr lvl="1" algn="just" eaLnBrk="1" hangingPunct="1">
              <a:lnSpc>
                <a:spcPct val="80000"/>
              </a:lnSpc>
            </a:pPr>
            <a:r>
              <a:rPr lang="fr-FR" sz="2000" dirty="0">
                <a:latin typeface="Lucida Sans Unicode" charset="0"/>
                <a:ea typeface="ＭＳ Ｐゴシック" charset="0"/>
              </a:rPr>
              <a:t>la </a:t>
            </a:r>
            <a:r>
              <a:rPr lang="fr-FR" sz="2000" b="1" i="1" dirty="0">
                <a:solidFill>
                  <a:srgbClr val="0066FF"/>
                </a:solidFill>
                <a:latin typeface="Lucida Sans Unicode" charset="0"/>
                <a:ea typeface="ＭＳ Ｐゴシック" charset="0"/>
              </a:rPr>
              <a:t>mémoire centrale</a:t>
            </a:r>
            <a:r>
              <a:rPr lang="fr-FR" sz="2000" b="1" i="1" dirty="0">
                <a:latin typeface="Lucida Sans Unicode" charset="0"/>
                <a:ea typeface="ＭＳ Ｐゴシック" charset="0"/>
              </a:rPr>
              <a:t> </a:t>
            </a:r>
            <a:r>
              <a:rPr lang="fr-FR" sz="2000" dirty="0">
                <a:latin typeface="Lucida Sans Unicode" charset="0"/>
                <a:ea typeface="ＭＳ Ｐゴシック" charset="0"/>
              </a:rPr>
              <a:t>qui est une mémoire à accès direct et à temps d'accès faible. On y stocke le ou les programmes en cours d'exécution et les données en cours de traitement. Elle est subdivisée en deux parties :</a:t>
            </a:r>
          </a:p>
          <a:p>
            <a:pPr lvl="1" algn="just" eaLnBrk="1" hangingPunct="1">
              <a:lnSpc>
                <a:spcPct val="80000"/>
              </a:lnSpc>
            </a:pPr>
            <a:r>
              <a:rPr lang="fr-FR" sz="2000" dirty="0">
                <a:latin typeface="Lucida Sans Unicode" charset="0"/>
                <a:ea typeface="ＭＳ Ｐゴシック" charset="0"/>
              </a:rPr>
              <a:t>la </a:t>
            </a:r>
            <a:r>
              <a:rPr lang="fr-FR" sz="2000" b="1" i="1" dirty="0">
                <a:solidFill>
                  <a:srgbClr val="0066FF"/>
                </a:solidFill>
                <a:latin typeface="Lucida Sans Unicode" charset="0"/>
                <a:ea typeface="ＭＳ Ｐゴシック" charset="0"/>
              </a:rPr>
              <a:t>mémoire ROM</a:t>
            </a:r>
            <a:r>
              <a:rPr lang="fr-FR" sz="2000" b="1" i="1" dirty="0">
                <a:latin typeface="Lucida Sans Unicode" charset="0"/>
                <a:ea typeface="ＭＳ Ｐゴシック" charset="0"/>
              </a:rPr>
              <a:t> </a:t>
            </a:r>
            <a:r>
              <a:rPr lang="fr-FR" sz="2000" dirty="0">
                <a:latin typeface="Lucida Sans Unicode" charset="0"/>
                <a:ea typeface="ＭＳ Ｐゴシック" charset="0"/>
              </a:rPr>
              <a:t>qui est une mémoire morte permanente dont le contenu ne peut être effacé et réécrit ordinairement par programme. En général de faible capacité, mais de très grande fiabilité et d'accès très rapide, cette mémoire contient dès la mise au point de l'ordinateur le savoir nécessaire au bon fonctionnement de la machine comme par exemple le système d'exploitation, le langage de programmation dont va se servir l'utilisateur pour communiquer avec la machine etc.</a:t>
            </a:r>
            <a:endParaRPr lang="fr-FR" sz="1800" dirty="0">
              <a:latin typeface="Lucida Sans Unicode" charset="0"/>
              <a:ea typeface="ＭＳ Ｐゴシック" charset="0"/>
            </a:endParaRPr>
          </a:p>
        </p:txBody>
      </p:sp>
      <p:sp>
        <p:nvSpPr>
          <p:cNvPr id="223234" name="Rectangle 3"/>
          <p:cNvSpPr>
            <a:spLocks noChangeArrowheads="1"/>
          </p:cNvSpPr>
          <p:nvPr/>
        </p:nvSpPr>
        <p:spPr bwMode="auto">
          <a:xfrm>
            <a:off x="-34925" y="3317875"/>
            <a:ext cx="725488" cy="311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lvl="1">
              <a:lnSpc>
                <a:spcPct val="80000"/>
              </a:lnSpc>
              <a:spcBef>
                <a:spcPct val="20000"/>
              </a:spcBef>
              <a:buFontTx/>
              <a:buChar char="–"/>
            </a:pPr>
            <a:endParaRPr lang="fr-FR" sz="1800">
              <a:latin typeface="Trebuchet MS" charset="0"/>
            </a:endParaRPr>
          </a:p>
        </p:txBody>
      </p:sp>
    </p:spTree>
    <p:extLst>
      <p:ext uri="{BB962C8B-B14F-4D97-AF65-F5344CB8AC3E}">
        <p14:creationId xmlns:p14="http://schemas.microsoft.com/office/powerpoint/2010/main" val="1508597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ChangeArrowheads="1"/>
          </p:cNvSpPr>
          <p:nvPr>
            <p:ph idx="4294967295"/>
          </p:nvPr>
        </p:nvSpPr>
        <p:spPr>
          <a:xfrm>
            <a:off x="611560" y="692696"/>
            <a:ext cx="7797552" cy="5821363"/>
          </a:xfrm>
        </p:spPr>
        <p:txBody>
          <a:bodyPr/>
          <a:lstStyle/>
          <a:p>
            <a:pPr lvl="1" algn="just" eaLnBrk="1" hangingPunct="1">
              <a:lnSpc>
                <a:spcPct val="80000"/>
              </a:lnSpc>
              <a:buFont typeface="Monotype Sorts" charset="0"/>
              <a:buNone/>
            </a:pPr>
            <a:r>
              <a:rPr lang="fr-FR" dirty="0">
                <a:latin typeface="Lucida Sans Unicode" charset="0"/>
                <a:ea typeface="ＭＳ Ｐゴシック" charset="0"/>
              </a:rPr>
              <a:t>Une </a:t>
            </a:r>
            <a:r>
              <a:rPr lang="fr-FR" sz="2000" b="1" i="1" dirty="0">
                <a:solidFill>
                  <a:srgbClr val="0066FF"/>
                </a:solidFill>
                <a:latin typeface="Lucida Sans Unicode" charset="0"/>
                <a:ea typeface="ＭＳ Ｐゴシック" charset="0"/>
              </a:rPr>
              <a:t>mémoire RAM </a:t>
            </a:r>
            <a:r>
              <a:rPr lang="fr-FR" dirty="0">
                <a:latin typeface="Lucida Sans Unicode" charset="0"/>
                <a:ea typeface="ＭＳ Ｐゴシック" charset="0"/>
              </a:rPr>
              <a:t>qui est une mémoire vive à accès</a:t>
            </a:r>
          </a:p>
          <a:p>
            <a:pPr lvl="1" algn="just" eaLnBrk="1" hangingPunct="1">
              <a:lnSpc>
                <a:spcPct val="80000"/>
              </a:lnSpc>
              <a:buFont typeface="Monotype Sorts" charset="0"/>
              <a:buNone/>
            </a:pPr>
            <a:r>
              <a:rPr lang="fr-FR" dirty="0">
                <a:latin typeface="Lucida Sans Unicode" charset="0"/>
                <a:ea typeface="ＭＳ Ｐゴシック" charset="0"/>
              </a:rPr>
              <a:t>direct à l'opposition de la mémoire à accès séquentiel</a:t>
            </a:r>
          </a:p>
          <a:p>
            <a:pPr lvl="1" algn="just" eaLnBrk="1" hangingPunct="1">
              <a:lnSpc>
                <a:spcPct val="80000"/>
              </a:lnSpc>
              <a:buFont typeface="Monotype Sorts" charset="0"/>
              <a:buNone/>
            </a:pPr>
            <a:r>
              <a:rPr lang="fr-FR" dirty="0">
                <a:latin typeface="Lucida Sans Unicode" charset="0"/>
                <a:ea typeface="ＭＳ Ｐゴシック" charset="0"/>
              </a:rPr>
              <a:t>comme par exemple une bande magnétique ou une</a:t>
            </a:r>
          </a:p>
          <a:p>
            <a:pPr lvl="1" algn="just" eaLnBrk="1" hangingPunct="1">
              <a:lnSpc>
                <a:spcPct val="80000"/>
              </a:lnSpc>
              <a:buFont typeface="Monotype Sorts" charset="0"/>
              <a:buNone/>
            </a:pPr>
            <a:r>
              <a:rPr lang="fr-FR" dirty="0">
                <a:latin typeface="Lucida Sans Unicode" charset="0"/>
                <a:ea typeface="ＭＳ Ｐゴシック" charset="0"/>
              </a:rPr>
              <a:t>cassette. </a:t>
            </a:r>
          </a:p>
          <a:p>
            <a:pPr lvl="1" algn="just" eaLnBrk="1" hangingPunct="1">
              <a:lnSpc>
                <a:spcPct val="80000"/>
              </a:lnSpc>
              <a:buFont typeface="Monotype Sorts" charset="0"/>
              <a:buNone/>
            </a:pPr>
            <a:r>
              <a:rPr lang="fr-FR" dirty="0">
                <a:latin typeface="Lucida Sans Unicode" charset="0"/>
                <a:ea typeface="ＭＳ Ｐゴシック" charset="0"/>
              </a:rPr>
              <a:t>Cette partie de la mémoire centrale est à la disposition</a:t>
            </a:r>
          </a:p>
          <a:p>
            <a:pPr lvl="1" algn="just" eaLnBrk="1" hangingPunct="1">
              <a:lnSpc>
                <a:spcPct val="80000"/>
              </a:lnSpc>
              <a:buFont typeface="Monotype Sorts" charset="0"/>
              <a:buNone/>
            </a:pPr>
            <a:r>
              <a:rPr lang="fr-FR" dirty="0">
                <a:latin typeface="Lucida Sans Unicode" charset="0"/>
                <a:ea typeface="ＭＳ Ｐゴシック" charset="0"/>
              </a:rPr>
              <a:t>de l'utilisateur, mais elle n'est pas permanente, c'</a:t>
            </a:r>
            <a:r>
              <a:rPr lang="fr-FR" dirty="0" err="1">
                <a:latin typeface="Lucida Sans Unicode" charset="0"/>
                <a:ea typeface="ＭＳ Ｐゴシック" charset="0"/>
              </a:rPr>
              <a:t>est-à</a:t>
            </a:r>
            <a:r>
              <a:rPr lang="fr-FR" dirty="0">
                <a:latin typeface="Lucida Sans Unicode" charset="0"/>
                <a:ea typeface="ＭＳ Ｐゴシック" charset="0"/>
              </a:rPr>
              <a:t>-</a:t>
            </a:r>
          </a:p>
          <a:p>
            <a:pPr lvl="1" algn="just" eaLnBrk="1" hangingPunct="1">
              <a:lnSpc>
                <a:spcPct val="80000"/>
              </a:lnSpc>
              <a:buFont typeface="Monotype Sorts" charset="0"/>
              <a:buNone/>
            </a:pPr>
            <a:r>
              <a:rPr lang="fr-FR" dirty="0">
                <a:latin typeface="Lucida Sans Unicode" charset="0"/>
                <a:ea typeface="ＭＳ Ｐゴシック" charset="0"/>
              </a:rPr>
              <a:t>dire, elle est effacée dès la coupure du courant.</a:t>
            </a:r>
            <a:endParaRPr lang="fr-FR" sz="1600" dirty="0">
              <a:latin typeface="Lucida Sans Unicode" charset="0"/>
              <a:ea typeface="ＭＳ Ｐゴシック" charset="0"/>
            </a:endParaRPr>
          </a:p>
          <a:p>
            <a:pPr algn="just" eaLnBrk="1" hangingPunct="1">
              <a:lnSpc>
                <a:spcPct val="80000"/>
              </a:lnSpc>
            </a:pPr>
            <a:endParaRPr lang="fr-FR" sz="1800" dirty="0">
              <a:latin typeface="Lucida Sans Unicode" charset="0"/>
              <a:ea typeface="ＭＳ Ｐゴシック" charset="0"/>
              <a:cs typeface="ＭＳ Ｐゴシック" charset="0"/>
            </a:endParaRPr>
          </a:p>
          <a:p>
            <a:pPr marL="0" indent="0" algn="just" eaLnBrk="1" hangingPunct="1">
              <a:lnSpc>
                <a:spcPct val="90000"/>
              </a:lnSpc>
              <a:buNone/>
            </a:pPr>
            <a:r>
              <a:rPr lang="fr-FR" sz="2800" dirty="0">
                <a:latin typeface="Lucida Sans Unicode" charset="0"/>
                <a:ea typeface="ＭＳ Ｐゴシック" charset="0"/>
                <a:cs typeface="ＭＳ Ｐゴシック" charset="0"/>
              </a:rPr>
              <a:t>	</a:t>
            </a:r>
            <a:r>
              <a:rPr lang="fr-FR" sz="2000" dirty="0">
                <a:latin typeface="Lucida Sans Unicode" charset="0"/>
                <a:ea typeface="ＭＳ Ｐゴシック" charset="0"/>
                <a:cs typeface="ＭＳ Ｐゴシック" charset="0"/>
              </a:rPr>
              <a:t>Une </a:t>
            </a:r>
            <a:r>
              <a:rPr lang="fr-FR" sz="2000" b="1" i="1" dirty="0">
                <a:solidFill>
                  <a:srgbClr val="FF0000"/>
                </a:solidFill>
                <a:latin typeface="Lucida Sans Unicode" charset="0"/>
                <a:ea typeface="ＭＳ Ｐゴシック" charset="0"/>
                <a:cs typeface="ＭＳ Ｐゴシック" charset="0"/>
              </a:rPr>
              <a:t>unité de commande et de contrôle (</a:t>
            </a:r>
            <a:r>
              <a:rPr lang="fr-FR" sz="2000" b="1" i="1" dirty="0" err="1">
                <a:solidFill>
                  <a:srgbClr val="FF0000"/>
                </a:solidFill>
                <a:latin typeface="Lucida Sans Unicode" charset="0"/>
                <a:ea typeface="ＭＳ Ｐゴシック" charset="0"/>
                <a:cs typeface="ＭＳ Ｐゴシック" charset="0"/>
              </a:rPr>
              <a:t>uc</a:t>
            </a:r>
            <a:r>
              <a:rPr lang="fr-FR" sz="2000" b="1" i="1" dirty="0">
                <a:solidFill>
                  <a:srgbClr val="FF0000"/>
                </a:solidFill>
                <a:latin typeface="Lucida Sans Unicode" charset="0"/>
                <a:ea typeface="ＭＳ Ｐゴシック" charset="0"/>
                <a:cs typeface="ＭＳ Ｐゴシック" charset="0"/>
              </a:rPr>
              <a:t>) </a:t>
            </a:r>
            <a:r>
              <a:rPr lang="fr-FR" sz="2000" dirty="0">
                <a:latin typeface="Lucida Sans Unicode" charset="0"/>
                <a:ea typeface="ＭＳ Ｐゴシック" charset="0"/>
                <a:cs typeface="ＭＳ Ｐゴシック" charset="0"/>
              </a:rPr>
              <a:t>qui est responsable de la coordination du fonctionnement des diverses unités, en particulier:</a:t>
            </a:r>
          </a:p>
          <a:p>
            <a:pPr lvl="1" algn="just" eaLnBrk="1" hangingPunct="1">
              <a:lnSpc>
                <a:spcPct val="90000"/>
              </a:lnSpc>
            </a:pPr>
            <a:r>
              <a:rPr lang="fr-FR" dirty="0">
                <a:latin typeface="Lucida Sans Unicode" charset="0"/>
                <a:ea typeface="ＭＳ Ｐゴシック" charset="0"/>
              </a:rPr>
              <a:t> de l'interprétation des instructions,</a:t>
            </a:r>
          </a:p>
          <a:p>
            <a:pPr lvl="1" algn="just" eaLnBrk="1" hangingPunct="1">
              <a:lnSpc>
                <a:spcPct val="90000"/>
              </a:lnSpc>
            </a:pPr>
            <a:r>
              <a:rPr lang="fr-FR" dirty="0">
                <a:latin typeface="Lucida Sans Unicode" charset="0"/>
                <a:ea typeface="ＭＳ Ｐゴシック" charset="0"/>
              </a:rPr>
              <a:t> de la commande de la succession des opérations,</a:t>
            </a:r>
          </a:p>
          <a:p>
            <a:pPr lvl="1" algn="just" eaLnBrk="1" hangingPunct="1">
              <a:lnSpc>
                <a:spcPct val="90000"/>
              </a:lnSpc>
            </a:pPr>
            <a:r>
              <a:rPr lang="fr-FR" dirty="0">
                <a:latin typeface="Lucida Sans Unicode" charset="0"/>
                <a:ea typeface="ＭＳ Ｐゴシック" charset="0"/>
              </a:rPr>
              <a:t> du positionnement des circuits de l'ordinateur, y compris ceux des unités périphériques.</a:t>
            </a:r>
          </a:p>
          <a:p>
            <a:pPr algn="just" eaLnBrk="1" hangingPunct="1">
              <a:lnSpc>
                <a:spcPct val="90000"/>
              </a:lnSpc>
            </a:pPr>
            <a:endParaRPr lang="fr-FR" sz="28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170953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idx="4294967295"/>
          </p:nvPr>
        </p:nvSpPr>
        <p:spPr>
          <a:xfrm>
            <a:off x="539552" y="620688"/>
            <a:ext cx="7920880" cy="5544616"/>
          </a:xfrm>
        </p:spPr>
        <p:txBody>
          <a:bodyPr>
            <a:normAutofit lnSpcReduction="10000"/>
          </a:bodyPr>
          <a:lstStyle/>
          <a:p>
            <a:pPr marL="0" indent="0" algn="just" eaLnBrk="1" hangingPunct="1">
              <a:lnSpc>
                <a:spcPct val="90000"/>
              </a:lnSpc>
              <a:buNone/>
            </a:pPr>
            <a:r>
              <a:rPr lang="fr-FR" sz="2000" dirty="0">
                <a:latin typeface="Lucida Sans Unicode" charset="0"/>
                <a:ea typeface="ＭＳ Ｐゴシック" charset="0"/>
                <a:cs typeface="ＭＳ Ｐゴシック" charset="0"/>
              </a:rPr>
              <a:t>Des </a:t>
            </a:r>
            <a:r>
              <a:rPr lang="fr-FR" sz="2000" b="1" i="1" dirty="0">
                <a:solidFill>
                  <a:srgbClr val="FF3300"/>
                </a:solidFill>
                <a:latin typeface="Lucida Sans Unicode" charset="0"/>
                <a:ea typeface="ＭＳ Ｐゴシック" charset="0"/>
                <a:cs typeface="ＭＳ Ｐゴシック" charset="0"/>
              </a:rPr>
              <a:t>unités périphériques</a:t>
            </a:r>
          </a:p>
          <a:p>
            <a:pPr algn="just" eaLnBrk="1" hangingPunct="1">
              <a:lnSpc>
                <a:spcPct val="90000"/>
              </a:lnSpc>
            </a:pPr>
            <a:r>
              <a:rPr lang="fr-FR" sz="1800" dirty="0">
                <a:latin typeface="Lucida Sans Unicode" charset="0"/>
                <a:ea typeface="ＭＳ Ｐゴシック" charset="0"/>
                <a:cs typeface="ＭＳ Ｐゴシック" charset="0"/>
              </a:rPr>
              <a:t>Elles sont externes à l'ordinateur et connectées uniquement à la mémoire centrale de la machine. L'information est donc toujours stockée en mémoire avant d'être manipulée par le processeur. L'ensemble des unités périphériques est formé des:</a:t>
            </a:r>
          </a:p>
          <a:p>
            <a:pPr eaLnBrk="1" hangingPunct="1">
              <a:lnSpc>
                <a:spcPct val="90000"/>
              </a:lnSpc>
            </a:pPr>
            <a:r>
              <a:rPr lang="fr-FR" sz="1800" dirty="0">
                <a:latin typeface="Lucida Sans Unicode" charset="0"/>
                <a:ea typeface="ＭＳ Ｐゴシック" charset="0"/>
                <a:cs typeface="ＭＳ Ｐゴシック" charset="0"/>
              </a:rPr>
              <a:t>unités d'entrée/sortie dont voici les plus utilisées actuellement:</a:t>
            </a:r>
          </a:p>
          <a:p>
            <a:pPr eaLnBrk="1" hangingPunct="1">
              <a:lnSpc>
                <a:spcPct val="90000"/>
              </a:lnSpc>
              <a:buFont typeface="Wingdings 3" charset="0"/>
              <a:buNone/>
            </a:pPr>
            <a:r>
              <a:rPr lang="fr-FR" sz="1800" dirty="0">
                <a:latin typeface="Lucida Sans Unicode" charset="0"/>
                <a:ea typeface="ＭＳ Ｐゴシック" charset="0"/>
                <a:cs typeface="ＭＳ Ｐゴシック" charset="0"/>
              </a:rPr>
              <a:t>		- claviers, </a:t>
            </a:r>
            <a:br>
              <a:rPr lang="fr-FR" sz="1800" dirty="0">
                <a:latin typeface="Lucida Sans Unicode" charset="0"/>
                <a:ea typeface="ＭＳ Ｐゴシック" charset="0"/>
                <a:cs typeface="ＭＳ Ｐゴシック" charset="0"/>
              </a:rPr>
            </a:br>
            <a:r>
              <a:rPr lang="fr-FR" sz="1800" dirty="0">
                <a:latin typeface="Lucida Sans Unicode" charset="0"/>
                <a:ea typeface="ＭＳ Ｐゴシック" charset="0"/>
                <a:cs typeface="ＭＳ Ｐゴシック" charset="0"/>
              </a:rPr>
              <a:t>	- lecteurs optiques, </a:t>
            </a:r>
            <a:br>
              <a:rPr lang="fr-FR" sz="1800" dirty="0">
                <a:latin typeface="Lucida Sans Unicode" charset="0"/>
                <a:ea typeface="ＭＳ Ｐゴシック" charset="0"/>
                <a:cs typeface="ＭＳ Ｐゴシック" charset="0"/>
              </a:rPr>
            </a:br>
            <a:r>
              <a:rPr lang="fr-FR" sz="1800" dirty="0">
                <a:latin typeface="Lucida Sans Unicode" charset="0"/>
                <a:ea typeface="ＭＳ Ｐゴシック" charset="0"/>
                <a:cs typeface="ＭＳ Ｐゴシック" charset="0"/>
              </a:rPr>
              <a:t>	- modems, </a:t>
            </a:r>
            <a:br>
              <a:rPr lang="fr-FR" sz="1800" dirty="0">
                <a:latin typeface="Lucida Sans Unicode" charset="0"/>
                <a:ea typeface="ＭＳ Ｐゴシック" charset="0"/>
                <a:cs typeface="ＭＳ Ｐゴシック" charset="0"/>
              </a:rPr>
            </a:br>
            <a:r>
              <a:rPr lang="fr-FR" sz="1800" dirty="0">
                <a:latin typeface="Lucida Sans Unicode" charset="0"/>
                <a:ea typeface="ＭＳ Ｐゴシック" charset="0"/>
                <a:cs typeface="ＭＳ Ｐゴシック" charset="0"/>
              </a:rPr>
              <a:t>	- terminaux, </a:t>
            </a:r>
            <a:br>
              <a:rPr lang="fr-FR" sz="1800" dirty="0">
                <a:latin typeface="Lucida Sans Unicode" charset="0"/>
                <a:ea typeface="ＭＳ Ｐゴシック" charset="0"/>
                <a:cs typeface="ＭＳ Ｐゴシック" charset="0"/>
              </a:rPr>
            </a:br>
            <a:r>
              <a:rPr lang="fr-FR" sz="1800" dirty="0">
                <a:latin typeface="Lucida Sans Unicode" charset="0"/>
                <a:ea typeface="ＭＳ Ｐゴシック" charset="0"/>
                <a:cs typeface="ＭＳ Ｐゴシック" charset="0"/>
              </a:rPr>
              <a:t>	- imprimantes, </a:t>
            </a:r>
            <a:br>
              <a:rPr lang="fr-FR" sz="1800" dirty="0">
                <a:latin typeface="Lucida Sans Unicode" charset="0"/>
                <a:ea typeface="ＭＳ Ｐゴシック" charset="0"/>
                <a:cs typeface="ＭＳ Ｐゴシック" charset="0"/>
              </a:rPr>
            </a:br>
            <a:r>
              <a:rPr lang="fr-FR" sz="1800" dirty="0">
                <a:latin typeface="Lucida Sans Unicode" charset="0"/>
                <a:ea typeface="ＭＳ Ｐゴシック" charset="0"/>
                <a:cs typeface="ＭＳ Ｐゴシック" charset="0"/>
              </a:rPr>
              <a:t>	- tables traçantes (</a:t>
            </a:r>
            <a:r>
              <a:rPr lang="fr-FR" sz="1800" dirty="0" err="1">
                <a:latin typeface="Lucida Sans Unicode" charset="0"/>
                <a:ea typeface="ＭＳ Ｐゴシック" charset="0"/>
                <a:cs typeface="ＭＳ Ｐゴシック" charset="0"/>
              </a:rPr>
              <a:t>plotter</a:t>
            </a:r>
            <a:r>
              <a:rPr lang="fr-FR" sz="1800" dirty="0">
                <a:latin typeface="Lucida Sans Unicode" charset="0"/>
                <a:ea typeface="ＭＳ Ｐゴシック" charset="0"/>
                <a:cs typeface="ＭＳ Ｐゴシック" charset="0"/>
              </a:rPr>
              <a:t> de la célèbre marque </a:t>
            </a:r>
            <a:r>
              <a:rPr lang="fr-FR" sz="1800" dirty="0" err="1">
                <a:latin typeface="Lucida Sans Unicode" charset="0"/>
                <a:ea typeface="ＭＳ Ｐゴシック" charset="0"/>
                <a:cs typeface="ＭＳ Ｐゴシック" charset="0"/>
              </a:rPr>
              <a:t>Halrry</a:t>
            </a:r>
            <a:r>
              <a:rPr lang="fr-FR" sz="1800" dirty="0">
                <a:latin typeface="Lucida Sans Unicode" charset="0"/>
                <a:ea typeface="ＭＳ Ｐゴシック" charset="0"/>
                <a:cs typeface="ＭＳ Ｐゴシック" charset="0"/>
              </a:rPr>
              <a:t>), </a:t>
            </a:r>
            <a:br>
              <a:rPr lang="fr-FR" sz="1800" dirty="0">
                <a:latin typeface="Lucida Sans Unicode" charset="0"/>
                <a:ea typeface="ＭＳ Ｐゴシック" charset="0"/>
                <a:cs typeface="ＭＳ Ｐゴシック" charset="0"/>
              </a:rPr>
            </a:br>
            <a:r>
              <a:rPr lang="fr-FR" sz="1800" dirty="0">
                <a:latin typeface="Lucida Sans Unicode" charset="0"/>
                <a:ea typeface="ＭＳ Ｐゴシック" charset="0"/>
                <a:cs typeface="ＭＳ Ｐゴシック" charset="0"/>
              </a:rPr>
              <a:t>	- synthétiseurs de son et d'images, </a:t>
            </a:r>
            <a:br>
              <a:rPr lang="fr-FR" sz="1800" dirty="0">
                <a:latin typeface="Lucida Sans Unicode" charset="0"/>
                <a:ea typeface="ＭＳ Ｐゴシック" charset="0"/>
                <a:cs typeface="ＭＳ Ｐゴシック" charset="0"/>
              </a:rPr>
            </a:br>
            <a:r>
              <a:rPr lang="fr-FR" sz="1800" dirty="0">
                <a:latin typeface="Lucida Sans Unicode" charset="0"/>
                <a:ea typeface="ＭＳ Ｐゴシック" charset="0"/>
                <a:cs typeface="ＭＳ Ｐゴシック" charset="0"/>
              </a:rPr>
              <a:t>	etc.</a:t>
            </a:r>
          </a:p>
          <a:p>
            <a:pPr algn="just" eaLnBrk="1" hangingPunct="1">
              <a:lnSpc>
                <a:spcPct val="90000"/>
              </a:lnSpc>
            </a:pPr>
            <a:r>
              <a:rPr lang="fr-FR" sz="1800" dirty="0">
                <a:latin typeface="Lucida Sans Unicode" charset="0"/>
                <a:ea typeface="ＭＳ Ｐゴシック" charset="0"/>
                <a:cs typeface="ＭＳ Ｐゴシック" charset="0"/>
              </a:rPr>
              <a:t>mémoires auxiliaires externes parmi lesquelles on distingue en pratique:</a:t>
            </a:r>
          </a:p>
          <a:p>
            <a:pPr lvl="1" algn="just" eaLnBrk="1" hangingPunct="1">
              <a:lnSpc>
                <a:spcPct val="90000"/>
              </a:lnSpc>
            </a:pPr>
            <a:r>
              <a:rPr lang="fr-FR" sz="1600" dirty="0">
                <a:latin typeface="Lucida Sans Unicode" charset="0"/>
                <a:ea typeface="ＭＳ Ｐゴシック" charset="0"/>
              </a:rPr>
              <a:t>les mémoires à accès direct comme par exemple les unités de disques magnétiques, les disquettes, le CD, DVD, clé USB</a:t>
            </a:r>
          </a:p>
          <a:p>
            <a:pPr lvl="1" algn="just" eaLnBrk="1" hangingPunct="1">
              <a:lnSpc>
                <a:spcPct val="90000"/>
              </a:lnSpc>
            </a:pPr>
            <a:r>
              <a:rPr lang="fr-FR" sz="1600" dirty="0">
                <a:latin typeface="Lucida Sans Unicode" charset="0"/>
                <a:ea typeface="ＭＳ Ｐゴシック" charset="0"/>
              </a:rPr>
              <a:t>les mémoires à accès séquentiel comme par exemple les bandes magnétiques ou les cassettes.</a:t>
            </a:r>
          </a:p>
          <a:p>
            <a:pPr algn="just" eaLnBrk="1" hangingPunct="1">
              <a:lnSpc>
                <a:spcPct val="90000"/>
              </a:lnSpc>
            </a:pPr>
            <a:endParaRPr lang="fr-FR" sz="20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2869983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idx="4294967295"/>
          </p:nvPr>
        </p:nvSpPr>
        <p:spPr>
          <a:xfrm>
            <a:off x="611560" y="476672"/>
            <a:ext cx="7772400" cy="763587"/>
          </a:xfrm>
        </p:spPr>
        <p:txBody>
          <a:bodyPr>
            <a:normAutofit/>
            <a:scene3d>
              <a:camera prst="orthographicFront"/>
              <a:lightRig rig="soft" dir="t"/>
            </a:scene3d>
            <a:sp3d prstMaterial="softEdge">
              <a:bevelT w="25400" h="25400"/>
            </a:sp3d>
          </a:bodyPr>
          <a:lstStyle/>
          <a:p>
            <a:pPr eaLnBrk="1" fontAlgn="auto" hangingPunct="1">
              <a:spcAft>
                <a:spcPts val="0"/>
              </a:spcAft>
              <a:defRPr/>
            </a:pPr>
            <a:r>
              <a:rPr lang="fr-FR" dirty="0">
                <a:solidFill>
                  <a:schemeClr val="tx1"/>
                </a:solidFill>
                <a:ea typeface="+mj-ea"/>
                <a:cs typeface="+mj-cs"/>
              </a:rPr>
              <a:t>Hommage à une inconnue</a:t>
            </a:r>
          </a:p>
        </p:txBody>
      </p:sp>
      <p:sp>
        <p:nvSpPr>
          <p:cNvPr id="229377" name="Rectangle 3"/>
          <p:cNvSpPr>
            <a:spLocks noGrp="1" noChangeArrowheads="1"/>
          </p:cNvSpPr>
          <p:nvPr>
            <p:ph idx="4294967295"/>
          </p:nvPr>
        </p:nvSpPr>
        <p:spPr>
          <a:xfrm>
            <a:off x="602365" y="1252969"/>
            <a:ext cx="7772400" cy="763587"/>
          </a:xfrm>
        </p:spPr>
        <p:txBody>
          <a:bodyPr>
            <a:normAutofit fontScale="85000" lnSpcReduction="10000"/>
          </a:bodyPr>
          <a:lstStyle/>
          <a:p>
            <a:pPr marL="0" indent="0" algn="ctr">
              <a:lnSpc>
                <a:spcPct val="150000"/>
              </a:lnSpc>
              <a:buNone/>
            </a:pPr>
            <a:r>
              <a:rPr lang="fr-FR" sz="4000" dirty="0" err="1">
                <a:ln w="3175" cmpd="sng">
                  <a:noFill/>
                </a:ln>
                <a:solidFill>
                  <a:schemeClr val="tx1"/>
                </a:solidFill>
                <a:latin typeface="+mj-lt"/>
                <a:ea typeface="+mj-ea"/>
                <a:cs typeface="+mj-cs"/>
              </a:rPr>
              <a:t>Hedy</a:t>
            </a:r>
            <a:r>
              <a:rPr lang="fr-FR" sz="4000" dirty="0">
                <a:ln w="3175" cmpd="sng">
                  <a:noFill/>
                </a:ln>
                <a:solidFill>
                  <a:schemeClr val="tx1"/>
                </a:solidFill>
                <a:latin typeface="+mj-lt"/>
                <a:ea typeface="+mj-ea"/>
                <a:cs typeface="+mj-cs"/>
              </a:rPr>
              <a:t> </a:t>
            </a:r>
            <a:r>
              <a:rPr lang="fr-FR" sz="4000" dirty="0" err="1">
                <a:ln w="3175" cmpd="sng">
                  <a:noFill/>
                </a:ln>
                <a:solidFill>
                  <a:schemeClr val="tx1"/>
                </a:solidFill>
                <a:latin typeface="+mj-lt"/>
                <a:ea typeface="+mj-ea"/>
                <a:cs typeface="+mj-cs"/>
              </a:rPr>
              <a:t>Lamarr</a:t>
            </a:r>
            <a:endParaRPr lang="fr-FR" sz="4000" dirty="0">
              <a:ln w="3175" cmpd="sng">
                <a:noFill/>
              </a:ln>
              <a:solidFill>
                <a:schemeClr val="tx1"/>
              </a:solidFill>
              <a:latin typeface="+mj-lt"/>
              <a:ea typeface="+mj-ea"/>
              <a:cs typeface="+mj-cs"/>
            </a:endParaRPr>
          </a:p>
        </p:txBody>
      </p:sp>
      <p:pic>
        <p:nvPicPr>
          <p:cNvPr id="1026" name="Picture 2">
            <a:extLst>
              <a:ext uri="{FF2B5EF4-FFF2-40B4-BE49-F238E27FC236}">
                <a16:creationId xmlns:a16="http://schemas.microsoft.com/office/drawing/2014/main" id="{CBBC9707-FC4B-44EE-338E-A0080C51FD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285" y="2029266"/>
            <a:ext cx="5040560" cy="283531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577274CE-C5B3-9E79-D421-80A8C44F9513}"/>
              </a:ext>
            </a:extLst>
          </p:cNvPr>
          <p:cNvSpPr txBox="1"/>
          <p:nvPr/>
        </p:nvSpPr>
        <p:spPr>
          <a:xfrm>
            <a:off x="1619672" y="5085184"/>
            <a:ext cx="6264696" cy="646331"/>
          </a:xfrm>
          <a:prstGeom prst="rect">
            <a:avLst/>
          </a:prstGeom>
          <a:noFill/>
        </p:spPr>
        <p:txBody>
          <a:bodyPr wrap="square" rtlCol="0">
            <a:spAutoFit/>
          </a:bodyPr>
          <a:lstStyle/>
          <a:p>
            <a:r>
              <a:rPr lang="fr-FR" dirty="0"/>
              <a:t>Vedette de cinéma le jour et inventrice de génie la nuit, </a:t>
            </a:r>
            <a:r>
              <a:rPr lang="fr-FR" dirty="0" err="1"/>
              <a:t>Hedy</a:t>
            </a:r>
            <a:r>
              <a:rPr lang="fr-FR" dirty="0"/>
              <a:t> </a:t>
            </a:r>
            <a:r>
              <a:rPr lang="fr-FR" dirty="0" err="1"/>
              <a:t>Lamarr</a:t>
            </a:r>
            <a:r>
              <a:rPr lang="fr-FR" dirty="0"/>
              <a:t> est à l’origine de l’un des principes fondateurs du Wifi.</a:t>
            </a:r>
          </a:p>
        </p:txBody>
      </p:sp>
    </p:spTree>
    <p:extLst>
      <p:ext uri="{BB962C8B-B14F-4D97-AF65-F5344CB8AC3E}">
        <p14:creationId xmlns:p14="http://schemas.microsoft.com/office/powerpoint/2010/main" val="4068504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AD001BE-396D-4CFC-5C00-2FB69666F1FA}"/>
              </a:ext>
            </a:extLst>
          </p:cNvPr>
          <p:cNvSpPr txBox="1"/>
          <p:nvPr/>
        </p:nvSpPr>
        <p:spPr>
          <a:xfrm>
            <a:off x="755576" y="908720"/>
            <a:ext cx="4392488" cy="2308324"/>
          </a:xfrm>
          <a:prstGeom prst="rect">
            <a:avLst/>
          </a:prstGeom>
          <a:noFill/>
        </p:spPr>
        <p:txBody>
          <a:bodyPr wrap="square" rtlCol="0">
            <a:spAutoFit/>
          </a:bodyPr>
          <a:lstStyle/>
          <a:p>
            <a:pPr algn="just"/>
            <a:r>
              <a:rPr lang="fr-FR" dirty="0" err="1"/>
              <a:t>Hedy</a:t>
            </a:r>
            <a:r>
              <a:rPr lang="fr-FR" dirty="0"/>
              <a:t> Lamar, de son vrai nom </a:t>
            </a:r>
            <a:r>
              <a:rPr lang="fr-FR" dirty="0" err="1"/>
              <a:t>Hedwig</a:t>
            </a:r>
            <a:r>
              <a:rPr lang="fr-FR" dirty="0"/>
              <a:t> Kiesler, naît en Autriche en novembre 1914. Remarquée pour sa beauté, elle commence alors une carrière dans le cinéma. Dans le film </a:t>
            </a:r>
            <a:r>
              <a:rPr lang="fr-FR" i="1" dirty="0"/>
              <a:t>Extase</a:t>
            </a:r>
            <a:r>
              <a:rPr lang="fr-FR" dirty="0"/>
              <a:t>, sorti en 1933, </a:t>
            </a:r>
            <a:r>
              <a:rPr lang="fr-FR" dirty="0" err="1"/>
              <a:t>Hedy</a:t>
            </a:r>
            <a:r>
              <a:rPr lang="fr-FR" dirty="0"/>
              <a:t> Lamar campe son rôle le plus connu. Nue, elle simule un orgasme pour la première fois sur grand écran. Le film sera interdit par le Vatican. </a:t>
            </a:r>
          </a:p>
        </p:txBody>
      </p:sp>
      <p:pic>
        <p:nvPicPr>
          <p:cNvPr id="2050" name="Picture 2" descr="ithankyou: Ecstasy (1933) Hedy good!">
            <a:extLst>
              <a:ext uri="{FF2B5EF4-FFF2-40B4-BE49-F238E27FC236}">
                <a16:creationId xmlns:a16="http://schemas.microsoft.com/office/drawing/2014/main" id="{9125E00F-64FC-0938-1998-3C44D60364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1839" y="908720"/>
            <a:ext cx="3216585" cy="2396356"/>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FE8D7D5E-D8CD-CE77-C08F-635F94CB3C4A}"/>
              </a:ext>
            </a:extLst>
          </p:cNvPr>
          <p:cNvSpPr txBox="1"/>
          <p:nvPr/>
        </p:nvSpPr>
        <p:spPr>
          <a:xfrm>
            <a:off x="782903" y="3625890"/>
            <a:ext cx="4290257" cy="2031325"/>
          </a:xfrm>
          <a:prstGeom prst="rect">
            <a:avLst/>
          </a:prstGeom>
          <a:noFill/>
        </p:spPr>
        <p:txBody>
          <a:bodyPr wrap="square">
            <a:spAutoFit/>
          </a:bodyPr>
          <a:lstStyle/>
          <a:p>
            <a:pPr algn="just"/>
            <a:r>
              <a:rPr lang="fr-FR" dirty="0"/>
              <a:t>La même année, elle épouse </a:t>
            </a:r>
            <a:r>
              <a:rPr lang="fr-FR" dirty="0" err="1"/>
              <a:t>Friederich</a:t>
            </a:r>
            <a:r>
              <a:rPr lang="fr-FR" dirty="0"/>
              <a:t> </a:t>
            </a:r>
            <a:r>
              <a:rPr lang="fr-FR" dirty="0" err="1"/>
              <a:t>Mandl</a:t>
            </a:r>
            <a:r>
              <a:rPr lang="fr-FR" dirty="0"/>
              <a:t>, un marchand d'arme prolifique. </a:t>
            </a:r>
            <a:r>
              <a:rPr lang="fr-FR" dirty="0" err="1"/>
              <a:t>Hedy</a:t>
            </a:r>
            <a:r>
              <a:rPr lang="fr-FR" dirty="0"/>
              <a:t> Lamar côtoie le monde de l'armée par le biais de son mari. Un épisode déterminant de sa vie qui nourrira de longues conversations autour des missiles radioguidés qui donnera naissance à une invention visionnaire. </a:t>
            </a:r>
          </a:p>
        </p:txBody>
      </p:sp>
      <p:pic>
        <p:nvPicPr>
          <p:cNvPr id="2052" name="Picture 4">
            <a:extLst>
              <a:ext uri="{FF2B5EF4-FFF2-40B4-BE49-F238E27FC236}">
                <a16:creationId xmlns:a16="http://schemas.microsoft.com/office/drawing/2014/main" id="{03DEA278-281A-C1DD-AD1A-527DB05AB0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8658" y="3552925"/>
            <a:ext cx="3204041" cy="2396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644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E8D7D5E-D8CD-CE77-C08F-635F94CB3C4A}"/>
              </a:ext>
            </a:extLst>
          </p:cNvPr>
          <p:cNvSpPr txBox="1"/>
          <p:nvPr/>
        </p:nvSpPr>
        <p:spPr>
          <a:xfrm>
            <a:off x="811301" y="1412776"/>
            <a:ext cx="7521398" cy="1754326"/>
          </a:xfrm>
          <a:prstGeom prst="rect">
            <a:avLst/>
          </a:prstGeom>
          <a:noFill/>
        </p:spPr>
        <p:txBody>
          <a:bodyPr wrap="square">
            <a:spAutoFit/>
          </a:bodyPr>
          <a:lstStyle/>
          <a:p>
            <a:pPr algn="just"/>
            <a:r>
              <a:rPr lang="fr-FR" dirty="0"/>
              <a:t>À l'occasion d'une soirée mondaine </a:t>
            </a:r>
            <a:r>
              <a:rPr lang="fr-FR" dirty="0" err="1"/>
              <a:t>Hedy</a:t>
            </a:r>
            <a:r>
              <a:rPr lang="fr-FR" dirty="0"/>
              <a:t> </a:t>
            </a:r>
            <a:r>
              <a:rPr lang="fr-FR" dirty="0" err="1"/>
              <a:t>Lamarr</a:t>
            </a:r>
            <a:r>
              <a:rPr lang="fr-FR" dirty="0"/>
              <a:t> rencontre le pianiste George </a:t>
            </a:r>
            <a:r>
              <a:rPr lang="fr-FR" dirty="0" err="1"/>
              <a:t>Antheil</a:t>
            </a:r>
            <a:r>
              <a:rPr lang="fr-FR" dirty="0"/>
              <a:t>. Tous les deux discutent longuement de l'armement, un sujet d'</a:t>
            </a:r>
            <a:r>
              <a:rPr lang="fr-FR" dirty="0" err="1"/>
              <a:t>Hedy</a:t>
            </a:r>
            <a:r>
              <a:rPr lang="fr-FR" dirty="0"/>
              <a:t> maîtrise parfaitement et qui passionne George </a:t>
            </a:r>
            <a:r>
              <a:rPr lang="fr-FR" dirty="0" err="1"/>
              <a:t>Antheil</a:t>
            </a:r>
            <a:r>
              <a:rPr lang="fr-FR" dirty="0"/>
              <a:t>. Nous sommes en 1941 et la seconde guerre mondiale ravage l'Europe. George et </a:t>
            </a:r>
            <a:r>
              <a:rPr lang="fr-FR" dirty="0" err="1"/>
              <a:t>Hedy</a:t>
            </a:r>
            <a:r>
              <a:rPr lang="fr-FR" dirty="0"/>
              <a:t> imaginent ensemble un système de cryptage des communications applicables aux torpilles radioguidées trop souvent détournées.</a:t>
            </a:r>
          </a:p>
        </p:txBody>
      </p:sp>
      <p:sp>
        <p:nvSpPr>
          <p:cNvPr id="3" name="Rectangle 3">
            <a:extLst>
              <a:ext uri="{FF2B5EF4-FFF2-40B4-BE49-F238E27FC236}">
                <a16:creationId xmlns:a16="http://schemas.microsoft.com/office/drawing/2014/main" id="{CE1728C1-CEDD-786F-872F-E9FC4D997F8B}"/>
              </a:ext>
            </a:extLst>
          </p:cNvPr>
          <p:cNvSpPr txBox="1">
            <a:spLocks noChangeArrowheads="1"/>
          </p:cNvSpPr>
          <p:nvPr/>
        </p:nvSpPr>
        <p:spPr>
          <a:xfrm>
            <a:off x="560299" y="584057"/>
            <a:ext cx="7772400" cy="763587"/>
          </a:xfrm>
          <a:prstGeom prst="rect">
            <a:avLst/>
          </a:prstGeom>
        </p:spPr>
        <p:txBody>
          <a:bodyPr vert="horz" lIns="91440" tIns="45720" rIns="91440" bIns="45720" rtlCol="0" anchor="t">
            <a:normAutofit fontScale="85000" lnSpcReduction="1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lnSpc>
                <a:spcPct val="150000"/>
              </a:lnSpc>
              <a:buFont typeface="Arial"/>
              <a:buNone/>
            </a:pPr>
            <a:r>
              <a:rPr lang="fr-FR" sz="4000" dirty="0">
                <a:ln w="3175" cmpd="sng">
                  <a:noFill/>
                </a:ln>
                <a:solidFill>
                  <a:schemeClr val="tx1"/>
                </a:solidFill>
                <a:latin typeface="+mj-lt"/>
                <a:ea typeface="+mj-ea"/>
                <a:cs typeface="+mj-cs"/>
              </a:rPr>
              <a:t>Son Invention</a:t>
            </a:r>
          </a:p>
        </p:txBody>
      </p:sp>
      <p:pic>
        <p:nvPicPr>
          <p:cNvPr id="3076" name="Picture 4" descr="Hedy &amp; Antheil | Houston Piano Company">
            <a:extLst>
              <a:ext uri="{FF2B5EF4-FFF2-40B4-BE49-F238E27FC236}">
                <a16:creationId xmlns:a16="http://schemas.microsoft.com/office/drawing/2014/main" id="{0B255711-BA89-6746-DF0B-4EB93E3FAC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068960"/>
            <a:ext cx="4241924" cy="2796726"/>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2755D20B-A903-B406-EF92-B8F3EA47A3C7}"/>
              </a:ext>
            </a:extLst>
          </p:cNvPr>
          <p:cNvSpPr txBox="1"/>
          <p:nvPr/>
        </p:nvSpPr>
        <p:spPr>
          <a:xfrm>
            <a:off x="952533" y="3167102"/>
            <a:ext cx="2641465" cy="2585323"/>
          </a:xfrm>
          <a:prstGeom prst="rect">
            <a:avLst/>
          </a:prstGeom>
          <a:noFill/>
        </p:spPr>
        <p:txBody>
          <a:bodyPr wrap="square" rtlCol="0">
            <a:spAutoFit/>
          </a:bodyPr>
          <a:lstStyle/>
          <a:p>
            <a:pPr algn="just"/>
            <a:r>
              <a:rPr lang="fr-FR" dirty="0"/>
              <a:t>Le système est basé sur un émetteur-récepteur qui permet à la torpille de changer de fréquence de transmission pour ne pas être détectée par les ennemis. Appelé aussi « étalement de spectre par évasion de fréquence »</a:t>
            </a:r>
          </a:p>
        </p:txBody>
      </p:sp>
    </p:spTree>
    <p:extLst>
      <p:ext uri="{BB962C8B-B14F-4D97-AF65-F5344CB8AC3E}">
        <p14:creationId xmlns:p14="http://schemas.microsoft.com/office/powerpoint/2010/main" val="3782130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00BB634-2B13-93F0-C97D-33A6F57DF015}"/>
              </a:ext>
            </a:extLst>
          </p:cNvPr>
          <p:cNvSpPr txBox="1"/>
          <p:nvPr/>
        </p:nvSpPr>
        <p:spPr>
          <a:xfrm>
            <a:off x="755576" y="908720"/>
            <a:ext cx="7200800" cy="954107"/>
          </a:xfrm>
          <a:prstGeom prst="rect">
            <a:avLst/>
          </a:prstGeom>
          <a:noFill/>
        </p:spPr>
        <p:txBody>
          <a:bodyPr wrap="square">
            <a:spAutoFit/>
          </a:bodyPr>
          <a:lstStyle/>
          <a:p>
            <a:pPr algn="ctr"/>
            <a:r>
              <a:rPr lang="fr-FR" sz="2800" dirty="0">
                <a:ln w="3175" cmpd="sng">
                  <a:noFill/>
                </a:ln>
                <a:latin typeface="+mj-lt"/>
                <a:ea typeface="+mj-ea"/>
                <a:cs typeface="+mj-cs"/>
              </a:rPr>
              <a:t>Étalement de spectre par saut de fréquence, ancêtre du Wi-Fi</a:t>
            </a:r>
          </a:p>
        </p:txBody>
      </p:sp>
      <p:sp>
        <p:nvSpPr>
          <p:cNvPr id="4" name="ZoneTexte 3">
            <a:extLst>
              <a:ext uri="{FF2B5EF4-FFF2-40B4-BE49-F238E27FC236}">
                <a16:creationId xmlns:a16="http://schemas.microsoft.com/office/drawing/2014/main" id="{0E54E057-B81A-7660-9585-7BE557B0C5AC}"/>
              </a:ext>
            </a:extLst>
          </p:cNvPr>
          <p:cNvSpPr txBox="1"/>
          <p:nvPr/>
        </p:nvSpPr>
        <p:spPr>
          <a:xfrm>
            <a:off x="971600" y="1862827"/>
            <a:ext cx="7200800" cy="3139321"/>
          </a:xfrm>
          <a:prstGeom prst="rect">
            <a:avLst/>
          </a:prstGeom>
          <a:noFill/>
        </p:spPr>
        <p:txBody>
          <a:bodyPr wrap="square" rtlCol="0">
            <a:spAutoFit/>
          </a:bodyPr>
          <a:lstStyle/>
          <a:p>
            <a:pPr algn="just"/>
            <a:r>
              <a:rPr lang="fr-FR" dirty="0"/>
              <a:t>L’étalement de spectre par saut de fréquence a été utilisé dans les premiers standards du Wi-Fi, la norme 802.11. Le principe du FHSS (</a:t>
            </a:r>
            <a:r>
              <a:rPr lang="fr-FR" dirty="0" err="1"/>
              <a:t>frequency-hopping</a:t>
            </a:r>
            <a:r>
              <a:rPr lang="fr-FR" dirty="0"/>
              <a:t> spread </a:t>
            </a:r>
            <a:r>
              <a:rPr lang="fr-FR" dirty="0" err="1"/>
              <a:t>spectrum</a:t>
            </a:r>
            <a:r>
              <a:rPr lang="fr-FR" dirty="0"/>
              <a:t>) permettait de transmettre des signaux qui partageaient des bandes de fréquences avec d’autres types de transmissions. Un signal était émis successivement sur un canal puis sur l’autre pendant une courte période. Dans le cas du Wi-Fi, le FHSS était utilisé pour réduire les interférences entre les transmissions des diverses stations.</a:t>
            </a:r>
          </a:p>
          <a:p>
            <a:pPr algn="just"/>
            <a:endParaRPr lang="fr-FR" dirty="0"/>
          </a:p>
          <a:p>
            <a:pPr algn="just"/>
            <a:r>
              <a:rPr lang="fr-FR" dirty="0"/>
              <a:t>Le principe de saut de fréquence est utilisé dans beaucoup de format de transmission comme par exemple les signaux GPS, le Bluetooth. </a:t>
            </a:r>
            <a:br>
              <a:rPr lang="fr-FR" dirty="0"/>
            </a:br>
            <a:endParaRPr lang="fr-FR" dirty="0"/>
          </a:p>
        </p:txBody>
      </p:sp>
      <p:pic>
        <p:nvPicPr>
          <p:cNvPr id="6" name="Image 5">
            <a:extLst>
              <a:ext uri="{FF2B5EF4-FFF2-40B4-BE49-F238E27FC236}">
                <a16:creationId xmlns:a16="http://schemas.microsoft.com/office/drawing/2014/main" id="{30DAFB5B-4C42-B7FF-BC3A-5AC8C4425A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862827"/>
            <a:ext cx="7166588" cy="3438381"/>
          </a:xfrm>
          <a:prstGeom prst="rect">
            <a:avLst/>
          </a:prstGeom>
        </p:spPr>
      </p:pic>
    </p:spTree>
    <p:extLst>
      <p:ext uri="{BB962C8B-B14F-4D97-AF65-F5344CB8AC3E}">
        <p14:creationId xmlns:p14="http://schemas.microsoft.com/office/powerpoint/2010/main" val="426749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idx="4294967295"/>
          </p:nvPr>
        </p:nvSpPr>
        <p:spPr>
          <a:xfrm>
            <a:off x="611560" y="476672"/>
            <a:ext cx="7772400" cy="763587"/>
          </a:xfrm>
        </p:spPr>
        <p:txBody>
          <a:bodyPr>
            <a:normAutofit/>
            <a:scene3d>
              <a:camera prst="orthographicFront"/>
              <a:lightRig rig="soft" dir="t"/>
            </a:scene3d>
            <a:sp3d prstMaterial="softEdge">
              <a:bevelT w="25400" h="25400"/>
            </a:sp3d>
          </a:bodyPr>
          <a:lstStyle/>
          <a:p>
            <a:pPr eaLnBrk="1" fontAlgn="auto" hangingPunct="1">
              <a:spcAft>
                <a:spcPts val="0"/>
              </a:spcAft>
              <a:defRPr/>
            </a:pPr>
            <a:r>
              <a:rPr lang="fr-FR" dirty="0">
                <a:solidFill>
                  <a:schemeClr val="tx1"/>
                </a:solidFill>
                <a:ea typeface="+mj-ea"/>
                <a:cs typeface="+mj-cs"/>
              </a:rPr>
              <a:t>3. Enjeux sociaux et éthiques</a:t>
            </a:r>
          </a:p>
        </p:txBody>
      </p:sp>
      <p:sp>
        <p:nvSpPr>
          <p:cNvPr id="229377" name="Rectangle 3"/>
          <p:cNvSpPr>
            <a:spLocks noGrp="1" noChangeArrowheads="1"/>
          </p:cNvSpPr>
          <p:nvPr>
            <p:ph idx="4294967295"/>
          </p:nvPr>
        </p:nvSpPr>
        <p:spPr>
          <a:xfrm>
            <a:off x="611560" y="1371600"/>
            <a:ext cx="7772400" cy="4114800"/>
          </a:xfrm>
        </p:spPr>
        <p:txBody>
          <a:bodyPr>
            <a:normAutofit fontScale="85000" lnSpcReduction="10000"/>
          </a:bodyPr>
          <a:lstStyle/>
          <a:p>
            <a:pPr algn="just" eaLnBrk="1" hangingPunct="1">
              <a:lnSpc>
                <a:spcPct val="150000"/>
              </a:lnSpc>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héritage le plus important que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nous laissera est que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homme (ou la femme) est imparfait et que la solution à ce problème proviendra sans doute de la technique.</a:t>
            </a:r>
          </a:p>
          <a:p>
            <a:pPr algn="just" eaLnBrk="1" hangingPunct="1">
              <a:lnSpc>
                <a:spcPct val="150000"/>
              </a:lnSpc>
            </a:pPr>
            <a:r>
              <a:rPr lang="fr-FR" dirty="0">
                <a:latin typeface="Lucida Sans Unicode" charset="0"/>
                <a:ea typeface="ＭＳ Ｐゴシック" charset="0"/>
                <a:cs typeface="ＭＳ Ｐゴシック" charset="0"/>
              </a:rPr>
              <a:t>Cette imperfection vient sans doute de notre incapacité à ma</a:t>
            </a:r>
            <a:r>
              <a:rPr lang="fr-FR" altLang="ja-JP" dirty="0">
                <a:latin typeface="Arial" charset="0"/>
                <a:ea typeface="ＭＳ Ｐゴシック" charset="0"/>
                <a:cs typeface="ＭＳ Ｐゴシック" charset="0"/>
              </a:rPr>
              <a:t>î</a:t>
            </a:r>
            <a:r>
              <a:rPr lang="fr-FR" altLang="ja-JP" dirty="0">
                <a:latin typeface="Lucida Sans Unicode" charset="0"/>
                <a:ea typeface="ＭＳ Ｐゴシック" charset="0"/>
                <a:cs typeface="ＭＳ Ｐゴシック" charset="0"/>
              </a:rPr>
              <a:t>triser le temps:</a:t>
            </a:r>
          </a:p>
          <a:p>
            <a:pPr lvl="2" algn="just" eaLnBrk="1" hangingPunct="1">
              <a:lnSpc>
                <a:spcPct val="150000"/>
              </a:lnSpc>
            </a:pPr>
            <a:r>
              <a:rPr lang="fr-FR" dirty="0">
                <a:latin typeface="Lucida Sans Unicode" charset="0"/>
                <a:ea typeface="ＭＳ Ｐゴシック" charset="0"/>
              </a:rPr>
              <a:t>Dans notre vie</a:t>
            </a:r>
          </a:p>
          <a:p>
            <a:pPr lvl="2" algn="just" eaLnBrk="1" hangingPunct="1">
              <a:lnSpc>
                <a:spcPct val="150000"/>
              </a:lnSpc>
            </a:pPr>
            <a:r>
              <a:rPr lang="fr-FR" dirty="0">
                <a:latin typeface="Lucida Sans Unicode" charset="0"/>
                <a:ea typeface="ＭＳ Ｐゴシック" charset="0"/>
              </a:rPr>
              <a:t>Dans notre pensée</a:t>
            </a:r>
          </a:p>
          <a:p>
            <a:pPr lvl="2" algn="just" eaLnBrk="1" hangingPunct="1">
              <a:lnSpc>
                <a:spcPct val="150000"/>
              </a:lnSpc>
            </a:pPr>
            <a:r>
              <a:rPr lang="fr-FR" dirty="0">
                <a:latin typeface="Lucida Sans Unicode" charset="0"/>
                <a:ea typeface="ＭＳ Ｐゴシック" charset="0"/>
              </a:rPr>
              <a:t>Dans notre capacité de créer </a:t>
            </a:r>
          </a:p>
        </p:txBody>
      </p:sp>
    </p:spTree>
    <p:extLst>
      <p:ext uri="{BB962C8B-B14F-4D97-AF65-F5344CB8AC3E}">
        <p14:creationId xmlns:p14="http://schemas.microsoft.com/office/powerpoint/2010/main" val="1141060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idx="4294967295"/>
          </p:nvPr>
        </p:nvSpPr>
        <p:spPr>
          <a:xfrm>
            <a:off x="971600" y="620688"/>
            <a:ext cx="7258000" cy="5505475"/>
          </a:xfrm>
        </p:spPr>
        <p:txBody>
          <a:bodyPr>
            <a:normAutofit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Notre volonté de reproduire notre système de pensée et de vie avec les machines est stimulée par la métaphore qui compare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ordinateur au cerveau voire à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humain.</a:t>
            </a:r>
          </a:p>
          <a:p>
            <a:pPr marL="0" indent="0" algn="just" eaLnBrk="1" hangingPunct="1">
              <a:lnSpc>
                <a:spcPct val="150000"/>
              </a:lnSpc>
              <a:buNone/>
            </a:pPr>
            <a:r>
              <a:rPr lang="fr-FR" dirty="0">
                <a:latin typeface="Lucida Sans Unicode" charset="0"/>
                <a:ea typeface="ＭＳ Ｐゴシック" charset="0"/>
                <a:cs typeface="ＭＳ Ｐゴシック" charset="0"/>
              </a:rPr>
              <a:t>Cette volonté est alimentée par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intuition prospective de Wiener (fondateur de la cybernétique) qui très tôt avait prédit que les machines servant à communiquer (téléphone, ordinateur, …) prendraient une place prépondérante dans les sociétés modernes.</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2951508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idx="4294967295"/>
          </p:nvPr>
        </p:nvSpPr>
        <p:spPr>
          <a:xfrm>
            <a:off x="827584" y="548680"/>
            <a:ext cx="7402016" cy="5577483"/>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Cette comparaison, caractéristique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s</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accompagne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idée selon laquelle la logique est une valeur universelle, un outil de compréhension du monde capable de le transformer.</a:t>
            </a: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tentera donc de devenir une nouvelle utopie dont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objectif serait de transformer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homme et la société </a:t>
            </a:r>
            <a:r>
              <a:rPr lang="fr-FR" altLang="ja-JP"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il a créée.</a:t>
            </a:r>
            <a:endParaRPr lang="fr-FR" dirty="0">
              <a:latin typeface="Lucida Sans Unicode" charset="0"/>
              <a:ea typeface="ＭＳ Ｐゴシック" charset="0"/>
              <a:cs typeface="ＭＳ Ｐゴシック" charset="0"/>
            </a:endParaRPr>
          </a:p>
          <a:p>
            <a:pPr marL="0" indent="0" algn="just" eaLnBrk="1" hangingPunct="1">
              <a:lnSpc>
                <a:spcPct val="150000"/>
              </a:lnSpc>
              <a:buNone/>
            </a:pPr>
            <a:r>
              <a:rPr lang="fr-FR" dirty="0">
                <a:latin typeface="Lucida Sans Unicode" charset="0"/>
                <a:ea typeface="ＭＳ Ｐゴシック" charset="0"/>
                <a:cs typeface="ＭＳ Ｐゴシック" charset="0"/>
              </a:rPr>
              <a:t>La technique appara</a:t>
            </a:r>
            <a:r>
              <a:rPr lang="fr-FR" altLang="ja-JP" dirty="0">
                <a:latin typeface="Lucida Sans Unicode" charset="0"/>
                <a:ea typeface="ＭＳ Ｐゴシック" charset="0"/>
                <a:cs typeface="ＭＳ Ｐゴシック" charset="0"/>
              </a:rPr>
              <a:t>ît souvent comme la seule solution aux nombreux problèmes posés par la société moderne.</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5772532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ChangeArrowheads="1"/>
          </p:cNvSpPr>
          <p:nvPr>
            <p:ph idx="4294967295"/>
          </p:nvPr>
        </p:nvSpPr>
        <p:spPr>
          <a:xfrm>
            <a:off x="683568" y="548680"/>
            <a:ext cx="7704856" cy="5577483"/>
          </a:xfrm>
        </p:spPr>
        <p:txBody>
          <a:bodyPr>
            <a:normAutofit fontScale="92500"/>
          </a:bodyPr>
          <a:lstStyle/>
          <a:p>
            <a:pPr marL="0" indent="0" algn="just" eaLnBrk="1" hangingPunct="1">
              <a:lnSpc>
                <a:spcPct val="150000"/>
              </a:lnSpc>
              <a:buNone/>
            </a:pPr>
            <a:r>
              <a:rPr lang="fr-FR" i="1" dirty="0">
                <a:solidFill>
                  <a:srgbClr val="FF3300"/>
                </a:solidFill>
                <a:latin typeface="Lucida Sans Unicode" charset="0"/>
                <a:ea typeface="ＭＳ Ｐゴシック" charset="0"/>
                <a:cs typeface="ＭＳ Ｐゴシック" charset="0"/>
              </a:rPr>
              <a:t>L</a:t>
            </a:r>
            <a:r>
              <a:rPr lang="ja-JP" altLang="fr-FR" i="1">
                <a:solidFill>
                  <a:srgbClr val="FF3300"/>
                </a:solidFill>
                <a:latin typeface="Lucida Sans Unicode" charset="0"/>
                <a:ea typeface="ＭＳ Ｐゴシック" charset="0"/>
                <a:cs typeface="ＭＳ Ｐゴシック" charset="0"/>
              </a:rPr>
              <a:t>’</a:t>
            </a:r>
            <a:r>
              <a:rPr lang="fr-FR" altLang="ja-JP" i="1" dirty="0">
                <a:solidFill>
                  <a:srgbClr val="FF3300"/>
                </a:solidFill>
                <a:latin typeface="Lucida Sans Unicode" charset="0"/>
                <a:ea typeface="ＭＳ Ｐゴシック" charset="0"/>
                <a:cs typeface="ＭＳ Ｐゴシック" charset="0"/>
              </a:rPr>
              <a:t>inadaptation de l</a:t>
            </a:r>
            <a:r>
              <a:rPr lang="ja-JP" altLang="fr-FR" i="1">
                <a:solidFill>
                  <a:srgbClr val="FF3300"/>
                </a:solidFill>
                <a:latin typeface="Lucida Sans Unicode" charset="0"/>
                <a:ea typeface="ＭＳ Ｐゴシック" charset="0"/>
                <a:cs typeface="ＭＳ Ｐゴシック" charset="0"/>
              </a:rPr>
              <a:t>’</a:t>
            </a:r>
            <a:r>
              <a:rPr lang="fr-FR" altLang="ja-JP" i="1" dirty="0">
                <a:solidFill>
                  <a:srgbClr val="FF3300"/>
                </a:solidFill>
                <a:latin typeface="Lucida Sans Unicode" charset="0"/>
                <a:ea typeface="ＭＳ Ｐゴシック" charset="0"/>
                <a:cs typeface="ＭＳ Ｐゴシック" charset="0"/>
              </a:rPr>
              <a:t>homme à la vitesse</a:t>
            </a:r>
            <a:endParaRPr lang="fr-FR" altLang="ja-JP" i="1" dirty="0">
              <a:latin typeface="Lucida Sans Unicode" charset="0"/>
              <a:ea typeface="ＭＳ Ｐゴシック" charset="0"/>
              <a:cs typeface="ＭＳ Ｐゴシック" charset="0"/>
            </a:endParaRPr>
          </a:p>
          <a:p>
            <a:pPr marL="0" indent="0" algn="just" eaLnBrk="1" hangingPunct="1">
              <a:lnSpc>
                <a:spcPct val="150000"/>
              </a:lnSpc>
              <a:buNone/>
            </a:pPr>
            <a:endParaRPr lang="fr-FR" dirty="0">
              <a:latin typeface="Lucida Sans Unicode" charset="0"/>
              <a:ea typeface="ＭＳ Ｐゴシック" charset="0"/>
              <a:cs typeface="ＭＳ Ｐゴシック" charset="0"/>
            </a:endParaRP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s</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est déployée très tôt dans le domaine militaire (sans doute parce que c’est la profession où un cerveau serait le plus utile). </a:t>
            </a:r>
          </a:p>
          <a:p>
            <a:pPr algn="just" eaLnBrk="1" hangingPunct="1">
              <a:lnSpc>
                <a:spcPct val="150000"/>
              </a:lnSpc>
            </a:pPr>
            <a:r>
              <a:rPr lang="fr-FR" altLang="ja-JP" dirty="0">
                <a:latin typeface="Lucida Sans Unicode" charset="0"/>
                <a:ea typeface="ＭＳ Ｐゴシック" charset="0"/>
                <a:cs typeface="ＭＳ Ｐゴシック" charset="0"/>
              </a:rPr>
              <a:t>La caractéristique des guerres modernes est sans doute l’accroissement de la vitesse de la plus part des événements qui l’accompagne (planification, temps de réaction, matériels, déplacements, renseignements, communications).</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2342236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idx="4294967295"/>
          </p:nvPr>
        </p:nvSpPr>
        <p:spPr>
          <a:xfrm>
            <a:off x="755576" y="548680"/>
            <a:ext cx="7474024" cy="6004520"/>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Incapacité flagrante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homme, haute technicité, prédominance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 firent littéralement exploser (c</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est le cas de la dire)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utilisation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dans le domaine militaire.</a:t>
            </a:r>
          </a:p>
          <a:p>
            <a:pPr marL="0" indent="0" algn="just" eaLnBrk="1" hangingPunct="1">
              <a:lnSpc>
                <a:spcPct val="150000"/>
              </a:lnSpc>
              <a:buNone/>
            </a:pPr>
            <a:endParaRPr lang="fr-FR" dirty="0">
              <a:latin typeface="Lucida Sans Unicode" charset="0"/>
              <a:ea typeface="ＭＳ Ｐゴシック" charset="0"/>
              <a:cs typeface="ＭＳ Ｐゴシック" charset="0"/>
            </a:endParaRPr>
          </a:p>
          <a:p>
            <a:pPr marL="0" indent="0" algn="just" eaLnBrk="1" hangingPunct="1">
              <a:lnSpc>
                <a:spcPct val="150000"/>
              </a:lnSpc>
              <a:buNone/>
            </a:pPr>
            <a:r>
              <a:rPr lang="fr-FR" dirty="0">
                <a:latin typeface="Lucida Sans Unicode" charset="0"/>
                <a:ea typeface="ＭＳ Ｐゴシック" charset="0"/>
                <a:cs typeface="ＭＳ Ｐゴシック" charset="0"/>
              </a:rPr>
              <a:t>Cet accroissement de besoin de vitesse ne restera pas longtemps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apanage des mono-neuronaux armés, la société civile confrontée à une dynamique de croissance deviendra elle aussi une grande consommatrice de technologies de communication. </a:t>
            </a:r>
            <a:endParaRPr lang="fr-FR" dirty="0">
              <a:latin typeface="Lucida Sans Unicode" charset="0"/>
              <a:ea typeface="ＭＳ Ｐゴシック" charset="0"/>
              <a:cs typeface="ＭＳ Ｐゴシック" charset="0"/>
            </a:endParaRPr>
          </a:p>
        </p:txBody>
      </p:sp>
      <p:pic>
        <p:nvPicPr>
          <p:cNvPr id="1208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2063" y="1000125"/>
            <a:ext cx="2982912" cy="4167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08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000125"/>
            <a:ext cx="2876550" cy="429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261583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0836"/>
                                        </p:tgtEl>
                                        <p:attrNameLst>
                                          <p:attrName>style.visibility</p:attrName>
                                        </p:attrNameLst>
                                      </p:cBhvr>
                                      <p:to>
                                        <p:strVal val="visible"/>
                                      </p:to>
                                    </p:set>
                                    <p:animEffect transition="in" filter="fade">
                                      <p:cBhvr>
                                        <p:cTn id="7" dur="2000"/>
                                        <p:tgtEl>
                                          <p:spTgt spid="1208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nodeType="clickEffect">
                                  <p:stCondLst>
                                    <p:cond delay="0"/>
                                  </p:stCondLst>
                                  <p:childTnLst>
                                    <p:set>
                                      <p:cBhvr>
                                        <p:cTn id="11" dur="1" fill="hold">
                                          <p:stCondLst>
                                            <p:cond delay="0"/>
                                          </p:stCondLst>
                                        </p:cTn>
                                        <p:tgtEl>
                                          <p:spTgt spid="120835"/>
                                        </p:tgtEl>
                                        <p:attrNameLst>
                                          <p:attrName>style.visibility</p:attrName>
                                        </p:attrNameLst>
                                      </p:cBhvr>
                                      <p:to>
                                        <p:strVal val="visible"/>
                                      </p:to>
                                    </p:set>
                                    <p:anim calcmode="lin" valueType="num">
                                      <p:cBhvr>
                                        <p:cTn id="12" dur="1000" fill="hold"/>
                                        <p:tgtEl>
                                          <p:spTgt spid="120835"/>
                                        </p:tgtEl>
                                        <p:attrNameLst>
                                          <p:attrName>ppt_w</p:attrName>
                                        </p:attrNameLst>
                                      </p:cBhvr>
                                      <p:tavLst>
                                        <p:tav tm="0">
                                          <p:val>
                                            <p:strVal val="#ppt_w*0.70"/>
                                          </p:val>
                                        </p:tav>
                                        <p:tav tm="100000">
                                          <p:val>
                                            <p:strVal val="#ppt_w"/>
                                          </p:val>
                                        </p:tav>
                                      </p:tavLst>
                                    </p:anim>
                                    <p:anim calcmode="lin" valueType="num">
                                      <p:cBhvr>
                                        <p:cTn id="13" dur="1000" fill="hold"/>
                                        <p:tgtEl>
                                          <p:spTgt spid="120835"/>
                                        </p:tgtEl>
                                        <p:attrNameLst>
                                          <p:attrName>ppt_h</p:attrName>
                                        </p:attrNameLst>
                                      </p:cBhvr>
                                      <p:tavLst>
                                        <p:tav tm="0">
                                          <p:val>
                                            <p:strVal val="#ppt_h"/>
                                          </p:val>
                                        </p:tav>
                                        <p:tav tm="100000">
                                          <p:val>
                                            <p:strVal val="#ppt_h"/>
                                          </p:val>
                                        </p:tav>
                                      </p:tavLst>
                                    </p:anim>
                                    <p:animEffect transition="in" filter="fade">
                                      <p:cBhvr>
                                        <p:cTn id="14" dur="1000"/>
                                        <p:tgtEl>
                                          <p:spTgt spid="120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idx="4294967295"/>
          </p:nvPr>
        </p:nvSpPr>
        <p:spPr>
          <a:xfrm>
            <a:off x="755576" y="692696"/>
            <a:ext cx="7474024" cy="5312817"/>
          </a:xfrm>
        </p:spPr>
        <p:txBody>
          <a:bodyPr>
            <a:normAutofit fontScale="92500"/>
          </a:bodyPr>
          <a:lstStyle/>
          <a:p>
            <a:pPr marL="0" indent="0" algn="just" eaLnBrk="1" hangingPunct="1">
              <a:lnSpc>
                <a:spcPct val="150000"/>
              </a:lnSpc>
              <a:buNone/>
            </a:pPr>
            <a:r>
              <a:rPr lang="fr-FR" i="1" dirty="0">
                <a:solidFill>
                  <a:srgbClr val="FF3300"/>
                </a:solidFill>
                <a:latin typeface="Lucida Sans Unicode" charset="0"/>
                <a:ea typeface="ＭＳ Ｐゴシック" charset="0"/>
                <a:cs typeface="ＭＳ Ｐゴシック" charset="0"/>
              </a:rPr>
              <a:t>De l</a:t>
            </a:r>
            <a:r>
              <a:rPr lang="ja-JP" altLang="fr-FR" i="1">
                <a:solidFill>
                  <a:srgbClr val="FF3300"/>
                </a:solidFill>
                <a:latin typeface="Lucida Sans Unicode" charset="0"/>
                <a:ea typeface="ＭＳ Ｐゴシック" charset="0"/>
                <a:cs typeface="ＭＳ Ｐゴシック" charset="0"/>
              </a:rPr>
              <a:t>’</a:t>
            </a:r>
            <a:r>
              <a:rPr lang="fr-FR" altLang="ja-JP" i="1" dirty="0">
                <a:solidFill>
                  <a:srgbClr val="FF3300"/>
                </a:solidFill>
                <a:latin typeface="Lucida Sans Unicode" charset="0"/>
                <a:ea typeface="ＭＳ Ｐゴシック" charset="0"/>
                <a:cs typeface="ＭＳ Ｐゴシック" charset="0"/>
              </a:rPr>
              <a:t>homme à la machine</a:t>
            </a:r>
            <a:endParaRPr lang="fr-FR" i="1" dirty="0">
              <a:latin typeface="Lucida Sans Unicode" charset="0"/>
              <a:ea typeface="ＭＳ Ｐゴシック" charset="0"/>
              <a:cs typeface="ＭＳ Ｐゴシック" charset="0"/>
            </a:endParaRP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des premières idées sur laquelle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imaginaire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se développa, fut que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homme et la machine ne pouvaient plus être dans un rapport de maître à esclave.</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Sur bien des points l’ordinateur devait être mis sur un pied d’égalité avec l’Homme car le développement de l’intelligence a comme corollaire l’acquisition d’un degré de liberté incompatible avec des chaînes.</a:t>
            </a:r>
            <a:endParaRPr lang="fr-FR" dirty="0">
              <a:latin typeface="Lucida Sans Unicode" charset="0"/>
              <a:ea typeface="ＭＳ Ｐゴシック" charset="0"/>
              <a:cs typeface="ＭＳ Ｐゴシック" charset="0"/>
            </a:endParaRPr>
          </a:p>
          <a:p>
            <a:pPr algn="just" eaLnBrk="1" hangingPunct="1">
              <a:lnSpc>
                <a:spcPct val="150000"/>
              </a:lnSpc>
            </a:pP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23082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idx="4294967295"/>
          </p:nvPr>
        </p:nvSpPr>
        <p:spPr>
          <a:xfrm>
            <a:off x="827584" y="548680"/>
            <a:ext cx="7402016" cy="5577483"/>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Le transfert de la notion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intelligence vers la machine est sans doute quelque chose de très ambigüe et souvent difficile à accepter car elle entraîne l’idée de dépassement de l’homme par sa propre créature (</a:t>
            </a:r>
            <a:r>
              <a:rPr lang="fr-FR" altLang="ja-JP" dirty="0" err="1">
                <a:latin typeface="Lucida Sans Unicode" charset="0"/>
                <a:ea typeface="ＭＳ Ｐゴシック" charset="0"/>
                <a:cs typeface="ＭＳ Ｐゴシック" charset="0"/>
              </a:rPr>
              <a:t>aaaaaah</a:t>
            </a:r>
            <a:r>
              <a:rPr lang="fr-FR" altLang="ja-JP" dirty="0">
                <a:latin typeface="Lucida Sans Unicode" charset="0"/>
                <a:ea typeface="ＭＳ Ｐゴシック" charset="0"/>
                <a:cs typeface="ＭＳ Ｐゴシック" charset="0"/>
              </a:rPr>
              <a:t>, on n’est plus loin de Frankenstein). </a:t>
            </a:r>
          </a:p>
        </p:txBody>
      </p:sp>
      <p:pic>
        <p:nvPicPr>
          <p:cNvPr id="122883" name="Picture 3" descr="Sans tit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447074"/>
            <a:ext cx="2203785" cy="2767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210297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22883"/>
                                        </p:tgtEl>
                                        <p:attrNameLst>
                                          <p:attrName>style.visibility</p:attrName>
                                        </p:attrNameLst>
                                      </p:cBhvr>
                                      <p:to>
                                        <p:strVal val="visible"/>
                                      </p:to>
                                    </p:set>
                                    <p:animEffect transition="in" filter="checkerboard(across)">
                                      <p:cBhvr>
                                        <p:cTn id="7" dur="500"/>
                                        <p:tgtEl>
                                          <p:spTgt spid="122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3"/>
          <p:cNvSpPr>
            <a:spLocks noGrp="1" noChangeArrowheads="1"/>
          </p:cNvSpPr>
          <p:nvPr>
            <p:ph idx="4294967295"/>
          </p:nvPr>
        </p:nvSpPr>
        <p:spPr>
          <a:xfrm>
            <a:off x="827584" y="476672"/>
            <a:ext cx="6944816" cy="3898478"/>
          </a:xfrm>
        </p:spPr>
        <p:txBody>
          <a:bodyPr/>
          <a:lstStyle/>
          <a:p>
            <a:pPr marL="0" indent="0" algn="just" eaLnBrk="1" hangingPunct="1">
              <a:lnSpc>
                <a:spcPct val="150000"/>
              </a:lnSpc>
              <a:buNone/>
            </a:pPr>
            <a:r>
              <a:rPr lang="fr-FR" altLang="ja-JP" dirty="0">
                <a:latin typeface="Lucida Sans Unicode" charset="0"/>
                <a:ea typeface="ＭＳ Ｐゴシック" charset="0"/>
                <a:cs typeface="ＭＳ Ｐゴシック" charset="0"/>
              </a:rPr>
              <a:t>Toute la science-fiction de l’après guerre montrait des petits hommes verts mais aussi des machines ayant échappée à tout contrôle leur intelligence étant devenue supérieure à la notre (avez-vous pensé à débrancher la prise ?) </a:t>
            </a:r>
            <a:endParaRPr lang="fr-FR" dirty="0">
              <a:latin typeface="Lucida Sans Unicode" charset="0"/>
              <a:ea typeface="ＭＳ Ｐゴシック" charset="0"/>
              <a:cs typeface="ＭＳ Ｐゴシック" charset="0"/>
            </a:endParaRPr>
          </a:p>
          <a:p>
            <a:pPr algn="just" eaLnBrk="1" hangingPunct="1">
              <a:lnSpc>
                <a:spcPct val="150000"/>
              </a:lnSpc>
            </a:pPr>
            <a:endParaRPr lang="fr-FR" dirty="0">
              <a:latin typeface="Lucida Sans Unicode" charset="0"/>
              <a:ea typeface="ＭＳ Ｐゴシック" charset="0"/>
              <a:cs typeface="ＭＳ Ｐゴシック" charset="0"/>
            </a:endParaRPr>
          </a:p>
        </p:txBody>
      </p:sp>
      <p:pic>
        <p:nvPicPr>
          <p:cNvPr id="223236" name="Picture 4" descr="hommesve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3356992"/>
            <a:ext cx="2708920" cy="27089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615208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23236"/>
                                        </p:tgtEl>
                                        <p:attrNameLst>
                                          <p:attrName>style.visibility</p:attrName>
                                        </p:attrNameLst>
                                      </p:cBhvr>
                                      <p:to>
                                        <p:strVal val="visible"/>
                                      </p:to>
                                    </p:set>
                                    <p:animEffect transition="in" filter="fade">
                                      <p:cBhvr>
                                        <p:cTn id="7" dur="1000"/>
                                        <p:tgtEl>
                                          <p:spTgt spid="223236"/>
                                        </p:tgtEl>
                                      </p:cBhvr>
                                    </p:animEffect>
                                    <p:anim calcmode="lin" valueType="num">
                                      <p:cBhvr>
                                        <p:cTn id="8" dur="1000" fill="hold"/>
                                        <p:tgtEl>
                                          <p:spTgt spid="223236"/>
                                        </p:tgtEl>
                                        <p:attrNameLst>
                                          <p:attrName>ppt_x</p:attrName>
                                        </p:attrNameLst>
                                      </p:cBhvr>
                                      <p:tavLst>
                                        <p:tav tm="0">
                                          <p:val>
                                            <p:strVal val="#ppt_x"/>
                                          </p:val>
                                        </p:tav>
                                        <p:tav tm="100000">
                                          <p:val>
                                            <p:strVal val="#ppt_x"/>
                                          </p:val>
                                        </p:tav>
                                      </p:tavLst>
                                    </p:anim>
                                    <p:anim calcmode="lin" valueType="num">
                                      <p:cBhvr>
                                        <p:cTn id="9" dur="1000" fill="hold"/>
                                        <p:tgtEl>
                                          <p:spTgt spid="2232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idx="4294967295"/>
          </p:nvPr>
        </p:nvSpPr>
        <p:spPr>
          <a:xfrm>
            <a:off x="2915816" y="692696"/>
            <a:ext cx="5400600" cy="2160240"/>
          </a:xfrm>
        </p:spPr>
        <p:txBody>
          <a:bodyPr>
            <a:normAutofit lnSpcReduction="10000"/>
          </a:bodyPr>
          <a:lstStyle/>
          <a:p>
            <a:pPr marL="0" indent="0" algn="just" eaLnBrk="1" hangingPunct="1">
              <a:buNone/>
            </a:pPr>
            <a:r>
              <a:rPr lang="fr-FR" dirty="0">
                <a:latin typeface="Lucida Sans Unicode" charset="0"/>
                <a:ea typeface="ＭＳ Ｐゴシック" charset="0"/>
                <a:cs typeface="ＭＳ Ｐゴシック" charset="0"/>
              </a:rPr>
              <a:t>Sans développer des thèses aussi radicales, notre ami Wiener a contribué à leur apparition en posant la question de la personnalité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homme en termes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a:t>
            </a:r>
            <a:endParaRPr lang="fr-FR" dirty="0">
              <a:latin typeface="Lucida Sans Unicode" charset="0"/>
              <a:ea typeface="ＭＳ Ｐゴシック" charset="0"/>
              <a:cs typeface="ＭＳ Ｐゴシック" charset="0"/>
            </a:endParaRPr>
          </a:p>
        </p:txBody>
      </p:sp>
      <p:sp>
        <p:nvSpPr>
          <p:cNvPr id="245762" name="Text Box 3"/>
          <p:cNvSpPr txBox="1">
            <a:spLocks noChangeArrowheads="1"/>
          </p:cNvSpPr>
          <p:nvPr/>
        </p:nvSpPr>
        <p:spPr bwMode="auto">
          <a:xfrm>
            <a:off x="755576" y="2852936"/>
            <a:ext cx="7560840" cy="33641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just" eaLnBrk="1" hangingPunct="1">
              <a:lnSpc>
                <a:spcPct val="150000"/>
              </a:lnSpc>
            </a:pPr>
            <a:r>
              <a:rPr lang="fr-FR" dirty="0">
                <a:latin typeface="+mj-lt"/>
              </a:rPr>
              <a:t>L</a:t>
            </a:r>
            <a:r>
              <a:rPr lang="ja-JP" altLang="fr-FR">
                <a:latin typeface="+mj-lt"/>
              </a:rPr>
              <a:t>’</a:t>
            </a:r>
            <a:r>
              <a:rPr lang="fr-FR" altLang="ja-JP" dirty="0">
                <a:latin typeface="+mj-lt"/>
              </a:rPr>
              <a:t>individualité biologique repose sur des </a:t>
            </a:r>
            <a:r>
              <a:rPr lang="fr-FR" altLang="ja-JP" dirty="0">
                <a:solidFill>
                  <a:srgbClr val="FF3300"/>
                </a:solidFill>
                <a:latin typeface="+mj-lt"/>
              </a:rPr>
              <a:t>informations</a:t>
            </a:r>
            <a:r>
              <a:rPr lang="fr-FR" altLang="ja-JP" dirty="0">
                <a:latin typeface="+mj-lt"/>
              </a:rPr>
              <a:t> contenues dans les </a:t>
            </a:r>
            <a:r>
              <a:rPr lang="fr-FR" altLang="ja-JP" dirty="0">
                <a:solidFill>
                  <a:srgbClr val="FF3300"/>
                </a:solidFill>
                <a:latin typeface="+mj-lt"/>
              </a:rPr>
              <a:t>cellules</a:t>
            </a:r>
            <a:r>
              <a:rPr lang="fr-FR" altLang="ja-JP" dirty="0">
                <a:latin typeface="+mj-lt"/>
              </a:rPr>
              <a:t>.</a:t>
            </a:r>
          </a:p>
          <a:p>
            <a:pPr algn="just" eaLnBrk="1" hangingPunct="1">
              <a:lnSpc>
                <a:spcPct val="150000"/>
              </a:lnSpc>
            </a:pPr>
            <a:r>
              <a:rPr lang="fr-FR" dirty="0">
                <a:latin typeface="+mj-lt"/>
              </a:rPr>
              <a:t>De ses observations Wiener va tirer une étrange conclusion. </a:t>
            </a:r>
            <a:r>
              <a:rPr lang="fr-FR" i="1" dirty="0">
                <a:solidFill>
                  <a:srgbClr val="0066FF"/>
                </a:solidFill>
                <a:latin typeface="+mj-lt"/>
              </a:rPr>
              <a:t>Si l</a:t>
            </a:r>
            <a:r>
              <a:rPr lang="ja-JP" altLang="fr-FR" i="1">
                <a:solidFill>
                  <a:srgbClr val="0066FF"/>
                </a:solidFill>
                <a:latin typeface="+mj-lt"/>
              </a:rPr>
              <a:t>’</a:t>
            </a:r>
            <a:r>
              <a:rPr lang="fr-FR" altLang="ja-JP" i="1" dirty="0">
                <a:solidFill>
                  <a:srgbClr val="0066FF"/>
                </a:solidFill>
                <a:latin typeface="+mj-lt"/>
              </a:rPr>
              <a:t>homme est information, pourquoi ne pourrait-on pas extraire cette information et la transmettre par des moyens beaucoup plus rapides comme par exemple des lignes téléphoniques.</a:t>
            </a:r>
            <a:endParaRPr lang="fr-FR" dirty="0">
              <a:latin typeface="+mj-lt"/>
            </a:endParaRPr>
          </a:p>
        </p:txBody>
      </p:sp>
      <p:pic>
        <p:nvPicPr>
          <p:cNvPr id="245763" name="Picture 5" descr="norbert_wie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49" y="620688"/>
            <a:ext cx="2273300" cy="179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10593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idx="4294967295"/>
          </p:nvPr>
        </p:nvSpPr>
        <p:spPr>
          <a:xfrm>
            <a:off x="1403648" y="673125"/>
            <a:ext cx="6799262" cy="1303337"/>
          </a:xfrm>
        </p:spPr>
        <p:txBody>
          <a:bodyPr>
            <a:normAutofit/>
            <a:scene3d>
              <a:camera prst="orthographicFront"/>
              <a:lightRig rig="soft" dir="t"/>
            </a:scene3d>
            <a:sp3d prstMaterial="softEdge">
              <a:bevelT w="25400" h="25400"/>
            </a:sp3d>
          </a:bodyPr>
          <a:lstStyle/>
          <a:p>
            <a:pPr eaLnBrk="1" fontAlgn="auto" hangingPunct="1">
              <a:spcAft>
                <a:spcPts val="0"/>
              </a:spcAft>
              <a:defRPr/>
            </a:pPr>
            <a:r>
              <a:rPr lang="fr-FR" sz="4000" dirty="0">
                <a:ea typeface="+mj-ea"/>
                <a:cs typeface="+mj-cs"/>
              </a:rPr>
              <a:t>On commence à avoir peur !!!</a:t>
            </a:r>
          </a:p>
        </p:txBody>
      </p:sp>
      <p:pic>
        <p:nvPicPr>
          <p:cNvPr id="125955" name="Picture 5" descr="lamou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6754" y="2564904"/>
            <a:ext cx="2035175" cy="2608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5956" name="Picture 6" descr="transpor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2156618"/>
            <a:ext cx="3827463" cy="2544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07924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5956"/>
                                        </p:tgtEl>
                                        <p:attrNameLst>
                                          <p:attrName>style.visibility</p:attrName>
                                        </p:attrNameLst>
                                      </p:cBhvr>
                                      <p:to>
                                        <p:strVal val="visible"/>
                                      </p:to>
                                    </p:set>
                                    <p:animEffect transition="in" filter="box(in)">
                                      <p:cBhvr>
                                        <p:cTn id="7" dur="500"/>
                                        <p:tgtEl>
                                          <p:spTgt spid="1259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25955"/>
                                        </p:tgtEl>
                                        <p:attrNameLst>
                                          <p:attrName>style.visibility</p:attrName>
                                        </p:attrNameLst>
                                      </p:cBhvr>
                                      <p:to>
                                        <p:strVal val="visible"/>
                                      </p:to>
                                    </p:set>
                                    <p:animEffect transition="in" filter="box(in)">
                                      <p:cBhvr>
                                        <p:cTn id="12" dur="500"/>
                                        <p:tgtEl>
                                          <p:spTgt spid="125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idx="4294967295"/>
          </p:nvPr>
        </p:nvSpPr>
        <p:spPr>
          <a:xfrm>
            <a:off x="827584" y="620688"/>
            <a:ext cx="7402016" cy="5505475"/>
          </a:xfrm>
        </p:spPr>
        <p:txBody>
          <a:bodyPr>
            <a:normAutofit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Pour lui en 1950 transmettre le « modèle d </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 homme » était théoriquement possible bien que des problèmes techniques pouvaient encore se poser (ne pas détruire ou perdre ou modifier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 cellulaire)</a:t>
            </a:r>
          </a:p>
          <a:p>
            <a:pPr marL="0" indent="0" algn="just" eaLnBrk="1" hangingPunct="1">
              <a:lnSpc>
                <a:spcPct val="150000"/>
              </a:lnSpc>
              <a:buNone/>
            </a:pPr>
            <a:r>
              <a:rPr lang="fr-FR" dirty="0">
                <a:latin typeface="Lucida Sans Unicode" charset="0"/>
                <a:ea typeface="ＭＳ Ｐゴシック" charset="0"/>
                <a:cs typeface="ＭＳ Ｐゴシック" charset="0"/>
              </a:rPr>
              <a:t>Le modèle informationnel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homme comme support exhaustif de sa personnalité pouvait ainsi être comparé sans difficulté à d’autres machines informationnelles comme les ordinateurs.</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979475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idx="4294967295"/>
          </p:nvPr>
        </p:nvSpPr>
        <p:spPr>
          <a:xfrm>
            <a:off x="914400" y="476672"/>
            <a:ext cx="7474024" cy="5452641"/>
          </a:xfrm>
        </p:spPr>
        <p:txBody>
          <a:bodyPr>
            <a:normAutofit fontScale="92500"/>
          </a:bodyPr>
          <a:lstStyle/>
          <a:p>
            <a:pPr algn="just" eaLnBrk="1" hangingPunct="1">
              <a:lnSpc>
                <a:spcPct val="150000"/>
              </a:lnSpc>
            </a:pPr>
            <a:r>
              <a:rPr lang="fr-FR" i="1" dirty="0">
                <a:solidFill>
                  <a:srgbClr val="FF3300"/>
                </a:solidFill>
                <a:latin typeface="Lucida Sans Unicode" charset="0"/>
                <a:ea typeface="ＭＳ Ｐゴシック" charset="0"/>
                <a:cs typeface="ＭＳ Ｐゴシック" charset="0"/>
              </a:rPr>
              <a:t>Les machines pensantes</a:t>
            </a:r>
            <a:endParaRPr lang="fr-FR" dirty="0">
              <a:latin typeface="Lucida Sans Unicode" charset="0"/>
              <a:ea typeface="ＭＳ Ｐゴシック" charset="0"/>
              <a:cs typeface="ＭＳ Ｐゴシック" charset="0"/>
            </a:endParaRPr>
          </a:p>
          <a:p>
            <a:pPr algn="just" eaLnBrk="1" hangingPunct="1">
              <a:lnSpc>
                <a:spcPct val="150000"/>
              </a:lnSpc>
            </a:pPr>
            <a:r>
              <a:rPr lang="fr-FR" dirty="0">
                <a:latin typeface="Lucida Sans Unicode" charset="0"/>
                <a:ea typeface="ＭＳ Ｐゴシック" charset="0"/>
                <a:cs typeface="ＭＳ Ｐゴシック" charset="0"/>
              </a:rPr>
              <a:t>Plus que toutes autres, les années 40 à 50 furent celles des spéculations les plus folles en ce qui concerne le contr</a:t>
            </a:r>
            <a:r>
              <a:rPr lang="fr-FR" altLang="ja-JP" dirty="0">
                <a:latin typeface="Lucida Sans Unicode" charset="0"/>
                <a:ea typeface="ＭＳ Ｐゴシック" charset="0"/>
                <a:cs typeface="ＭＳ Ｐゴシック" charset="0"/>
              </a:rPr>
              <a:t>ôle de l’humanité par des machines qui auraient dépasser l’intelligence de l’homme.</a:t>
            </a:r>
          </a:p>
          <a:p>
            <a:pPr algn="just" eaLnBrk="1" hangingPunct="1">
              <a:lnSpc>
                <a:spcPct val="150000"/>
              </a:lnSpc>
            </a:pPr>
            <a:r>
              <a:rPr lang="fr-FR" altLang="ja-JP" dirty="0">
                <a:latin typeface="Lucida Sans Unicode" charset="0"/>
                <a:ea typeface="ＭＳ Ｐゴシック" charset="0"/>
                <a:cs typeface="ＭＳ Ｐゴシック" charset="0"/>
              </a:rPr>
              <a:t>Les pères spirituels des ordinateurs qu’étaient Von </a:t>
            </a:r>
            <a:r>
              <a:rPr lang="fr-FR" altLang="ja-JP" dirty="0" err="1">
                <a:latin typeface="Lucida Sans Unicode" charset="0"/>
                <a:ea typeface="ＭＳ Ｐゴシック" charset="0"/>
                <a:cs typeface="ＭＳ Ｐゴシック" charset="0"/>
              </a:rPr>
              <a:t>neumann</a:t>
            </a:r>
            <a:r>
              <a:rPr lang="fr-FR" altLang="ja-JP" dirty="0">
                <a:latin typeface="Lucida Sans Unicode" charset="0"/>
                <a:ea typeface="ＭＳ Ｐゴシック" charset="0"/>
                <a:cs typeface="ＭＳ Ｐゴシック" charset="0"/>
              </a:rPr>
              <a:t> et Turing nourrissaient cette idée et apportaient une caution scientifique en cherchant à modéliser le fonctionnement du cerveau humain.</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655097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idx="4294967295"/>
          </p:nvPr>
        </p:nvSpPr>
        <p:spPr>
          <a:xfrm>
            <a:off x="899592" y="548680"/>
            <a:ext cx="7330008" cy="5577483"/>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Turing proposa en 1950 un test resté célèbre (pas de grossesse), connu sous le nom de </a:t>
            </a:r>
            <a:r>
              <a:rPr lang="fr-FR" dirty="0">
                <a:solidFill>
                  <a:srgbClr val="0066FF"/>
                </a:solidFill>
                <a:latin typeface="Lucida Sans Unicode" charset="0"/>
                <a:ea typeface="ＭＳ Ｐゴシック" charset="0"/>
                <a:cs typeface="ＭＳ Ｐゴシック" charset="0"/>
              </a:rPr>
              <a:t>jeu de l</a:t>
            </a:r>
            <a:r>
              <a:rPr lang="ja-JP" altLang="fr-FR">
                <a:solidFill>
                  <a:srgbClr val="0066FF"/>
                </a:solidFill>
                <a:latin typeface="Lucida Sans Unicode" charset="0"/>
                <a:ea typeface="ＭＳ Ｐゴシック" charset="0"/>
                <a:cs typeface="ＭＳ Ｐゴシック" charset="0"/>
              </a:rPr>
              <a:t>’</a:t>
            </a:r>
            <a:r>
              <a:rPr lang="fr-FR" altLang="ja-JP" dirty="0">
                <a:solidFill>
                  <a:srgbClr val="0066FF"/>
                </a:solidFill>
                <a:latin typeface="Lucida Sans Unicode" charset="0"/>
                <a:ea typeface="ＭＳ Ｐゴシック" charset="0"/>
                <a:cs typeface="ＭＳ Ｐゴシック" charset="0"/>
              </a:rPr>
              <a:t>imitation</a:t>
            </a:r>
            <a:r>
              <a:rPr lang="fr-FR" altLang="ja-JP" dirty="0">
                <a:latin typeface="Lucida Sans Unicode" charset="0"/>
                <a:ea typeface="ＭＳ Ｐゴシック" charset="0"/>
                <a:cs typeface="ＭＳ Ｐゴシック" charset="0"/>
              </a:rPr>
              <a:t>, qui permettait de déterminer si une machine pouvait ou non penser.</a:t>
            </a:r>
          </a:p>
          <a:p>
            <a:pPr marL="0" indent="0" algn="just" eaLnBrk="1" hangingPunct="1">
              <a:lnSpc>
                <a:spcPct val="150000"/>
              </a:lnSpc>
              <a:buNone/>
            </a:pPr>
            <a:r>
              <a:rPr lang="fr-FR" dirty="0">
                <a:latin typeface="Lucida Sans Unicode" charset="0"/>
                <a:ea typeface="ＭＳ Ｐゴシック" charset="0"/>
                <a:cs typeface="ＭＳ Ｐゴシック" charset="0"/>
              </a:rPr>
              <a:t>Le dispositif consistait en deux pièces reliées entre elles par un téléscripteur. Dans la première se trouve un observateur qui pose des questions à deux personnages se trouvant dans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autre pièce.</a:t>
            </a: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 de ces personnages est un être humain, l</a:t>
            </a:r>
            <a:r>
              <a:rPr lang="fr-FR" altLang="ja-JP" dirty="0">
                <a:latin typeface="Arial"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autre est un ordinateur.</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24870750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idx="4294967295"/>
          </p:nvPr>
        </p:nvSpPr>
        <p:spPr>
          <a:xfrm>
            <a:off x="971600" y="3573016"/>
            <a:ext cx="7488832" cy="2780159"/>
          </a:xfrm>
        </p:spPr>
        <p:txBody>
          <a:bodyPr>
            <a:normAutofit fontScale="85000" lnSpcReduction="20000"/>
          </a:bodyPr>
          <a:lstStyle/>
          <a:p>
            <a:pPr marL="273050" indent="-273050" algn="just" eaLnBrk="1" hangingPunct="1">
              <a:lnSpc>
                <a:spcPct val="150000"/>
              </a:lnSpc>
              <a:buFont typeface="Wingdings 2" charset="0"/>
              <a:buChar char=""/>
            </a:pPr>
            <a:endParaRPr lang="fr-FR" dirty="0">
              <a:latin typeface="Lucida Sans Unicode" charset="0"/>
              <a:ea typeface="ＭＳ Ｐゴシック" charset="0"/>
              <a:cs typeface="ＭＳ Ｐゴシック" charset="0"/>
            </a:endParaRPr>
          </a:p>
          <a:p>
            <a:pPr marL="0" indent="0" algn="just" eaLnBrk="1" hangingPunct="1">
              <a:lnSpc>
                <a:spcPct val="150000"/>
              </a:lnSpc>
              <a:buNone/>
            </a:pPr>
            <a:r>
              <a:rPr lang="fr-FR" dirty="0">
                <a:latin typeface="Lucida Sans Unicode" charset="0"/>
                <a:ea typeface="ＭＳ Ｐゴシック" charset="0"/>
                <a:cs typeface="ＭＳ Ｐゴシック" charset="0"/>
              </a:rPr>
              <a:t>En posant n</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importe quelle question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observateur doit être en mesure de distinguer l’homme de la machine. Si il n’y arrive pas on peut en conclure que la machine </a:t>
            </a:r>
            <a:r>
              <a:rPr lang="fr-FR" altLang="ja-JP" i="1" dirty="0">
                <a:solidFill>
                  <a:srgbClr val="FF3300"/>
                </a:solidFill>
                <a:latin typeface="Lucida Sans Unicode" charset="0"/>
                <a:ea typeface="ＭＳ Ｐゴシック" charset="0"/>
                <a:cs typeface="ＭＳ Ｐゴシック" charset="0"/>
              </a:rPr>
              <a:t>se comporte comme si elle pensait (à condition que l’on parte du postula que l’Homme pense)</a:t>
            </a:r>
            <a:r>
              <a:rPr lang="fr-FR" altLang="ja-JP" dirty="0">
                <a:latin typeface="Lucida Sans Unicode" charset="0"/>
                <a:ea typeface="ＭＳ Ｐゴシック" charset="0"/>
                <a:cs typeface="ＭＳ Ｐゴシック" charset="0"/>
              </a:rPr>
              <a:t>.</a:t>
            </a:r>
          </a:p>
          <a:p>
            <a:pPr marL="273050" indent="-273050" algn="just" eaLnBrk="1" hangingPunct="1">
              <a:lnSpc>
                <a:spcPct val="150000"/>
              </a:lnSpc>
              <a:buFont typeface="Wingdings 2" charset="0"/>
              <a:buChar char=""/>
            </a:pPr>
            <a:endParaRPr lang="fr-FR" dirty="0">
              <a:latin typeface="Lucida Sans Unicode" charset="0"/>
              <a:ea typeface="ＭＳ Ｐゴシック" charset="0"/>
              <a:cs typeface="ＭＳ Ｐゴシック" charset="0"/>
            </a:endParaRPr>
          </a:p>
        </p:txBody>
      </p:sp>
      <p:pic>
        <p:nvPicPr>
          <p:cNvPr id="25600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533400"/>
            <a:ext cx="2209800" cy="147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03" name="Line 4"/>
          <p:cNvSpPr>
            <a:spLocks noChangeShapeType="1"/>
          </p:cNvSpPr>
          <p:nvPr/>
        </p:nvSpPr>
        <p:spPr bwMode="auto">
          <a:xfrm flipV="1">
            <a:off x="3200400" y="1371600"/>
            <a:ext cx="2438399" cy="32920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fr-FR"/>
          </a:p>
        </p:txBody>
      </p:sp>
      <p:sp>
        <p:nvSpPr>
          <p:cNvPr id="256004" name="Line 5"/>
          <p:cNvSpPr>
            <a:spLocks noChangeShapeType="1"/>
          </p:cNvSpPr>
          <p:nvPr/>
        </p:nvSpPr>
        <p:spPr bwMode="auto">
          <a:xfrm>
            <a:off x="3200400" y="2234208"/>
            <a:ext cx="2514600" cy="50899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fr-FR"/>
          </a:p>
        </p:txBody>
      </p:sp>
      <p:sp>
        <p:nvSpPr>
          <p:cNvPr id="256005" name="Line 6"/>
          <p:cNvSpPr>
            <a:spLocks noChangeShapeType="1"/>
          </p:cNvSpPr>
          <p:nvPr/>
        </p:nvSpPr>
        <p:spPr bwMode="auto">
          <a:xfrm>
            <a:off x="4343400" y="838200"/>
            <a:ext cx="0" cy="3048000"/>
          </a:xfrm>
          <a:prstGeom prst="line">
            <a:avLst/>
          </a:prstGeom>
          <a:noFill/>
          <a:ln w="1079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fr-FR"/>
          </a:p>
        </p:txBody>
      </p:sp>
      <p:pic>
        <p:nvPicPr>
          <p:cNvPr id="256006" name="Picture 7" descr="ordinateu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9313" y="2071688"/>
            <a:ext cx="1968500" cy="1968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07" name="Picture 8" descr="operateu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805" y="1319212"/>
            <a:ext cx="2303463" cy="142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00454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idx="4294967295"/>
          </p:nvPr>
        </p:nvSpPr>
        <p:spPr>
          <a:xfrm>
            <a:off x="755576" y="980728"/>
            <a:ext cx="7632848" cy="4804122"/>
          </a:xfrm>
        </p:spPr>
        <p:txBody>
          <a:bodyPr>
            <a:normAutofit/>
          </a:bodyPr>
          <a:lstStyle/>
          <a:p>
            <a:pPr marL="0" indent="0" algn="just" eaLnBrk="1" hangingPunct="1">
              <a:lnSpc>
                <a:spcPct val="130000"/>
              </a:lnSpc>
              <a:buNone/>
            </a:pPr>
            <a:r>
              <a:rPr lang="fr-FR" dirty="0">
                <a:latin typeface="Lucida Sans Unicode" charset="0"/>
                <a:ea typeface="ＭＳ Ｐゴシック" charset="0"/>
                <a:cs typeface="ＭＳ Ｐゴシック" charset="0"/>
              </a:rPr>
              <a:t>Bien évidemment Turing déplace volontairement la question car pour lui nous n</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avons jamais la preuve de ce que la personne pense.</a:t>
            </a:r>
          </a:p>
          <a:p>
            <a:pPr marL="0" indent="0" algn="just" eaLnBrk="1" hangingPunct="1">
              <a:lnSpc>
                <a:spcPct val="130000"/>
              </a:lnSpc>
              <a:buNone/>
            </a:pPr>
            <a:r>
              <a:rPr lang="fr-FR" dirty="0">
                <a:latin typeface="Lucida Sans Unicode" charset="0"/>
                <a:ea typeface="ＭＳ Ｐゴシック" charset="0"/>
                <a:cs typeface="ＭＳ Ｐゴシック" charset="0"/>
              </a:rPr>
              <a:t>Nous induisons </a:t>
            </a:r>
            <a:r>
              <a:rPr lang="fr-FR"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il pense en observant son comportement et en écoutant ce </a:t>
            </a:r>
            <a:r>
              <a:rPr lang="fr-FR" altLang="ja-JP"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il dit car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homme ne fait jamais que </a:t>
            </a:r>
            <a:r>
              <a:rPr lang="fr-FR" altLang="ja-JP" i="1" dirty="0">
                <a:solidFill>
                  <a:srgbClr val="FF3300"/>
                </a:solidFill>
                <a:latin typeface="Lucida Sans Unicode" charset="0"/>
                <a:ea typeface="ＭＳ Ｐゴシック" charset="0"/>
                <a:cs typeface="ＭＳ Ｐゴシック" charset="0"/>
              </a:rPr>
              <a:t>dire </a:t>
            </a:r>
            <a:r>
              <a:rPr lang="fr-FR" altLang="ja-JP" dirty="0">
                <a:latin typeface="Lucida Sans Unicode" charset="0"/>
                <a:ea typeface="ＭＳ Ｐゴシック" charset="0"/>
                <a:cs typeface="ＭＳ Ｐゴシック" charset="0"/>
              </a:rPr>
              <a:t>ce </a:t>
            </a:r>
            <a:r>
              <a:rPr lang="fr-FR" altLang="ja-JP"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il pense (enfin normalement).</a:t>
            </a:r>
          </a:p>
          <a:p>
            <a:pPr marL="0" indent="0" algn="just" eaLnBrk="1" hangingPunct="1">
              <a:lnSpc>
                <a:spcPct val="130000"/>
              </a:lnSpc>
              <a:buNone/>
            </a:pPr>
            <a:r>
              <a:rPr lang="fr-FR" dirty="0">
                <a:latin typeface="Lucida Sans Unicode" charset="0"/>
                <a:ea typeface="ＭＳ Ｐゴシック" charset="0"/>
                <a:cs typeface="ＭＳ Ｐゴシック" charset="0"/>
              </a:rPr>
              <a:t>Pour lui un ordinateur à la capacité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apprendre pour peu </a:t>
            </a:r>
            <a:r>
              <a:rPr lang="fr-FR" altLang="ja-JP"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il possède un programme adéquat.</a:t>
            </a:r>
          </a:p>
          <a:p>
            <a:pPr marL="0" indent="0" algn="just" eaLnBrk="1" hangingPunct="1">
              <a:lnSpc>
                <a:spcPct val="130000"/>
              </a:lnSpc>
              <a:buNone/>
            </a:pP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36234996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idx="4294967295"/>
          </p:nvPr>
        </p:nvSpPr>
        <p:spPr>
          <a:xfrm>
            <a:off x="755576" y="548681"/>
            <a:ext cx="7488832" cy="5112568"/>
          </a:xfrm>
        </p:spPr>
        <p:txBody>
          <a:bodyPr>
            <a:normAutofit fontScale="85000"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Turing ira m</a:t>
            </a:r>
            <a:r>
              <a:rPr lang="fr-FR" altLang="ja-JP" dirty="0">
                <a:latin typeface="Lucida Sans Unicode" charset="0"/>
                <a:ea typeface="ＭＳ Ｐゴシック" charset="0"/>
                <a:cs typeface="ＭＳ Ｐゴシック" charset="0"/>
              </a:rPr>
              <a:t>ême plus loin dans ses déclarations en  affirmant qu’une infime altération du message chimique ou électrique constituant les informations circulant dans le cerveau peut créer un écart d’interprétation important de cette information (c’est la Maladie d'Alzheimer).</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Ceci ne pourra jamais arriver avec un ordinateur digital où tous les états sont prédictibles (il ne connaissait pas </a:t>
            </a:r>
            <a:r>
              <a:rPr lang="fr-FR" altLang="ja-JP" dirty="0" err="1">
                <a:latin typeface="Lucida Sans Unicode" charset="0"/>
                <a:ea typeface="ＭＳ Ｐゴシック" charset="0"/>
                <a:cs typeface="ＭＳ Ｐゴシック" charset="0"/>
              </a:rPr>
              <a:t>windows</a:t>
            </a:r>
            <a:r>
              <a:rPr lang="fr-FR" altLang="ja-JP" dirty="0">
                <a:latin typeface="Lucida Sans Unicode" charset="0"/>
                <a:ea typeface="ＭＳ Ｐゴシック" charset="0"/>
                <a:cs typeface="ＭＳ Ｐゴシック" charset="0"/>
              </a:rPr>
              <a:t>).</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Pour lui, un ordinateur pourra sans problème simuler le fonctionnement du cerveau humain alors que l’inverse ne sera jamais vrai.</a:t>
            </a:r>
            <a:endParaRPr lang="fr-FR" dirty="0">
              <a:latin typeface="Lucida Sans Unicode" charset="0"/>
              <a:ea typeface="ＭＳ Ｐゴシック" charset="0"/>
              <a:cs typeface="ＭＳ Ｐゴシック" charset="0"/>
            </a:endParaRPr>
          </a:p>
        </p:txBody>
      </p:sp>
      <p:sp>
        <p:nvSpPr>
          <p:cNvPr id="260098" name="Text Box 3"/>
          <p:cNvSpPr txBox="1">
            <a:spLocks noChangeArrowheads="1"/>
          </p:cNvSpPr>
          <p:nvPr/>
        </p:nvSpPr>
        <p:spPr bwMode="auto">
          <a:xfrm>
            <a:off x="687047" y="5661249"/>
            <a:ext cx="892968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fr-FR" sz="2000" dirty="0">
                <a:solidFill>
                  <a:srgbClr val="FF3300"/>
                </a:solidFill>
                <a:latin typeface="Arial" charset="0"/>
              </a:rPr>
              <a:t>Que possède de plus un ordinateur que nous n</a:t>
            </a:r>
            <a:r>
              <a:rPr lang="ja-JP" altLang="fr-FR" sz="2000">
                <a:solidFill>
                  <a:srgbClr val="FF3300"/>
                </a:solidFill>
                <a:latin typeface="Arial" charset="0"/>
              </a:rPr>
              <a:t>’</a:t>
            </a:r>
            <a:r>
              <a:rPr lang="fr-FR" altLang="ja-JP" sz="2000" dirty="0">
                <a:solidFill>
                  <a:srgbClr val="FF3300"/>
                </a:solidFill>
                <a:latin typeface="Arial" charset="0"/>
              </a:rPr>
              <a:t>avons pas ??????</a:t>
            </a:r>
            <a:endParaRPr lang="fr-FR" sz="2000" dirty="0">
              <a:solidFill>
                <a:srgbClr val="FF3300"/>
              </a:solidFill>
              <a:latin typeface="Arial" charset="0"/>
            </a:endParaRPr>
          </a:p>
        </p:txBody>
      </p:sp>
      <p:pic>
        <p:nvPicPr>
          <p:cNvPr id="2" name="Image 1">
            <a:extLst>
              <a:ext uri="{FF2B5EF4-FFF2-40B4-BE49-F238E27FC236}">
                <a16:creationId xmlns:a16="http://schemas.microsoft.com/office/drawing/2014/main" id="{9F1A10F2-1E96-C240-BE18-28FF0AE49FD5}"/>
              </a:ext>
            </a:extLst>
          </p:cNvPr>
          <p:cNvPicPr>
            <a:picLocks noChangeAspect="1"/>
          </p:cNvPicPr>
          <p:nvPr/>
        </p:nvPicPr>
        <p:blipFill>
          <a:blip r:embed="rId3"/>
          <a:stretch>
            <a:fillRect/>
          </a:stretch>
        </p:blipFill>
        <p:spPr>
          <a:xfrm>
            <a:off x="2699792" y="407571"/>
            <a:ext cx="4536504" cy="5298107"/>
          </a:xfrm>
          <a:prstGeom prst="rect">
            <a:avLst/>
          </a:prstGeom>
        </p:spPr>
      </p:pic>
    </p:spTree>
    <p:extLst>
      <p:ext uri="{BB962C8B-B14F-4D97-AF65-F5344CB8AC3E}">
        <p14:creationId xmlns:p14="http://schemas.microsoft.com/office/powerpoint/2010/main" val="4291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idx="4294967295"/>
          </p:nvPr>
        </p:nvSpPr>
        <p:spPr>
          <a:xfrm>
            <a:off x="899592" y="620688"/>
            <a:ext cx="7416824" cy="5544616"/>
          </a:xfrm>
        </p:spPr>
        <p:txBody>
          <a:bodyPr>
            <a:normAutofit fontScale="85000" lnSpcReduction="10000"/>
          </a:bodyPr>
          <a:lstStyle/>
          <a:p>
            <a:pPr marL="0" indent="0" algn="just" eaLnBrk="1" hangingPunct="1">
              <a:lnSpc>
                <a:spcPct val="150000"/>
              </a:lnSpc>
              <a:buNone/>
            </a:pPr>
            <a:r>
              <a:rPr lang="fr-FR" i="1" dirty="0">
                <a:solidFill>
                  <a:srgbClr val="FF3300"/>
                </a:solidFill>
                <a:latin typeface="Lucida Sans Unicode" charset="0"/>
                <a:ea typeface="ＭＳ Ｐゴシック" charset="0"/>
                <a:cs typeface="ＭＳ Ｐゴシック" charset="0"/>
              </a:rPr>
              <a:t>Les animaux artificiels</a:t>
            </a:r>
            <a:endParaRPr lang="fr-FR" dirty="0">
              <a:latin typeface="Lucida Sans Unicode" charset="0"/>
              <a:ea typeface="ＭＳ Ｐゴシック" charset="0"/>
              <a:cs typeface="ＭＳ Ｐゴシック" charset="0"/>
            </a:endParaRPr>
          </a:p>
          <a:p>
            <a:pPr marL="0" indent="0" algn="just" eaLnBrk="1" hangingPunct="1">
              <a:lnSpc>
                <a:spcPct val="150000"/>
              </a:lnSpc>
              <a:buNone/>
            </a:pPr>
            <a:r>
              <a:rPr lang="fr-FR" dirty="0">
                <a:latin typeface="Lucida Sans Unicode" charset="0"/>
                <a:ea typeface="ＭＳ Ｐゴシック" charset="0"/>
                <a:cs typeface="ＭＳ Ｐゴシック" charset="0"/>
              </a:rPr>
              <a:t>En m</a:t>
            </a:r>
            <a:r>
              <a:rPr lang="fr-FR" altLang="ja-JP" dirty="0">
                <a:latin typeface="Lucida Sans Unicode" charset="0"/>
                <a:ea typeface="ＭＳ Ｐゴシック" charset="0"/>
                <a:cs typeface="ＭＳ Ｐゴシック" charset="0"/>
              </a:rPr>
              <a:t>ême temps que le développement des ordinateurs intelligents, la cybernétique puis la robotique tenteront de développer des machines dotées de comportements autonomes imitant ceux des animaux.</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L’idée partait du principe qu’un animal possédait un système nerveux (donc un cerveau et oui même les moules) moins complexe que celui de l’homme et qu’il représentait ainsi une étape plus simple dans le processus de compréhension de conception d’un modèle informatique de l’intelligence.</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31667643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idx="4294967295"/>
          </p:nvPr>
        </p:nvSpPr>
        <p:spPr>
          <a:xfrm>
            <a:off x="827584" y="548680"/>
            <a:ext cx="7402016" cy="5577483"/>
          </a:xfrm>
        </p:spPr>
        <p:txBody>
          <a:bodyPr/>
          <a:lstStyle/>
          <a:p>
            <a:pPr marL="0" indent="0" algn="just" eaLnBrk="1" hangingPunct="1">
              <a:lnSpc>
                <a:spcPct val="160000"/>
              </a:lnSpc>
              <a:buNone/>
            </a:pPr>
            <a:r>
              <a:rPr lang="fr-FR" dirty="0">
                <a:latin typeface="Lucida Sans Unicode" charset="0"/>
                <a:ea typeface="ＭＳ Ｐゴシック" charset="0"/>
                <a:cs typeface="ＭＳ Ｐゴシック" charset="0"/>
              </a:rPr>
              <a:t>Les travaux des uns portaient sur la programmation,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autres avaient une approche plus de type ingénieur. Pour les premiers, la logique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intelligence organisait la matière en </a:t>
            </a:r>
            <a:r>
              <a:rPr lang="fr-FR" altLang="ja-JP" i="1" dirty="0">
                <a:solidFill>
                  <a:srgbClr val="0066FF"/>
                </a:solidFill>
                <a:latin typeface="Lucida Sans Unicode" charset="0"/>
                <a:ea typeface="ＭＳ Ｐゴシック" charset="0"/>
                <a:cs typeface="ＭＳ Ｐゴシック" charset="0"/>
              </a:rPr>
              <a:t>l</a:t>
            </a:r>
            <a:r>
              <a:rPr lang="ja-JP" altLang="fr-FR" i="1">
                <a:solidFill>
                  <a:srgbClr val="0066FF"/>
                </a:solidFill>
                <a:latin typeface="Lucida Sans Unicode" charset="0"/>
                <a:ea typeface="ＭＳ Ｐゴシック" charset="0"/>
                <a:cs typeface="ＭＳ Ｐゴシック" charset="0"/>
              </a:rPr>
              <a:t>’</a:t>
            </a:r>
            <a:r>
              <a:rPr lang="fr-FR" altLang="ja-JP" i="1" dirty="0">
                <a:solidFill>
                  <a:srgbClr val="0066FF"/>
                </a:solidFill>
                <a:latin typeface="Lucida Sans Unicode" charset="0"/>
                <a:ea typeface="ＭＳ Ｐゴシック" charset="0"/>
                <a:cs typeface="ＭＳ Ｐゴシック" charset="0"/>
              </a:rPr>
              <a:t>informant</a:t>
            </a:r>
            <a:r>
              <a:rPr lang="fr-FR" altLang="ja-JP" dirty="0">
                <a:latin typeface="Lucida Sans Unicode" charset="0"/>
                <a:ea typeface="ＭＳ Ｐゴシック" charset="0"/>
                <a:cs typeface="ＭＳ Ｐゴシック" charset="0"/>
              </a:rPr>
              <a:t> au sens philosophique du terme. Pour les seconds, la matière </a:t>
            </a:r>
            <a:r>
              <a:rPr lang="fr-FR" altLang="ja-JP" dirty="0">
                <a:latin typeface="Lucida Sans Unicode" charset="0"/>
                <a:ea typeface="ＭＳ Ｐゴシック" charset="0"/>
              </a:rPr>
              <a:t>était</a:t>
            </a:r>
            <a:r>
              <a:rPr lang="fr-FR" altLang="ja-JP" i="1" dirty="0">
                <a:solidFill>
                  <a:srgbClr val="0066FF"/>
                </a:solidFill>
                <a:latin typeface="Lucida Sans Unicode" charset="0"/>
                <a:ea typeface="ＭＳ Ｐゴシック" charset="0"/>
              </a:rPr>
              <a:t> l</a:t>
            </a:r>
            <a:r>
              <a:rPr lang="ja-JP" altLang="fr-FR" i="1">
                <a:solidFill>
                  <a:srgbClr val="0066FF"/>
                </a:solidFill>
                <a:latin typeface="Lucida Sans Unicode" charset="0"/>
                <a:ea typeface="ＭＳ Ｐゴシック" charset="0"/>
              </a:rPr>
              <a:t>’</a:t>
            </a:r>
            <a:r>
              <a:rPr lang="fr-FR" altLang="ja-JP" i="1" dirty="0">
                <a:solidFill>
                  <a:srgbClr val="0066FF"/>
                </a:solidFill>
                <a:latin typeface="Lucida Sans Unicode" charset="0"/>
                <a:ea typeface="ＭＳ Ｐゴシック" charset="0"/>
              </a:rPr>
              <a:t>instance première </a:t>
            </a:r>
            <a:r>
              <a:rPr lang="fr-FR" altLang="ja-JP" dirty="0">
                <a:latin typeface="Lucida Sans Unicode" charset="0"/>
                <a:ea typeface="ＭＳ Ｐゴシック" charset="0"/>
                <a:cs typeface="ＭＳ Ｐゴシック" charset="0"/>
              </a:rPr>
              <a:t>qui produit la conscience et de fait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intelligence. </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5105001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ChangeArrowheads="1"/>
          </p:cNvSpPr>
          <p:nvPr>
            <p:ph idx="4294967295"/>
          </p:nvPr>
        </p:nvSpPr>
        <p:spPr>
          <a:xfrm>
            <a:off x="683568" y="620688"/>
            <a:ext cx="7776864" cy="3578236"/>
          </a:xfrm>
        </p:spPr>
        <p:txBody>
          <a:bodyPr>
            <a:normAutofit fontScale="85000" lnSpcReduction="2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Une des tentatives les plus aboutie, scientifiquement et médiatiquement, fut la tortue de Grey Walter (1910-1977).</a:t>
            </a:r>
          </a:p>
          <a:p>
            <a:pPr marL="0" indent="0" algn="just" eaLnBrk="1" hangingPunct="1">
              <a:lnSpc>
                <a:spcPct val="150000"/>
              </a:lnSpc>
              <a:buNone/>
            </a:pPr>
            <a:r>
              <a:rPr lang="fr-FR" dirty="0">
                <a:latin typeface="Lucida Sans Unicode" charset="0"/>
                <a:ea typeface="ＭＳ Ｐゴシック" charset="0"/>
                <a:cs typeface="ＭＳ Ｐゴシック" charset="0"/>
              </a:rPr>
              <a:t>Psychiatre anglais spécialiste des électroencéphalogrammes, conscient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extrême activité électrique du cerveau, il se transforma en ingénieur pour construire une tortue dont la lenteur et les caractéristiques rudimentaires se prêtaient bien à cette première convergence de travaux sur le cerveau et sur la conscience. </a:t>
            </a:r>
            <a:endParaRPr lang="fr-FR" dirty="0">
              <a:latin typeface="Lucida Sans Unicode" charset="0"/>
              <a:ea typeface="ＭＳ Ｐゴシック" charset="0"/>
              <a:cs typeface="ＭＳ Ｐゴシック" charset="0"/>
            </a:endParaRPr>
          </a:p>
        </p:txBody>
      </p:sp>
      <p:pic>
        <p:nvPicPr>
          <p:cNvPr id="242692" name="Picture 4" descr="tort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3663826"/>
            <a:ext cx="3607043" cy="257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0" name="Picture 2" descr="History Makers - Grey Walter's Tortoises 1948 - 1951">
            <a:extLst>
              <a:ext uri="{FF2B5EF4-FFF2-40B4-BE49-F238E27FC236}">
                <a16:creationId xmlns:a16="http://schemas.microsoft.com/office/drawing/2014/main" id="{DB4B7248-9CA5-034B-A0C5-E92F99B8C8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376" y="3978430"/>
            <a:ext cx="2747144" cy="2258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8446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42692"/>
                                        </p:tgtEl>
                                        <p:attrNameLst>
                                          <p:attrName>style.visibility</p:attrName>
                                        </p:attrNameLst>
                                      </p:cBhvr>
                                      <p:to>
                                        <p:strVal val="visible"/>
                                      </p:to>
                                    </p:set>
                                    <p:animEffect transition="in" filter="checkerboard(across)">
                                      <p:cBhvr>
                                        <p:cTn id="7" dur="500"/>
                                        <p:tgtEl>
                                          <p:spTgt spid="242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idx="4294967295"/>
          </p:nvPr>
        </p:nvSpPr>
        <p:spPr>
          <a:xfrm>
            <a:off x="683568" y="548680"/>
            <a:ext cx="7560840" cy="3672408"/>
          </a:xfrm>
        </p:spPr>
        <p:txBody>
          <a:bodyPr>
            <a:normAutofit fontScale="92500" lnSpcReduction="2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Montée sur roulettes et munie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tête, sa « tortue » se déplaçait dans une pièce se faufilant entre les jambes (sans prendre de photo) des personnes qui la contemplaient affectueusement. Elle rechargeait ses batteries seule quand la puissance de celles-ci commençait à diminuer. (de ces travaux nous gardons aujourd’hui le prototype de l’aspirateur qui travaille tout seul).</a:t>
            </a:r>
          </a:p>
          <a:p>
            <a:pPr marL="0" indent="0" algn="just" eaLnBrk="1" hangingPunct="1">
              <a:lnSpc>
                <a:spcPct val="150000"/>
              </a:lnSpc>
              <a:buNone/>
            </a:pPr>
            <a:endParaRPr lang="fr-FR" altLang="ja-JP" dirty="0">
              <a:latin typeface="Lucida Sans Unicode" charset="0"/>
              <a:ea typeface="ＭＳ Ｐゴシック" charset="0"/>
              <a:cs typeface="ＭＳ Ｐゴシック" charset="0"/>
            </a:endParaRPr>
          </a:p>
        </p:txBody>
      </p:sp>
      <p:pic>
        <p:nvPicPr>
          <p:cNvPr id="268290" name="Picture 3" descr="agnesg_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9937" y="4221088"/>
            <a:ext cx="1562100" cy="1960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6196" name="Picture 4" descr="karche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3800152"/>
            <a:ext cx="2743200" cy="1949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43492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136196"/>
                                        </p:tgtEl>
                                        <p:attrNameLst>
                                          <p:attrName>style.visibility</p:attrName>
                                        </p:attrNameLst>
                                      </p:cBhvr>
                                      <p:to>
                                        <p:strVal val="visible"/>
                                      </p:to>
                                    </p:set>
                                    <p:anim calcmode="lin" valueType="num">
                                      <p:cBhvr>
                                        <p:cTn id="7" dur="1000" fill="hold"/>
                                        <p:tgtEl>
                                          <p:spTgt spid="136196"/>
                                        </p:tgtEl>
                                        <p:attrNameLst>
                                          <p:attrName>ppt_w</p:attrName>
                                        </p:attrNameLst>
                                      </p:cBhvr>
                                      <p:tavLst>
                                        <p:tav tm="0">
                                          <p:val>
                                            <p:strVal val="#ppt_w*0.70"/>
                                          </p:val>
                                        </p:tav>
                                        <p:tav tm="100000">
                                          <p:val>
                                            <p:strVal val="#ppt_w"/>
                                          </p:val>
                                        </p:tav>
                                      </p:tavLst>
                                    </p:anim>
                                    <p:anim calcmode="lin" valueType="num">
                                      <p:cBhvr>
                                        <p:cTn id="8" dur="1000" fill="hold"/>
                                        <p:tgtEl>
                                          <p:spTgt spid="136196"/>
                                        </p:tgtEl>
                                        <p:attrNameLst>
                                          <p:attrName>ppt_h</p:attrName>
                                        </p:attrNameLst>
                                      </p:cBhvr>
                                      <p:tavLst>
                                        <p:tav tm="0">
                                          <p:val>
                                            <p:strVal val="#ppt_h"/>
                                          </p:val>
                                        </p:tav>
                                        <p:tav tm="100000">
                                          <p:val>
                                            <p:strVal val="#ppt_h"/>
                                          </p:val>
                                        </p:tav>
                                      </p:tavLst>
                                    </p:anim>
                                    <p:animEffect transition="in" filter="fade">
                                      <p:cBhvr>
                                        <p:cTn id="9" dur="1000"/>
                                        <p:tgtEl>
                                          <p:spTgt spid="136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idx="4294967295"/>
          </p:nvPr>
        </p:nvSpPr>
        <p:spPr>
          <a:xfrm>
            <a:off x="827584" y="476672"/>
            <a:ext cx="7488832" cy="5760640"/>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Son principe était à base de phototropisme, elle était attirée par la lumière et fuyait les zones d</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ombre.</a:t>
            </a:r>
          </a:p>
          <a:p>
            <a:pPr marL="0" indent="0" algn="just" eaLnBrk="1" hangingPunct="1">
              <a:lnSpc>
                <a:spcPct val="150000"/>
              </a:lnSpc>
              <a:buNone/>
            </a:pPr>
            <a:r>
              <a:rPr lang="fr-FR" dirty="0">
                <a:latin typeface="Lucida Sans Unicode" charset="0"/>
                <a:ea typeface="ＭＳ Ｐゴシック" charset="0"/>
                <a:cs typeface="ＭＳ Ｐゴシック" charset="0"/>
              </a:rPr>
              <a:t>(Comme les hommes politiques. De là à dire </a:t>
            </a:r>
            <a:r>
              <a:rPr lang="fr-FR" dirty="0" err="1">
                <a:latin typeface="Lucida Sans Unicode" charset="0"/>
                <a:ea typeface="ＭＳ Ｐゴシック" charset="0"/>
                <a:cs typeface="ＭＳ Ｐゴシック" charset="0"/>
              </a:rPr>
              <a:t>qu</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ils possèdent l</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intelligence d</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tortue !!).</a:t>
            </a:r>
          </a:p>
          <a:p>
            <a:pPr marL="0" indent="0" algn="just" eaLnBrk="1" hangingPunct="1">
              <a:lnSpc>
                <a:spcPct val="150000"/>
              </a:lnSpc>
              <a:buNone/>
            </a:pPr>
            <a:r>
              <a:rPr lang="fr-FR" dirty="0">
                <a:latin typeface="Lucida Sans Unicode" charset="0"/>
                <a:ea typeface="ＭＳ Ｐゴシック" charset="0"/>
                <a:cs typeface="ＭＳ Ｐゴシック" charset="0"/>
              </a:rPr>
              <a:t>Walter affirmait que sa machine avait une attitude « exploratrice et éthique à l</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égard du monde ». Il lui manquait juste de mieux enregistrer ses souvenirs afin de tirer des conclusions plus pertinentes de son environnement.</a:t>
            </a:r>
          </a:p>
        </p:txBody>
      </p:sp>
    </p:spTree>
    <p:extLst>
      <p:ext uri="{BB962C8B-B14F-4D97-AF65-F5344CB8AC3E}">
        <p14:creationId xmlns:p14="http://schemas.microsoft.com/office/powerpoint/2010/main" val="32424111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idx="4294967295"/>
          </p:nvPr>
        </p:nvSpPr>
        <p:spPr>
          <a:xfrm>
            <a:off x="827584" y="692696"/>
            <a:ext cx="7632848" cy="5472608"/>
          </a:xfrm>
        </p:spPr>
        <p:txBody>
          <a:bodyPr>
            <a:normAutofit fontScale="92500"/>
          </a:bodyPr>
          <a:lstStyle/>
          <a:p>
            <a:pPr marL="0" indent="0" algn="just" eaLnBrk="1" hangingPunct="1">
              <a:lnSpc>
                <a:spcPct val="150000"/>
              </a:lnSpc>
              <a:buNone/>
            </a:pPr>
            <a:r>
              <a:rPr lang="fr-FR" i="1" dirty="0">
                <a:solidFill>
                  <a:srgbClr val="FF3300"/>
                </a:solidFill>
                <a:latin typeface="Lucida Sans Unicode" charset="0"/>
                <a:ea typeface="ＭＳ Ｐゴシック" charset="0"/>
                <a:cs typeface="ＭＳ Ｐゴシック" charset="0"/>
              </a:rPr>
              <a:t>La société et l</a:t>
            </a:r>
            <a:r>
              <a:rPr lang="ja-JP" altLang="fr-FR" i="1">
                <a:solidFill>
                  <a:srgbClr val="FF3300"/>
                </a:solidFill>
                <a:latin typeface="Lucida Sans Unicode" charset="0"/>
                <a:ea typeface="ＭＳ Ｐゴシック" charset="0"/>
                <a:cs typeface="ＭＳ Ｐゴシック" charset="0"/>
              </a:rPr>
              <a:t>’</a:t>
            </a:r>
            <a:r>
              <a:rPr lang="fr-FR" altLang="ja-JP" i="1" dirty="0">
                <a:solidFill>
                  <a:srgbClr val="FF3300"/>
                </a:solidFill>
                <a:latin typeface="Lucida Sans Unicode" charset="0"/>
                <a:ea typeface="ＭＳ Ｐゴシック" charset="0"/>
                <a:cs typeface="ＭＳ Ｐゴシック" charset="0"/>
              </a:rPr>
              <a:t>information.</a:t>
            </a:r>
            <a:endParaRPr lang="fr-FR" dirty="0">
              <a:latin typeface="Lucida Sans Unicode" charset="0"/>
              <a:ea typeface="ＭＳ Ｐゴシック" charset="0"/>
              <a:cs typeface="ＭＳ Ｐゴシック" charset="0"/>
            </a:endParaRPr>
          </a:p>
          <a:p>
            <a:pPr marL="0" indent="0" algn="just" eaLnBrk="1" hangingPunct="1">
              <a:lnSpc>
                <a:spcPct val="150000"/>
              </a:lnSpc>
              <a:buNone/>
            </a:pPr>
            <a:r>
              <a:rPr lang="fr-FR" dirty="0">
                <a:latin typeface="Lucida Sans Unicode" charset="0"/>
                <a:ea typeface="ＭＳ Ｐゴシック" charset="0"/>
                <a:cs typeface="ＭＳ Ｐゴシック" charset="0"/>
              </a:rPr>
              <a:t>Là encore on doit à Wiener (1950)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avoir jeté les bases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 discours auquel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empruntera ses grands thèmes pendant des décennies.</a:t>
            </a:r>
          </a:p>
          <a:p>
            <a:pPr marL="0" indent="0" algn="just" eaLnBrk="1" hangingPunct="1">
              <a:lnSpc>
                <a:spcPct val="150000"/>
              </a:lnSpc>
              <a:buNone/>
            </a:pPr>
            <a:r>
              <a:rPr lang="fr-FR" dirty="0">
                <a:latin typeface="Lucida Sans Unicode" charset="0"/>
                <a:ea typeface="ＭＳ Ｐゴシック" charset="0"/>
                <a:cs typeface="ＭＳ Ｐゴシック" charset="0"/>
              </a:rPr>
              <a:t>Son idée était que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allait jouer un rôle fondamental dans l’organisation de la société.</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Autant que par l’information, Wiener était passionné par l’entropie (qui est le contraire de la mise en forme)</a:t>
            </a:r>
          </a:p>
          <a:p>
            <a:pPr marL="0" indent="0" algn="just" eaLnBrk="1" hangingPunct="1">
              <a:lnSpc>
                <a:spcPct val="150000"/>
              </a:lnSpc>
              <a:buNone/>
            </a:pP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2330547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idx="4294967295"/>
          </p:nvPr>
        </p:nvSpPr>
        <p:spPr>
          <a:xfrm>
            <a:off x="683568" y="692696"/>
            <a:ext cx="7776864" cy="5400600"/>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entropie était pour lui la capacité </a:t>
            </a:r>
            <a:r>
              <a:rPr lang="fr-FR" altLang="ja-JP"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 la nature à détruire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ordonné, à détériorer le compréhensible, qui conduit à la dégradation et au chaos social.</a:t>
            </a:r>
          </a:p>
          <a:p>
            <a:pPr marL="0" indent="0" algn="just" eaLnBrk="1" hangingPunct="1">
              <a:lnSpc>
                <a:spcPct val="150000"/>
              </a:lnSpc>
              <a:buNone/>
            </a:pPr>
            <a:r>
              <a:rPr lang="fr-FR" dirty="0">
                <a:latin typeface="Lucida Sans Unicode" charset="0"/>
                <a:ea typeface="ＭＳ Ｐゴシック" charset="0"/>
                <a:cs typeface="ＭＳ Ｐゴシック" charset="0"/>
              </a:rPr>
              <a:t>« </a:t>
            </a:r>
            <a:r>
              <a:rPr lang="fr-FR" dirty="0">
                <a:solidFill>
                  <a:srgbClr val="FF3300"/>
                </a:solidFill>
                <a:latin typeface="Lucida Sans Unicode" charset="0"/>
                <a:ea typeface="ＭＳ Ｐゴシック" charset="0"/>
                <a:cs typeface="ＭＳ Ｐゴシック" charset="0"/>
              </a:rPr>
              <a:t>la société humaine sera entraînée dans le courant du Niagara de l</a:t>
            </a:r>
            <a:r>
              <a:rPr lang="ja-JP" altLang="fr-FR">
                <a:solidFill>
                  <a:srgbClr val="FF3300"/>
                </a:solidFill>
                <a:latin typeface="Lucida Sans Unicode" charset="0"/>
                <a:ea typeface="ＭＳ Ｐゴシック" charset="0"/>
                <a:cs typeface="ＭＳ Ｐゴシック" charset="0"/>
              </a:rPr>
              <a:t>’</a:t>
            </a:r>
            <a:r>
              <a:rPr lang="fr-FR" altLang="ja-JP" dirty="0">
                <a:solidFill>
                  <a:srgbClr val="FF3300"/>
                </a:solidFill>
                <a:latin typeface="Lucida Sans Unicode" charset="0"/>
                <a:ea typeface="ＭＳ Ｐゴシック" charset="0"/>
                <a:cs typeface="ＭＳ Ｐゴシック" charset="0"/>
              </a:rPr>
              <a:t>entropie croissante comme le témoigne l</a:t>
            </a:r>
            <a:r>
              <a:rPr lang="ja-JP" altLang="fr-FR">
                <a:solidFill>
                  <a:srgbClr val="FF3300"/>
                </a:solidFill>
                <a:latin typeface="Lucida Sans Unicode" charset="0"/>
                <a:ea typeface="ＭＳ Ｐゴシック" charset="0"/>
                <a:cs typeface="ＭＳ Ｐゴシック" charset="0"/>
              </a:rPr>
              <a:t>’</a:t>
            </a:r>
            <a:r>
              <a:rPr lang="fr-FR" altLang="ja-JP" dirty="0">
                <a:solidFill>
                  <a:srgbClr val="FF3300"/>
                </a:solidFill>
                <a:latin typeface="Lucida Sans Unicode" charset="0"/>
                <a:ea typeface="ＭＳ Ｐゴシック" charset="0"/>
                <a:cs typeface="ＭＳ Ｐゴシック" charset="0"/>
              </a:rPr>
              <a:t>épuisement des ressources naturelles, la permanence de la maladie, l</a:t>
            </a:r>
            <a:r>
              <a:rPr lang="ja-JP" altLang="fr-FR">
                <a:solidFill>
                  <a:srgbClr val="FF3300"/>
                </a:solidFill>
                <a:latin typeface="Lucida Sans Unicode" charset="0"/>
                <a:ea typeface="ＭＳ Ｐゴシック" charset="0"/>
                <a:cs typeface="ＭＳ Ｐゴシック" charset="0"/>
              </a:rPr>
              <a:t>’</a:t>
            </a:r>
            <a:r>
              <a:rPr lang="fr-FR" altLang="ja-JP" dirty="0">
                <a:solidFill>
                  <a:srgbClr val="FF3300"/>
                </a:solidFill>
                <a:latin typeface="Lucida Sans Unicode" charset="0"/>
                <a:ea typeface="ＭＳ Ｐゴシック" charset="0"/>
                <a:cs typeface="ＭＳ Ｐゴシック" charset="0"/>
              </a:rPr>
              <a:t>idéal fasciste d</a:t>
            </a:r>
            <a:r>
              <a:rPr lang="ja-JP" altLang="fr-FR">
                <a:solidFill>
                  <a:srgbClr val="FF3300"/>
                </a:solidFill>
                <a:latin typeface="Lucida Sans Unicode" charset="0"/>
                <a:ea typeface="ＭＳ Ｐゴシック" charset="0"/>
                <a:cs typeface="ＭＳ Ｐゴシック" charset="0"/>
              </a:rPr>
              <a:t>’</a:t>
            </a:r>
            <a:r>
              <a:rPr lang="fr-FR" altLang="ja-JP" dirty="0">
                <a:solidFill>
                  <a:srgbClr val="FF3300"/>
                </a:solidFill>
                <a:latin typeface="Lucida Sans Unicode" charset="0"/>
                <a:ea typeface="ＭＳ Ｐゴシック" charset="0"/>
                <a:cs typeface="ＭＳ Ｐゴシック" charset="0"/>
              </a:rPr>
              <a:t>un état où tous les actes accomplissent des fonctions préprogrammées ayant une probabilité d</a:t>
            </a:r>
            <a:r>
              <a:rPr lang="ja-JP" altLang="fr-FR">
                <a:solidFill>
                  <a:srgbClr val="FF3300"/>
                </a:solidFill>
                <a:latin typeface="Lucida Sans Unicode" charset="0"/>
                <a:ea typeface="ＭＳ Ｐゴシック" charset="0"/>
                <a:cs typeface="ＭＳ Ｐゴシック" charset="0"/>
              </a:rPr>
              <a:t>’</a:t>
            </a:r>
            <a:r>
              <a:rPr lang="fr-FR" altLang="ja-JP" dirty="0">
                <a:solidFill>
                  <a:srgbClr val="FF3300"/>
                </a:solidFill>
                <a:latin typeface="Lucida Sans Unicode" charset="0"/>
                <a:ea typeface="ＭＳ Ｐゴシック" charset="0"/>
                <a:cs typeface="ＭＳ Ｐゴシック" charset="0"/>
              </a:rPr>
              <a:t>apparition égale à l</a:t>
            </a:r>
            <a:r>
              <a:rPr lang="ja-JP" altLang="fr-FR">
                <a:solidFill>
                  <a:srgbClr val="FF3300"/>
                </a:solidFill>
                <a:latin typeface="Lucida Sans Unicode" charset="0"/>
                <a:ea typeface="ＭＳ Ｐゴシック" charset="0"/>
                <a:cs typeface="ＭＳ Ｐゴシック" charset="0"/>
              </a:rPr>
              <a:t>’</a:t>
            </a:r>
            <a:r>
              <a:rPr lang="fr-FR" altLang="ja-JP" dirty="0">
                <a:solidFill>
                  <a:srgbClr val="FF3300"/>
                </a:solidFill>
                <a:latin typeface="Lucida Sans Unicode" charset="0"/>
                <a:ea typeface="ＭＳ Ｐゴシック" charset="0"/>
                <a:cs typeface="ＭＳ Ｐゴシック" charset="0"/>
              </a:rPr>
              <a:t>unité </a:t>
            </a:r>
            <a:r>
              <a:rPr lang="fr-FR" altLang="ja-JP" dirty="0">
                <a:latin typeface="Lucida Sans Unicode" charset="0"/>
                <a:ea typeface="ＭＳ Ｐゴシック" charset="0"/>
                <a:cs typeface="ＭＳ Ｐゴシック" charset="0"/>
              </a:rPr>
              <a:t>» (c</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est la définition mathématique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entropie)</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2982686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idx="4294967295"/>
          </p:nvPr>
        </p:nvSpPr>
        <p:spPr>
          <a:xfrm>
            <a:off x="827584" y="548680"/>
            <a:ext cx="7402016" cy="5577483"/>
          </a:xfrm>
        </p:spPr>
        <p:txBody>
          <a:bodyPr>
            <a:normAutofit fontScale="92500"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Pour Wiener les outils essentiels de lutte contre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entropie étaient la reconnaissance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importance des communications et le développement tous azimutes des machines qui transmettent et contrôlent cette communication.</a:t>
            </a:r>
          </a:p>
          <a:p>
            <a:pPr marL="0" indent="0" algn="just" eaLnBrk="1" hangingPunct="1">
              <a:lnSpc>
                <a:spcPct val="150000"/>
              </a:lnSpc>
              <a:buNone/>
            </a:pPr>
            <a:endParaRPr lang="fr-FR" altLang="ja-JP" dirty="0">
              <a:latin typeface="Lucida Sans Unicode" charset="0"/>
              <a:ea typeface="ＭＳ Ｐゴシック" charset="0"/>
              <a:cs typeface="ＭＳ Ｐゴシック" charset="0"/>
            </a:endParaRPr>
          </a:p>
          <a:p>
            <a:pPr marL="0" indent="0" algn="just" eaLnBrk="1" hangingPunct="1">
              <a:lnSpc>
                <a:spcPct val="150000"/>
              </a:lnSpc>
              <a:buNone/>
            </a:pPr>
            <a:r>
              <a:rPr lang="fr-FR" altLang="ja-JP" dirty="0">
                <a:latin typeface="Lucida Sans Unicode" charset="0"/>
                <a:ea typeface="ＭＳ Ｐゴシック" charset="0"/>
                <a:cs typeface="ＭＳ Ｐゴシック" charset="0"/>
              </a:rPr>
              <a:t>Il considérait que la société était entièrement contenue dans des messages qui circulaient et qu’il fallait maintenir ces communications qui représentaient à ses yeux le seul moyen de maintenir un semblant d’ordre.		</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24099355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idx="4294967295"/>
          </p:nvPr>
        </p:nvSpPr>
        <p:spPr>
          <a:xfrm>
            <a:off x="899592" y="476672"/>
            <a:ext cx="7416824" cy="5688632"/>
          </a:xfrm>
        </p:spPr>
        <p:txBody>
          <a:bodyPr>
            <a:normAutofit/>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idéal que décrit Wiener est alors une société où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 circule sans entrave où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échange est le maître mot d’une organisation non hiérarchique (</a:t>
            </a:r>
            <a:r>
              <a:rPr lang="fr-FR" altLang="ja-JP" i="1" dirty="0">
                <a:solidFill>
                  <a:srgbClr val="0066FF"/>
                </a:solidFill>
                <a:latin typeface="Lucida Sans Unicode" charset="0"/>
                <a:ea typeface="ＭＳ Ｐゴシック" charset="0"/>
                <a:cs typeface="ＭＳ Ｐゴシック" charset="0"/>
              </a:rPr>
              <a:t>on sent venir Internet</a:t>
            </a:r>
            <a:r>
              <a:rPr lang="fr-FR" altLang="ja-JP" dirty="0">
                <a:latin typeface="Lucida Sans Unicode" charset="0"/>
                <a:ea typeface="ＭＳ Ｐゴシック" charset="0"/>
                <a:cs typeface="ＭＳ Ｐゴシック" charset="0"/>
              </a:rPr>
              <a:t>).</a:t>
            </a:r>
            <a:endParaRPr lang="fr-FR" dirty="0">
              <a:latin typeface="Lucida Sans Unicode" charset="0"/>
              <a:ea typeface="ＭＳ Ｐゴシック" charset="0"/>
              <a:cs typeface="ＭＳ Ｐゴシック" charset="0"/>
            </a:endParaRPr>
          </a:p>
          <a:p>
            <a:pPr marL="0" indent="0" algn="just" eaLnBrk="1" hangingPunct="1">
              <a:lnSpc>
                <a:spcPct val="150000"/>
              </a:lnSpc>
              <a:buNone/>
            </a:pPr>
            <a:r>
              <a:rPr lang="fr-FR" dirty="0">
                <a:latin typeface="Lucida Sans Unicode" charset="0"/>
                <a:ea typeface="ＭＳ Ｐゴシック" charset="0"/>
                <a:cs typeface="ＭＳ Ｐゴシック" charset="0"/>
              </a:rPr>
              <a:t>Mais trois traits de notre société s</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opposent encore à cette organisation :</a:t>
            </a:r>
          </a:p>
          <a:p>
            <a:pPr marL="914400" lvl="1" indent="-457200" algn="just">
              <a:lnSpc>
                <a:spcPct val="150000"/>
              </a:lnSpc>
              <a:buFont typeface="+mj-lt"/>
              <a:buAutoNum type="arabicPeriod"/>
            </a:pPr>
            <a:r>
              <a:rPr lang="fr-FR" dirty="0">
                <a:latin typeface="Lucida Sans Unicode" charset="0"/>
                <a:ea typeface="ＭＳ Ｐゴシック" charset="0"/>
                <a:cs typeface="ＭＳ Ｐゴシック" charset="0"/>
              </a:rPr>
              <a:t>Le secret</a:t>
            </a:r>
          </a:p>
          <a:p>
            <a:pPr marL="914400" lvl="1" indent="-457200" algn="just">
              <a:lnSpc>
                <a:spcPct val="150000"/>
              </a:lnSpc>
              <a:buFont typeface="+mj-lt"/>
              <a:buAutoNum type="arabicPeriod"/>
            </a:pPr>
            <a:r>
              <a:rPr lang="fr-FR" dirty="0">
                <a:latin typeface="Lucida Sans Unicode" charset="0"/>
                <a:ea typeface="ＭＳ Ｐゴシック" charset="0"/>
                <a:cs typeface="ＭＳ Ｐゴシック" charset="0"/>
              </a:rPr>
              <a:t>Le contresens du à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inégalité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accès</a:t>
            </a:r>
          </a:p>
          <a:p>
            <a:pPr marL="914400" lvl="1" indent="-457200" algn="just">
              <a:lnSpc>
                <a:spcPct val="150000"/>
              </a:lnSpc>
              <a:buFont typeface="+mj-lt"/>
              <a:buAutoNum type="arabicPeriod"/>
            </a:pPr>
            <a:r>
              <a:rPr lang="fr-FR" dirty="0">
                <a:latin typeface="Lucida Sans Unicode" charset="0"/>
                <a:ea typeface="ＭＳ Ｐゴシック" charset="0"/>
                <a:cs typeface="ＭＳ Ｐゴシック" charset="0"/>
              </a:rPr>
              <a:t>La transformation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75893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idx="4294967295"/>
          </p:nvPr>
        </p:nvSpPr>
        <p:spPr>
          <a:xfrm>
            <a:off x="611560" y="628389"/>
            <a:ext cx="7772400" cy="1143000"/>
          </a:xfrm>
        </p:spPr>
        <p:txBody>
          <a:bodyPr>
            <a:scene3d>
              <a:camera prst="orthographicFront"/>
              <a:lightRig rig="soft" dir="t"/>
            </a:scene3d>
            <a:sp3d prstMaterial="softEdge">
              <a:bevelT w="25400" h="25400"/>
            </a:sp3d>
          </a:bodyPr>
          <a:lstStyle/>
          <a:p>
            <a:pPr eaLnBrk="1" fontAlgn="auto" hangingPunct="1">
              <a:spcAft>
                <a:spcPts val="0"/>
              </a:spcAft>
              <a:defRPr/>
            </a:pPr>
            <a:r>
              <a:rPr lang="fr-FR" sz="3200" i="1" dirty="0">
                <a:solidFill>
                  <a:schemeClr val="tx1"/>
                </a:solidFill>
                <a:ea typeface="+mj-ea"/>
                <a:cs typeface="+mj-cs"/>
              </a:rPr>
              <a:t>La pratique du secret</a:t>
            </a:r>
            <a:endParaRPr lang="fr-FR" dirty="0">
              <a:solidFill>
                <a:schemeClr val="tx1"/>
              </a:solidFill>
              <a:ea typeface="+mj-ea"/>
              <a:cs typeface="+mj-cs"/>
            </a:endParaRPr>
          </a:p>
        </p:txBody>
      </p:sp>
      <p:sp>
        <p:nvSpPr>
          <p:cNvPr id="280577" name="Rectangle 3"/>
          <p:cNvSpPr>
            <a:spLocks noGrp="1" noChangeArrowheads="1"/>
          </p:cNvSpPr>
          <p:nvPr>
            <p:ph idx="4294967295"/>
          </p:nvPr>
        </p:nvSpPr>
        <p:spPr>
          <a:xfrm>
            <a:off x="914400" y="1628800"/>
            <a:ext cx="7469560" cy="4600811"/>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La pratique du secret engendre le cloisonnement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 Hors du point de vue des théories des communications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entropie a tendance à augmenter lorsque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on isole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a:t>
            </a: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enrichissement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 est lié à sa circulation c</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est à dire à sa confrontation avec différentes sources.</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26931301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idx="4294967295"/>
          </p:nvPr>
        </p:nvSpPr>
        <p:spPr>
          <a:xfrm>
            <a:off x="611560" y="692696"/>
            <a:ext cx="7772400" cy="547687"/>
          </a:xfrm>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fr-FR" sz="3200" i="1" dirty="0">
                <a:solidFill>
                  <a:schemeClr val="tx1"/>
                </a:solidFill>
                <a:ea typeface="+mj-ea"/>
                <a:cs typeface="+mj-cs"/>
              </a:rPr>
              <a:t>Le contresens</a:t>
            </a:r>
            <a:endParaRPr lang="fr-FR" dirty="0">
              <a:solidFill>
                <a:schemeClr val="tx1"/>
              </a:solidFill>
              <a:ea typeface="+mj-ea"/>
              <a:cs typeface="+mj-cs"/>
            </a:endParaRPr>
          </a:p>
        </p:txBody>
      </p:sp>
      <p:sp>
        <p:nvSpPr>
          <p:cNvPr id="282625" name="Rectangle 3"/>
          <p:cNvSpPr>
            <a:spLocks noGrp="1" noChangeArrowheads="1"/>
          </p:cNvSpPr>
          <p:nvPr>
            <p:ph idx="4294967295"/>
          </p:nvPr>
        </p:nvSpPr>
        <p:spPr>
          <a:xfrm>
            <a:off x="755576" y="1628800"/>
            <a:ext cx="7772400" cy="4679950"/>
          </a:xfrm>
        </p:spPr>
        <p:txBody>
          <a:bodyPr>
            <a:normAutofit/>
          </a:bodyPr>
          <a:lstStyle/>
          <a:p>
            <a:pPr marL="0" indent="0" algn="just" eaLnBrk="1" hangingPunct="1">
              <a:lnSpc>
                <a:spcPct val="150000"/>
              </a:lnSpc>
              <a:buNone/>
            </a:pPr>
            <a:r>
              <a:rPr lang="fr-FR" sz="2000" dirty="0">
                <a:latin typeface="Lucida Sans Unicode" charset="0"/>
                <a:ea typeface="ＭＳ Ｐゴシック" charset="0"/>
                <a:cs typeface="ＭＳ Ｐゴシック" charset="0"/>
              </a:rPr>
              <a:t>Le contresens du à l</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inégalité de l</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accès à l</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information s</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illustre depuis les indiens d</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Amérique qui pensaient céder des « droits de chasses » alors que les collons (pas l</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intestin) comprenaient « propriétés terriennes ».</a:t>
            </a:r>
          </a:p>
          <a:p>
            <a:pPr marL="0" indent="0" algn="just" eaLnBrk="1" hangingPunct="1">
              <a:lnSpc>
                <a:spcPct val="150000"/>
              </a:lnSpc>
              <a:buNone/>
            </a:pPr>
            <a:r>
              <a:rPr lang="fr-FR" sz="2000" dirty="0">
                <a:latin typeface="Lucida Sans Unicode" charset="0"/>
                <a:ea typeface="ＭＳ Ｐゴシック" charset="0"/>
                <a:cs typeface="ＭＳ Ｐゴシック" charset="0"/>
              </a:rPr>
              <a:t>Ce contresens a eu un effet désastreux sur la survie du peuple indien (et on recommence </a:t>
            </a:r>
            <a:r>
              <a:rPr lang="fr-FR" sz="2000" dirty="0" err="1">
                <a:latin typeface="Lucida Sans Unicode" charset="0"/>
                <a:ea typeface="ＭＳ Ｐゴシック" charset="0"/>
                <a:cs typeface="ＭＳ Ｐゴシック" charset="0"/>
              </a:rPr>
              <a:t>aujourd</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hui ailleurs dans le monde).</a:t>
            </a:r>
            <a:endParaRPr lang="fr-FR" sz="20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32032470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idx="4294967295"/>
          </p:nvPr>
        </p:nvSpPr>
        <p:spPr>
          <a:xfrm>
            <a:off x="284827" y="620688"/>
            <a:ext cx="7772400" cy="619125"/>
          </a:xfrm>
        </p:spPr>
        <p:txBody>
          <a:bodyPr>
            <a:scene3d>
              <a:camera prst="orthographicFront"/>
              <a:lightRig rig="soft" dir="t"/>
            </a:scene3d>
            <a:sp3d prstMaterial="softEdge">
              <a:bevelT w="25400" h="25400"/>
            </a:sp3d>
          </a:bodyPr>
          <a:lstStyle/>
          <a:p>
            <a:pPr eaLnBrk="1" fontAlgn="auto" hangingPunct="1">
              <a:spcAft>
                <a:spcPts val="0"/>
              </a:spcAft>
              <a:defRPr/>
            </a:pPr>
            <a:r>
              <a:rPr lang="fr-FR" sz="3200" i="1" dirty="0">
                <a:solidFill>
                  <a:schemeClr val="tx1"/>
                </a:solidFill>
                <a:ea typeface="+mj-ea"/>
                <a:cs typeface="+mj-cs"/>
              </a:rPr>
              <a:t>La modification de l’information</a:t>
            </a:r>
            <a:endParaRPr lang="fr-FR" dirty="0">
              <a:solidFill>
                <a:schemeClr val="tx1"/>
              </a:solidFill>
              <a:ea typeface="+mj-ea"/>
              <a:cs typeface="+mj-cs"/>
            </a:endParaRPr>
          </a:p>
        </p:txBody>
      </p:sp>
      <p:sp>
        <p:nvSpPr>
          <p:cNvPr id="284673" name="Rectangle 3"/>
          <p:cNvSpPr>
            <a:spLocks noGrp="1" noChangeArrowheads="1"/>
          </p:cNvSpPr>
          <p:nvPr>
            <p:ph idx="4294967295"/>
          </p:nvPr>
        </p:nvSpPr>
        <p:spPr>
          <a:xfrm>
            <a:off x="1043608" y="1340768"/>
            <a:ext cx="6984776" cy="4824536"/>
          </a:xfrm>
        </p:spPr>
        <p:txBody>
          <a:bodyPr>
            <a:normAutofit/>
          </a:bodyPr>
          <a:lstStyle/>
          <a:p>
            <a:pPr marL="0" indent="0" algn="just" eaLnBrk="1" hangingPunct="1">
              <a:lnSpc>
                <a:spcPct val="150000"/>
              </a:lnSpc>
              <a:buNone/>
            </a:pPr>
            <a:r>
              <a:rPr lang="fr-FR" sz="2000" dirty="0" err="1">
                <a:latin typeface="Lucida Sans Unicode" charset="0"/>
                <a:ea typeface="ＭＳ Ｐゴシック" charset="0"/>
                <a:cs typeface="ＭＳ Ｐゴシック" charset="0"/>
              </a:rPr>
              <a:t>Aujourd</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hui l</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information est souvent considérée comme une marchandise soumise à la loi du marché. A ce titre c</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est la fausse course au scoop, l</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interview monté, les chiffres erronés qui prennent le pas sur ce que devrait être l’information dans toute société démocratique.</a:t>
            </a:r>
          </a:p>
          <a:p>
            <a:pPr marL="0" indent="0" algn="just" eaLnBrk="1" hangingPunct="1">
              <a:lnSpc>
                <a:spcPct val="150000"/>
              </a:lnSpc>
              <a:buNone/>
            </a:pPr>
            <a:endParaRPr lang="fr-FR" altLang="ja-JP" sz="2000" dirty="0">
              <a:latin typeface="Lucida Sans Unicode" charset="0"/>
              <a:ea typeface="ＭＳ Ｐゴシック" charset="0"/>
              <a:cs typeface="ＭＳ Ｐゴシック" charset="0"/>
            </a:endParaRPr>
          </a:p>
          <a:p>
            <a:pPr marL="0" indent="0" algn="just" eaLnBrk="1" hangingPunct="1">
              <a:lnSpc>
                <a:spcPct val="150000"/>
              </a:lnSpc>
              <a:buNone/>
            </a:pPr>
            <a:r>
              <a:rPr lang="fr-FR" altLang="ja-JP" sz="2000" dirty="0">
                <a:latin typeface="Lucida Sans Unicode" charset="0"/>
                <a:ea typeface="ＭＳ Ｐゴシック" charset="0"/>
                <a:cs typeface="ＭＳ Ｐゴシック" charset="0"/>
              </a:rPr>
              <a:t>Information veut bien dire mise en forme.</a:t>
            </a:r>
          </a:p>
          <a:p>
            <a:pPr marL="109537" indent="0" algn="just">
              <a:lnSpc>
                <a:spcPct val="150000"/>
              </a:lnSpc>
              <a:buNone/>
            </a:pPr>
            <a:endParaRPr lang="fr-FR" altLang="ja-JP" sz="20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3297071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ChangeArrowheads="1"/>
          </p:cNvSpPr>
          <p:nvPr>
            <p:ph idx="4294967295"/>
          </p:nvPr>
        </p:nvSpPr>
        <p:spPr>
          <a:xfrm>
            <a:off x="827584" y="828675"/>
            <a:ext cx="5688632" cy="4976590"/>
          </a:xfrm>
        </p:spPr>
        <p:txBody>
          <a:bodyPr>
            <a:normAutofit fontScale="92500" lnSpcReduction="10000"/>
          </a:bodyPr>
          <a:lstStyle/>
          <a:p>
            <a:pPr marL="0" indent="0" algn="just" eaLnBrk="1" hangingPunct="1">
              <a:buNone/>
            </a:pPr>
            <a:r>
              <a:rPr lang="fr-FR" i="1" dirty="0">
                <a:solidFill>
                  <a:srgbClr val="FF3300"/>
                </a:solidFill>
                <a:latin typeface="Lucida Sans Unicode" charset="0"/>
                <a:ea typeface="ＭＳ Ｐゴシック" charset="0"/>
                <a:cs typeface="ＭＳ Ｐゴシック" charset="0"/>
              </a:rPr>
              <a:t>La machine à gouverner le monde</a:t>
            </a: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r>
              <a:rPr lang="fr-FR" dirty="0">
                <a:latin typeface="Lucida Sans Unicode" charset="0"/>
                <a:ea typeface="ＭＳ Ｐゴシック" charset="0"/>
                <a:cs typeface="ＭＳ Ｐゴシック" charset="0"/>
              </a:rPr>
              <a:t>Wiener ne se contentait pas d</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annoncer l</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avènement de la société de l</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 Dès la sortie du premier ordinateur civil. Il a dénoncé les dangers et les moyens de pression et de contrôle que les ordinateurs pouvaient avoir sur la société.</a:t>
            </a:r>
          </a:p>
          <a:p>
            <a:pPr marL="0" indent="0" algn="just" eaLnBrk="1" hangingPunct="1">
              <a:buNone/>
            </a:pPr>
            <a:r>
              <a:rPr lang="fr-FR" dirty="0">
                <a:latin typeface="Lucida Sans Unicode" charset="0"/>
                <a:ea typeface="ＭＳ Ｐゴシック" charset="0"/>
                <a:cs typeface="ＭＳ Ｐゴシック" charset="0"/>
              </a:rPr>
              <a:t>Un Dominicain français, le père </a:t>
            </a:r>
            <a:r>
              <a:rPr lang="fr-FR" dirty="0" err="1">
                <a:latin typeface="Lucida Sans Unicode" charset="0"/>
                <a:ea typeface="ＭＳ Ｐゴシック" charset="0"/>
                <a:cs typeface="ＭＳ Ｐゴシック" charset="0"/>
              </a:rPr>
              <a:t>Durbale</a:t>
            </a:r>
            <a:r>
              <a:rPr lang="fr-FR" dirty="0">
                <a:latin typeface="Lucida Sans Unicode" charset="0"/>
                <a:ea typeface="ＭＳ Ｐゴシック" charset="0"/>
                <a:cs typeface="ＭＳ Ｐゴシック" charset="0"/>
              </a:rPr>
              <a:t> annonçait dans un article du journal le monde du 28 décembre 1948 l</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existence d</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nouvelle machine à calculer.</a:t>
            </a:r>
            <a:endParaRPr lang="fr-FR" dirty="0">
              <a:latin typeface="Lucida Sans Unicode" charset="0"/>
              <a:ea typeface="ＭＳ Ｐゴシック" charset="0"/>
              <a:cs typeface="ＭＳ Ｐゴシック" charset="0"/>
            </a:endParaRPr>
          </a:p>
        </p:txBody>
      </p:sp>
      <p:pic>
        <p:nvPicPr>
          <p:cNvPr id="254980" name="Picture 4" descr="Dubar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212" y="2108053"/>
            <a:ext cx="1872208" cy="2641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0173050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54980"/>
                                        </p:tgtEl>
                                        <p:attrNameLst>
                                          <p:attrName>style.visibility</p:attrName>
                                        </p:attrNameLst>
                                      </p:cBhvr>
                                      <p:to>
                                        <p:strVal val="visible"/>
                                      </p:to>
                                    </p:set>
                                    <p:animEffect transition="in" filter="checkerboard(across)">
                                      <p:cBhvr>
                                        <p:cTn id="7" dur="500"/>
                                        <p:tgtEl>
                                          <p:spTgt spid="254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ChangeArrowheads="1"/>
          </p:cNvSpPr>
          <p:nvPr>
            <p:ph idx="4294967295"/>
          </p:nvPr>
        </p:nvSpPr>
        <p:spPr>
          <a:xfrm>
            <a:off x="827584" y="620688"/>
            <a:ext cx="7416824" cy="3997232"/>
          </a:xfrm>
        </p:spPr>
        <p:txBody>
          <a:bodyPr>
            <a:normAutofit fontScale="85000" lnSpcReduction="2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Il affirmait que ces machines pourraient très bien, à très court terme, </a:t>
            </a:r>
            <a:r>
              <a:rPr lang="fr-FR" altLang="ja-JP" dirty="0">
                <a:latin typeface="Lucida Sans Unicode" charset="0"/>
                <a:ea typeface="ＭＳ Ｐゴシック" charset="0"/>
                <a:cs typeface="ＭＳ Ｐゴシック" charset="0"/>
              </a:rPr>
              <a:t>être utilisées pour véhiculer des informations sur les marchés et les productions mondiales dans le but de créer un outil automatisé de prise de décision.</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Cette théorie ne manquait pas d’adeptes qui voyaient dans des événements de la seconde guerre mondiale et de l’ holocauste la preuve que l’homme avait failli et que son avenir ne lui appartenait plus et qu’il fallait transférer le pouvoir à des systèmes et des machines plus compétentes.</a:t>
            </a:r>
            <a:endParaRPr lang="fr-FR" dirty="0">
              <a:latin typeface="Lucida Sans Unicode" charset="0"/>
              <a:ea typeface="ＭＳ Ｐゴシック" charset="0"/>
              <a:cs typeface="ＭＳ Ｐゴシック" charset="0"/>
            </a:endParaRPr>
          </a:p>
        </p:txBody>
      </p:sp>
      <p:pic>
        <p:nvPicPr>
          <p:cNvPr id="2" name="Image 1"/>
          <p:cNvPicPr>
            <a:picLocks noChangeAspect="1"/>
          </p:cNvPicPr>
          <p:nvPr/>
        </p:nvPicPr>
        <p:blipFill>
          <a:blip r:embed="rId3"/>
          <a:stretch>
            <a:fillRect/>
          </a:stretch>
        </p:blipFill>
        <p:spPr>
          <a:xfrm>
            <a:off x="4788024" y="4442676"/>
            <a:ext cx="2934021" cy="1828597"/>
          </a:xfrm>
          <a:prstGeom prst="rect">
            <a:avLst/>
          </a:prstGeom>
        </p:spPr>
      </p:pic>
    </p:spTree>
    <p:extLst>
      <p:ext uri="{BB962C8B-B14F-4D97-AF65-F5344CB8AC3E}">
        <p14:creationId xmlns:p14="http://schemas.microsoft.com/office/powerpoint/2010/main" val="12759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idx="4294967295"/>
          </p:nvPr>
        </p:nvSpPr>
        <p:spPr>
          <a:xfrm>
            <a:off x="827584" y="620688"/>
            <a:ext cx="7402016" cy="5505475"/>
          </a:xfrm>
        </p:spPr>
        <p:txBody>
          <a:bodyPr>
            <a:normAutofit/>
          </a:bodyPr>
          <a:lstStyle/>
          <a:p>
            <a:pPr marL="0" indent="0" algn="just" eaLnBrk="1" hangingPunct="1">
              <a:buNone/>
            </a:pPr>
            <a:r>
              <a:rPr lang="fr-FR" sz="2000" dirty="0">
                <a:latin typeface="Lucida Sans Unicode" charset="0"/>
                <a:ea typeface="ＭＳ Ｐゴシック" charset="0"/>
                <a:cs typeface="ＭＳ Ｐゴシック" charset="0"/>
              </a:rPr>
              <a:t>Le professeur </a:t>
            </a:r>
            <a:r>
              <a:rPr lang="fr-FR" sz="2000" dirty="0" err="1">
                <a:latin typeface="Lucida Sans Unicode" charset="0"/>
                <a:ea typeface="ＭＳ Ｐゴシック" charset="0"/>
                <a:cs typeface="ＭＳ Ｐゴシック" charset="0"/>
              </a:rPr>
              <a:t>Forrester</a:t>
            </a:r>
            <a:r>
              <a:rPr lang="fr-FR" sz="2000" dirty="0">
                <a:latin typeface="Lucida Sans Unicode" charset="0"/>
                <a:ea typeface="ＭＳ Ｐゴシック" charset="0"/>
                <a:cs typeface="ＭＳ Ｐゴシック" charset="0"/>
              </a:rPr>
              <a:t> fondateur scientifique du programme sage (semi </a:t>
            </a:r>
            <a:r>
              <a:rPr lang="fr-FR" sz="2000" dirty="0" err="1">
                <a:latin typeface="Lucida Sans Unicode" charset="0"/>
                <a:ea typeface="ＭＳ Ｐゴシック" charset="0"/>
                <a:cs typeface="ＭＳ Ｐゴシック" charset="0"/>
              </a:rPr>
              <a:t>automatic</a:t>
            </a:r>
            <a:r>
              <a:rPr lang="fr-FR" sz="2000" dirty="0">
                <a:latin typeface="Lucida Sans Unicode" charset="0"/>
                <a:ea typeface="ＭＳ Ｐゴシック" charset="0"/>
                <a:cs typeface="ＭＳ Ｐゴシック" charset="0"/>
              </a:rPr>
              <a:t> </a:t>
            </a:r>
            <a:r>
              <a:rPr lang="fr-FR" sz="2000" dirty="0" err="1">
                <a:latin typeface="Lucida Sans Unicode" charset="0"/>
                <a:ea typeface="ＭＳ Ｐゴシック" charset="0"/>
                <a:cs typeface="ＭＳ Ｐゴシック" charset="0"/>
              </a:rPr>
              <a:t>ground</a:t>
            </a:r>
            <a:r>
              <a:rPr lang="fr-FR" sz="2000" dirty="0">
                <a:latin typeface="Lucida Sans Unicode" charset="0"/>
                <a:ea typeface="ＭＳ Ｐゴシック" charset="0"/>
                <a:cs typeface="ＭＳ Ｐゴシック" charset="0"/>
              </a:rPr>
              <a:t> environnement réseau de surveillance commandé par ordinateur) soutiendra que l</a:t>
            </a:r>
            <a:r>
              <a:rPr lang="ja-JP" altLang="fr-FR" sz="2000" dirty="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esprit humain n</a:t>
            </a:r>
            <a:r>
              <a:rPr lang="ja-JP" altLang="fr-FR" sz="2000" dirty="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est pas adapté à la compréhension et à l</a:t>
            </a:r>
            <a:r>
              <a:rPr lang="ja-JP" altLang="fr-FR" sz="2000" dirty="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interprétation de phénomènes sociaux, que ceci est du à la « </a:t>
            </a:r>
            <a:r>
              <a:rPr lang="fr-FR" altLang="ja-JP" sz="2000" dirty="0">
                <a:solidFill>
                  <a:srgbClr val="FF3300"/>
                </a:solidFill>
                <a:latin typeface="Lucida Sans Unicode" charset="0"/>
                <a:ea typeface="ＭＳ Ｐゴシック" charset="0"/>
                <a:cs typeface="ＭＳ Ｐゴシック" charset="0"/>
              </a:rPr>
              <a:t>confusion du modèle mental</a:t>
            </a:r>
            <a:r>
              <a:rPr lang="fr-FR" altLang="ja-JP" sz="2000" dirty="0">
                <a:latin typeface="Lucida Sans Unicode" charset="0"/>
                <a:ea typeface="ＭＳ Ｐゴシック" charset="0"/>
                <a:cs typeface="ＭＳ Ｐゴシック" charset="0"/>
              </a:rPr>
              <a:t> »</a:t>
            </a:r>
            <a:endParaRPr lang="fr-FR" sz="2000" dirty="0">
              <a:latin typeface="Lucida Sans Unicode" charset="0"/>
              <a:ea typeface="ＭＳ Ｐゴシック" charset="0"/>
              <a:cs typeface="ＭＳ Ｐゴシック" charset="0"/>
            </a:endParaRPr>
          </a:p>
        </p:txBody>
      </p:sp>
      <p:pic>
        <p:nvPicPr>
          <p:cNvPr id="257027" name="Picture 3" descr="Forre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3140087"/>
            <a:ext cx="2584440" cy="31701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7460" name="Text Box 4"/>
          <p:cNvSpPr txBox="1">
            <a:spLocks noChangeArrowheads="1"/>
          </p:cNvSpPr>
          <p:nvPr/>
        </p:nvSpPr>
        <p:spPr bwMode="auto">
          <a:xfrm>
            <a:off x="1325363" y="3573016"/>
            <a:ext cx="2503488"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fr-FR" sz="1600" dirty="0"/>
              <a:t>En plus il adorait la broderie</a:t>
            </a:r>
          </a:p>
        </p:txBody>
      </p:sp>
    </p:spTree>
    <p:extLst>
      <p:ext uri="{BB962C8B-B14F-4D97-AF65-F5344CB8AC3E}">
        <p14:creationId xmlns:p14="http://schemas.microsoft.com/office/powerpoint/2010/main" val="29255460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70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9" presetClass="entr" presetSubtype="0" fill="hold" grpId="0" nodeType="clickEffect">
                                  <p:stCondLst>
                                    <p:cond delay="0"/>
                                  </p:stCondLst>
                                  <p:childTnLst>
                                    <p:set>
                                      <p:cBhvr>
                                        <p:cTn id="10" dur="1" fill="hold">
                                          <p:stCondLst>
                                            <p:cond delay="0"/>
                                          </p:stCondLst>
                                        </p:cTn>
                                        <p:tgtEl>
                                          <p:spTgt spid="147460"/>
                                        </p:tgtEl>
                                        <p:attrNameLst>
                                          <p:attrName>style.visibility</p:attrName>
                                        </p:attrNameLst>
                                      </p:cBhvr>
                                      <p:to>
                                        <p:strVal val="visible"/>
                                      </p:to>
                                    </p:set>
                                    <p:anim calcmode="lin" valueType="num">
                                      <p:cBhvr>
                                        <p:cTn id="11" dur="1000" fill="hold"/>
                                        <p:tgtEl>
                                          <p:spTgt spid="147460"/>
                                        </p:tgtEl>
                                        <p:attrNameLst>
                                          <p:attrName>ppt_x</p:attrName>
                                        </p:attrNameLst>
                                      </p:cBhvr>
                                      <p:tavLst>
                                        <p:tav tm="0">
                                          <p:val>
                                            <p:strVal val="#ppt_x-.2"/>
                                          </p:val>
                                        </p:tav>
                                        <p:tav tm="100000">
                                          <p:val>
                                            <p:strVal val="#ppt_x"/>
                                          </p:val>
                                        </p:tav>
                                      </p:tavLst>
                                    </p:anim>
                                    <p:anim calcmode="lin" valueType="num">
                                      <p:cBhvr>
                                        <p:cTn id="12" dur="1000" fill="hold"/>
                                        <p:tgtEl>
                                          <p:spTgt spid="147460"/>
                                        </p:tgtEl>
                                        <p:attrNameLst>
                                          <p:attrName>ppt_y</p:attrName>
                                        </p:attrNameLst>
                                      </p:cBhvr>
                                      <p:tavLst>
                                        <p:tav tm="0">
                                          <p:val>
                                            <p:strVal val="#ppt_y"/>
                                          </p:val>
                                        </p:tav>
                                        <p:tav tm="100000">
                                          <p:val>
                                            <p:strVal val="#ppt_y"/>
                                          </p:val>
                                        </p:tav>
                                      </p:tavLst>
                                    </p:anim>
                                    <p:animEffect transition="in" filter="wipe(right)" prLst="gradientSize: 0.1">
                                      <p:cBhvr>
                                        <p:cTn id="13" dur="1000"/>
                                        <p:tgtEl>
                                          <p:spTgt spid="147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idx="4294967295"/>
          </p:nvPr>
        </p:nvSpPr>
        <p:spPr>
          <a:xfrm>
            <a:off x="762980" y="692696"/>
            <a:ext cx="7618040" cy="5241379"/>
          </a:xfrm>
        </p:spPr>
        <p:txBody>
          <a:bodyPr>
            <a:normAutofit fontScale="77500" lnSpcReduction="20000"/>
          </a:bodyPr>
          <a:lstStyle/>
          <a:p>
            <a:pPr marL="0" indent="0" algn="just" eaLnBrk="1" hangingPunct="1">
              <a:lnSpc>
                <a:spcPct val="150000"/>
              </a:lnSpc>
              <a:buNone/>
            </a:pPr>
            <a:r>
              <a:rPr lang="fr-FR" sz="2600" dirty="0">
                <a:latin typeface="Lucida Sans Unicode" charset="0"/>
                <a:ea typeface="ＭＳ Ｐゴシック" charset="0"/>
                <a:cs typeface="ＭＳ Ｐゴシック" charset="0"/>
              </a:rPr>
              <a:t>C</a:t>
            </a:r>
            <a:r>
              <a:rPr lang="ja-JP" altLang="fr-FR" sz="2600">
                <a:latin typeface="Lucida Sans Unicode" charset="0"/>
                <a:ea typeface="ＭＳ Ｐゴシック" charset="0"/>
                <a:cs typeface="ＭＳ Ｐゴシック" charset="0"/>
              </a:rPr>
              <a:t>’</a:t>
            </a:r>
            <a:r>
              <a:rPr lang="fr-FR" altLang="ja-JP" sz="2600" dirty="0">
                <a:latin typeface="Lucida Sans Unicode" charset="0"/>
                <a:ea typeface="ＭＳ Ｐゴシック" charset="0"/>
                <a:cs typeface="ＭＳ Ｐゴシック" charset="0"/>
              </a:rPr>
              <a:t>est le même argument qu’il a utilisé avec sage en 1947 pour « vendre » aux militaires son idée d’utiliser des ordinateurs pour automatiser les centres tactiques.</a:t>
            </a:r>
          </a:p>
          <a:p>
            <a:pPr marL="0" indent="0" algn="just" eaLnBrk="1" hangingPunct="1">
              <a:lnSpc>
                <a:spcPct val="150000"/>
              </a:lnSpc>
              <a:buNone/>
            </a:pPr>
            <a:r>
              <a:rPr lang="fr-FR" altLang="ja-JP" sz="2600" dirty="0">
                <a:latin typeface="Lucida Sans Unicode" charset="0"/>
                <a:ea typeface="ＭＳ Ｐゴシック" charset="0"/>
                <a:cs typeface="ＭＳ Ｐゴシック" charset="0"/>
              </a:rPr>
              <a:t>Avec le développement des ordinateurs, penser que cette idée peut s’étendre à la société toute entière il n’y a qu’un pas.</a:t>
            </a:r>
            <a:endParaRPr lang="fr-FR" sz="2600" dirty="0">
              <a:latin typeface="Lucida Sans Unicode" charset="0"/>
              <a:ea typeface="ＭＳ Ｐゴシック" charset="0"/>
              <a:cs typeface="ＭＳ Ｐゴシック" charset="0"/>
            </a:endParaRPr>
          </a:p>
          <a:p>
            <a:pPr marL="0" indent="0" algn="just" eaLnBrk="1" hangingPunct="1">
              <a:lnSpc>
                <a:spcPct val="150000"/>
              </a:lnSpc>
              <a:buNone/>
            </a:pPr>
            <a:r>
              <a:rPr lang="fr-FR" sz="2600" dirty="0">
                <a:latin typeface="Lucida Sans Unicode" charset="0"/>
                <a:ea typeface="ＭＳ Ｐゴシック" charset="0"/>
                <a:cs typeface="ＭＳ Ｐゴシック" charset="0"/>
              </a:rPr>
              <a:t>Une telle organisation entraînerait selon le père </a:t>
            </a:r>
            <a:r>
              <a:rPr lang="fr-FR" sz="2600" dirty="0" err="1">
                <a:latin typeface="Lucida Sans Unicode" charset="0"/>
                <a:ea typeface="ＭＳ Ｐゴシック" charset="0"/>
                <a:cs typeface="ＭＳ Ｐゴシック" charset="0"/>
              </a:rPr>
              <a:t>Durbale</a:t>
            </a:r>
            <a:r>
              <a:rPr lang="fr-FR" sz="2600" dirty="0">
                <a:latin typeface="Lucida Sans Unicode" charset="0"/>
                <a:ea typeface="ＭＳ Ｐゴシック" charset="0"/>
                <a:cs typeface="ＭＳ Ｐゴシック" charset="0"/>
              </a:rPr>
              <a:t> la création d</a:t>
            </a:r>
            <a:r>
              <a:rPr lang="ja-JP" altLang="fr-FR" sz="2600">
                <a:latin typeface="Lucida Sans Unicode" charset="0"/>
                <a:ea typeface="ＭＳ Ｐゴシック" charset="0"/>
                <a:cs typeface="ＭＳ Ｐゴシック" charset="0"/>
              </a:rPr>
              <a:t>’</a:t>
            </a:r>
            <a:r>
              <a:rPr lang="fr-FR" altLang="ja-JP" sz="2600" dirty="0">
                <a:latin typeface="Lucida Sans Unicode" charset="0"/>
                <a:ea typeface="ＭＳ Ｐゴシック" charset="0"/>
                <a:cs typeface="ＭＳ Ｐゴシック" charset="0"/>
              </a:rPr>
              <a:t>un état totalitaire d</a:t>
            </a:r>
            <a:r>
              <a:rPr lang="ja-JP" altLang="fr-FR" sz="2600">
                <a:latin typeface="Lucida Sans Unicode" charset="0"/>
                <a:ea typeface="ＭＳ Ｐゴシック" charset="0"/>
                <a:cs typeface="ＭＳ Ｐゴシック" charset="0"/>
              </a:rPr>
              <a:t>’</a:t>
            </a:r>
            <a:r>
              <a:rPr lang="fr-FR" altLang="ja-JP" sz="2600" dirty="0">
                <a:latin typeface="Lucida Sans Unicode" charset="0"/>
                <a:ea typeface="ＭＳ Ｐゴシック" charset="0"/>
                <a:cs typeface="ＭＳ Ｐゴシック" charset="0"/>
              </a:rPr>
              <a:t>un nouveau genre où le contrôle de l’information par des machines priverait les hommes de la possibilité de prendre des décisions et donc de perdre le contrôle de leur destin.</a:t>
            </a:r>
            <a:endParaRPr lang="fr-FR" sz="2600" dirty="0">
              <a:latin typeface="Lucida Sans Unicode" charset="0"/>
              <a:ea typeface="ＭＳ Ｐゴシック" charset="0"/>
              <a:cs typeface="ＭＳ Ｐゴシック" charset="0"/>
            </a:endParaRPr>
          </a:p>
        </p:txBody>
      </p:sp>
      <p:pic>
        <p:nvPicPr>
          <p:cNvPr id="148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75" y="76200"/>
            <a:ext cx="4899025" cy="678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87436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8483"/>
                                        </p:tgtEl>
                                        <p:attrNameLst>
                                          <p:attrName>style.visibility</p:attrName>
                                        </p:attrNameLst>
                                      </p:cBhvr>
                                      <p:to>
                                        <p:strVal val="visible"/>
                                      </p:to>
                                    </p:set>
                                    <p:animEffect transition="in" filter="blinds(horizontal)">
                                      <p:cBhvr>
                                        <p:cTn id="7" dur="2000"/>
                                        <p:tgtEl>
                                          <p:spTgt spid="148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idx="4294967295"/>
          </p:nvPr>
        </p:nvSpPr>
        <p:spPr>
          <a:xfrm>
            <a:off x="971600" y="620688"/>
            <a:ext cx="7258000" cy="5505475"/>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Très rapidement la naissance des ordinateurs entra</a:t>
            </a:r>
            <a:r>
              <a:rPr lang="fr-FR" altLang="ja-JP" dirty="0">
                <a:latin typeface="Lucida Sans Unicode" charset="0"/>
                <a:ea typeface="ＭＳ Ｐゴシック" charset="0"/>
                <a:cs typeface="ＭＳ Ｐゴシック" charset="0"/>
              </a:rPr>
              <a:t>îne deux attitudes radicalement opposées: </a:t>
            </a: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consiste à faire entièrement confiance à la logique des machines pour gérer les systèmes sociaux donc prendre la place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homme.</a:t>
            </a: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autre affirmait </a:t>
            </a:r>
            <a:r>
              <a:rPr lang="fr-FR" altLang="ja-JP"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avec les machines nous avions des systèmes capables de sortir du chaos mais que faute de pouvoir maîtriser correctement leur emploi le résultat serait pire que ce qu’elles étaient censées éviter.  </a:t>
            </a:r>
          </a:p>
          <a:p>
            <a:pPr marL="0" indent="0" algn="just" eaLnBrk="1" hangingPunct="1">
              <a:lnSpc>
                <a:spcPct val="150000"/>
              </a:lnSpc>
              <a:buNone/>
            </a:pP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4867018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3"/>
          <p:cNvSpPr>
            <a:spLocks noGrp="1" noChangeArrowheads="1"/>
          </p:cNvSpPr>
          <p:nvPr>
            <p:ph idx="4294967295"/>
          </p:nvPr>
        </p:nvSpPr>
        <p:spPr>
          <a:xfrm>
            <a:off x="899592" y="836712"/>
            <a:ext cx="7416824" cy="5235476"/>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industrie informatique est souvent citée comme un exemple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expansion sans précédent qui témoignait de la vitalité et du dynamisme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industrie basée sur les sciences. Seule la génétique connaît à ce jour, mais à un degré moindre, le même engouement. </a:t>
            </a:r>
          </a:p>
          <a:p>
            <a:pPr marL="0" indent="0" algn="just">
              <a:lnSpc>
                <a:spcPct val="150000"/>
              </a:lnSpc>
              <a:buNone/>
            </a:pP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7209166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idx="4294967295"/>
          </p:nvPr>
        </p:nvSpPr>
        <p:spPr>
          <a:xfrm>
            <a:off x="630238" y="4005064"/>
            <a:ext cx="7772400" cy="1441450"/>
          </a:xfrm>
        </p:spPr>
        <p:txBody>
          <a:bodyPr/>
          <a:lstStyle/>
          <a:p>
            <a:pPr algn="ctr" eaLnBrk="1" hangingPunct="1">
              <a:buFont typeface="Monotype Sorts" charset="0"/>
              <a:buNone/>
            </a:pPr>
            <a:r>
              <a:rPr lang="fr-FR" b="1" dirty="0">
                <a:solidFill>
                  <a:schemeClr val="tx1"/>
                </a:solidFill>
                <a:latin typeface="Lucida Sans Unicode" charset="0"/>
                <a:ea typeface="ＭＳ Ｐゴシック" charset="0"/>
                <a:cs typeface="ＭＳ Ｐゴシック" charset="0"/>
              </a:rPr>
              <a:t>4</a:t>
            </a:r>
            <a:endParaRPr lang="fr-FR" dirty="0">
              <a:solidFill>
                <a:schemeClr val="tx1"/>
              </a:solidFill>
              <a:latin typeface="ヒラギノ角ゴ Pro W3" charset="0"/>
              <a:ea typeface="ＭＳ Ｐゴシック" charset="0"/>
              <a:cs typeface="ＭＳ Ｐゴシック" charset="0"/>
            </a:endParaRPr>
          </a:p>
          <a:p>
            <a:pPr algn="ctr" eaLnBrk="1" hangingPunct="1"/>
            <a:r>
              <a:rPr lang="fr-FR" b="1" dirty="0">
                <a:solidFill>
                  <a:schemeClr val="tx1"/>
                </a:solidFill>
                <a:latin typeface="Lucida Sans Unicode" charset="0"/>
                <a:ea typeface="ＭＳ Ｐゴシック" charset="0"/>
                <a:cs typeface="ＭＳ Ｐゴシック" charset="0"/>
              </a:rPr>
              <a:t>Enjeu économique et stratégique mondiale.</a:t>
            </a:r>
          </a:p>
        </p:txBody>
      </p:sp>
      <p:pic>
        <p:nvPicPr>
          <p:cNvPr id="299010" name="Picture 3" descr="econom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908050"/>
            <a:ext cx="4064000"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613488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7" name="Picture 4" descr="world"/>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1046089" y="621060"/>
            <a:ext cx="7127875" cy="5505450"/>
          </a:xfrm>
          <a:noFill/>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73089" y="731490"/>
            <a:ext cx="7000875" cy="4857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07709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idx="4294967295"/>
          </p:nvPr>
        </p:nvSpPr>
        <p:spPr>
          <a:xfrm>
            <a:off x="1043608" y="620688"/>
            <a:ext cx="7185992" cy="5505475"/>
          </a:xfrm>
        </p:spPr>
        <p:txBody>
          <a:bodyPr/>
          <a:lstStyle/>
          <a:p>
            <a:pPr marL="0" indent="0" algn="just" eaLnBrk="1" hangingPunct="1">
              <a:lnSpc>
                <a:spcPct val="150000"/>
              </a:lnSpc>
              <a:buNone/>
            </a:pPr>
            <a:r>
              <a:rPr lang="fr-FR" sz="2800" dirty="0">
                <a:latin typeface="Lucida Sans Unicode" charset="0"/>
                <a:ea typeface="ＭＳ Ｐゴシック" charset="0"/>
                <a:cs typeface="ＭＳ Ｐゴシック" charset="0"/>
              </a:rPr>
              <a:t>L</a:t>
            </a:r>
            <a:r>
              <a:rPr lang="ja-JP" altLang="fr-FR" sz="2800">
                <a:latin typeface="Lucida Sans Unicode" charset="0"/>
                <a:ea typeface="ＭＳ Ｐゴシック" charset="0"/>
                <a:cs typeface="ＭＳ Ｐゴシック" charset="0"/>
              </a:rPr>
              <a:t>’</a:t>
            </a:r>
            <a:r>
              <a:rPr lang="fr-FR" altLang="ja-JP" sz="2800" dirty="0">
                <a:latin typeface="Lucida Sans Unicode" charset="0"/>
                <a:ea typeface="ＭＳ Ｐゴシック" charset="0"/>
                <a:cs typeface="ＭＳ Ｐゴシック" charset="0"/>
              </a:rPr>
              <a:t>industrie des télécommunications apparaîtra complémentaire en tout point à celle de l’informatique.</a:t>
            </a:r>
          </a:p>
          <a:p>
            <a:pPr marL="0" indent="0" algn="just" eaLnBrk="1" hangingPunct="1">
              <a:lnSpc>
                <a:spcPct val="150000"/>
              </a:lnSpc>
              <a:buNone/>
            </a:pPr>
            <a:r>
              <a:rPr lang="fr-FR" altLang="ja-JP" sz="2800" dirty="0">
                <a:latin typeface="Lucida Sans Unicode" charset="0"/>
                <a:ea typeface="ＭＳ Ｐゴシック" charset="0"/>
                <a:cs typeface="ＭＳ Ｐゴシック" charset="0"/>
              </a:rPr>
              <a:t>Ces deux domaines ont en commun la digitalisation de leurs techniques et relèvent tous les deux de la filière « électronique ».</a:t>
            </a:r>
            <a:endParaRPr lang="fr-FR" sz="28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5329966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idx="4294967295"/>
          </p:nvPr>
        </p:nvSpPr>
        <p:spPr>
          <a:xfrm>
            <a:off x="463458" y="593416"/>
            <a:ext cx="7772400" cy="619125"/>
          </a:xfrm>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fr-FR" sz="4000" dirty="0">
                <a:solidFill>
                  <a:schemeClr val="tx1"/>
                </a:solidFill>
                <a:ea typeface="+mj-ea"/>
                <a:cs typeface="+mj-cs"/>
              </a:rPr>
              <a:t>Une enfance protégée</a:t>
            </a:r>
          </a:p>
        </p:txBody>
      </p:sp>
      <p:sp>
        <p:nvSpPr>
          <p:cNvPr id="305153" name="Rectangle 3"/>
          <p:cNvSpPr>
            <a:spLocks noGrp="1" noChangeArrowheads="1"/>
          </p:cNvSpPr>
          <p:nvPr>
            <p:ph idx="4294967295"/>
          </p:nvPr>
        </p:nvSpPr>
        <p:spPr>
          <a:xfrm>
            <a:off x="755576" y="1268760"/>
            <a:ext cx="7474024" cy="4825652"/>
          </a:xfrm>
        </p:spPr>
        <p:txBody>
          <a:bodyPr>
            <a:normAutofit fontScale="85000" lnSpcReduction="10000"/>
          </a:bodyPr>
          <a:lstStyle/>
          <a:p>
            <a:pPr marL="0" indent="0" algn="just" eaLnBrk="1" hangingPunct="1">
              <a:lnSpc>
                <a:spcPct val="150000"/>
              </a:lnSpc>
              <a:buNone/>
            </a:pPr>
            <a:r>
              <a:rPr lang="fr-FR" sz="2400" dirty="0">
                <a:latin typeface="Lucida Sans Unicode" charset="0"/>
                <a:ea typeface="ＭＳ Ｐゴシック" charset="0"/>
                <a:cs typeface="ＭＳ Ｐゴシック" charset="0"/>
              </a:rPr>
              <a:t>Le développement des premiers ordinateurs met en scène deux partenaires: les laboratoires universitaires et les organismes de commandement de l</a:t>
            </a:r>
            <a:r>
              <a:rPr lang="ja-JP" altLang="fr-FR" sz="2400">
                <a:latin typeface="Lucida Sans Unicode" charset="0"/>
                <a:ea typeface="ＭＳ Ｐゴシック" charset="0"/>
                <a:cs typeface="ＭＳ Ｐゴシック" charset="0"/>
              </a:rPr>
              <a:t>’</a:t>
            </a:r>
            <a:r>
              <a:rPr lang="fr-FR" altLang="ja-JP" sz="2400" dirty="0">
                <a:latin typeface="Lucida Sans Unicode" charset="0"/>
                <a:ea typeface="ＭＳ Ｐゴシック" charset="0"/>
                <a:cs typeface="ＭＳ Ｐゴシック" charset="0"/>
              </a:rPr>
              <a:t>armée (aux US, en Angleterre et en France). </a:t>
            </a:r>
          </a:p>
          <a:p>
            <a:pPr marL="0" indent="0" algn="just" eaLnBrk="1" hangingPunct="1">
              <a:lnSpc>
                <a:spcPct val="150000"/>
              </a:lnSpc>
              <a:buNone/>
            </a:pPr>
            <a:r>
              <a:rPr lang="fr-FR" sz="2400" dirty="0">
                <a:latin typeface="Lucida Sans Unicode" charset="0"/>
                <a:ea typeface="ＭＳ Ｐゴシック" charset="0"/>
                <a:cs typeface="ＭＳ Ｐゴシック" charset="0"/>
              </a:rPr>
              <a:t>Lorsque l</a:t>
            </a:r>
            <a:r>
              <a:rPr lang="ja-JP" altLang="fr-FR" sz="2400">
                <a:latin typeface="Lucida Sans Unicode" charset="0"/>
                <a:ea typeface="ＭＳ Ｐゴシック" charset="0"/>
                <a:cs typeface="ＭＳ Ｐゴシック" charset="0"/>
              </a:rPr>
              <a:t>’</a:t>
            </a:r>
            <a:r>
              <a:rPr lang="fr-FR" altLang="ja-JP" sz="2400" dirty="0">
                <a:latin typeface="Lucida Sans Unicode" charset="0"/>
                <a:ea typeface="ＭＳ Ｐゴシック" charset="0"/>
                <a:cs typeface="ＭＳ Ｐゴシック" charset="0"/>
              </a:rPr>
              <a:t>industrie privée aura pris le relais des militaires, le transfert d</a:t>
            </a:r>
            <a:r>
              <a:rPr lang="ja-JP" altLang="fr-FR" sz="2400">
                <a:latin typeface="Lucida Sans Unicode" charset="0"/>
                <a:ea typeface="ＭＳ Ｐゴシック" charset="0"/>
                <a:cs typeface="ＭＳ Ｐゴシック" charset="0"/>
              </a:rPr>
              <a:t>’</a:t>
            </a:r>
            <a:r>
              <a:rPr lang="fr-FR" altLang="ja-JP" sz="2400" dirty="0">
                <a:latin typeface="Lucida Sans Unicode" charset="0"/>
                <a:ea typeface="ＭＳ Ｐゴシック" charset="0"/>
                <a:cs typeface="ＭＳ Ｐゴシック" charset="0"/>
              </a:rPr>
              <a:t>innovation se fera à l</a:t>
            </a:r>
            <a:r>
              <a:rPr lang="ja-JP" altLang="fr-FR" sz="2400">
                <a:latin typeface="Lucida Sans Unicode" charset="0"/>
                <a:ea typeface="ＭＳ Ｐゴシック" charset="0"/>
                <a:cs typeface="ＭＳ Ｐゴシック" charset="0"/>
              </a:rPr>
              <a:t>’</a:t>
            </a:r>
            <a:r>
              <a:rPr lang="fr-FR" altLang="ja-JP" sz="2400" dirty="0">
                <a:latin typeface="Lucida Sans Unicode" charset="0"/>
                <a:ea typeface="ＭＳ Ｐゴシック" charset="0"/>
                <a:cs typeface="ＭＳ Ｐゴシック" charset="0"/>
              </a:rPr>
              <a:t>intérieur des compagnies qui travaillaient déjà avec les militaires.</a:t>
            </a:r>
          </a:p>
          <a:p>
            <a:pPr marL="0" indent="0" algn="just" eaLnBrk="1" hangingPunct="1">
              <a:lnSpc>
                <a:spcPct val="150000"/>
              </a:lnSpc>
              <a:buNone/>
            </a:pPr>
            <a:r>
              <a:rPr lang="fr-FR" sz="2400" dirty="0">
                <a:latin typeface="Lucida Sans Unicode" charset="0"/>
                <a:ea typeface="ＭＳ Ｐゴシック" charset="0"/>
                <a:cs typeface="ＭＳ Ｐゴシック" charset="0"/>
              </a:rPr>
              <a:t>IBM avait des contrats avec l</a:t>
            </a:r>
            <a:r>
              <a:rPr lang="ja-JP" altLang="fr-FR" sz="2400">
                <a:latin typeface="Lucida Sans Unicode" charset="0"/>
                <a:ea typeface="ＭＳ Ｐゴシック" charset="0"/>
                <a:cs typeface="ＭＳ Ｐゴシック" charset="0"/>
              </a:rPr>
              <a:t>’</a:t>
            </a:r>
            <a:r>
              <a:rPr lang="fr-FR" altLang="ja-JP" sz="2400" dirty="0">
                <a:latin typeface="Lucida Sans Unicode" charset="0"/>
                <a:ea typeface="ＭＳ Ｐゴシック" charset="0"/>
                <a:cs typeface="ＭＳ Ｐゴシック" charset="0"/>
              </a:rPr>
              <a:t>US air force pour le projet de supercalculateur Q 31 en partie réutilisé sur le projet STRETCH destiné à l</a:t>
            </a:r>
            <a:r>
              <a:rPr lang="ja-JP" altLang="fr-FR" sz="2400">
                <a:latin typeface="Lucida Sans Unicode" charset="0"/>
                <a:ea typeface="ＭＳ Ｐゴシック" charset="0"/>
                <a:cs typeface="ＭＳ Ｐゴシック" charset="0"/>
              </a:rPr>
              <a:t>’</a:t>
            </a:r>
            <a:r>
              <a:rPr lang="fr-FR" altLang="ja-JP" sz="2400" dirty="0">
                <a:latin typeface="Lucida Sans Unicode" charset="0"/>
                <a:ea typeface="ＭＳ Ｐゴシック" charset="0"/>
                <a:cs typeface="ＭＳ Ｐゴシック" charset="0"/>
              </a:rPr>
              <a:t>énergie atomique.</a:t>
            </a:r>
            <a:endParaRPr lang="fr-FR" sz="24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8060797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idx="4294967295"/>
          </p:nvPr>
        </p:nvSpPr>
        <p:spPr>
          <a:xfrm>
            <a:off x="899592" y="548680"/>
            <a:ext cx="7488832" cy="5616624"/>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Une autre grande innovation, fondamentale pour le développement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qui avait vu le jour dans le cadre de contrats militaires, sera cédée par les laboratoires DELL à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industrie : </a:t>
            </a:r>
            <a:r>
              <a:rPr lang="fr-FR" altLang="ja-JP" dirty="0">
                <a:solidFill>
                  <a:srgbClr val="FF3300"/>
                </a:solidFill>
                <a:latin typeface="Lucida Sans Unicode" charset="0"/>
                <a:ea typeface="ＭＳ Ｐゴシック" charset="0"/>
                <a:cs typeface="ＭＳ Ｐゴシック" charset="0"/>
              </a:rPr>
              <a:t>le transistor</a:t>
            </a:r>
            <a:r>
              <a:rPr lang="fr-FR" altLang="ja-JP" dirty="0">
                <a:latin typeface="Lucida Sans Unicode" charset="0"/>
                <a:ea typeface="ＭＳ Ｐゴシック" charset="0"/>
                <a:cs typeface="ＭＳ Ｐゴシック" charset="0"/>
              </a:rPr>
              <a:t>.</a:t>
            </a:r>
          </a:p>
          <a:p>
            <a:pPr marL="0" indent="0" algn="just" eaLnBrk="1" hangingPunct="1">
              <a:lnSpc>
                <a:spcPct val="150000"/>
              </a:lnSpc>
              <a:buNone/>
            </a:pPr>
            <a:r>
              <a:rPr lang="fr-FR" dirty="0">
                <a:latin typeface="Lucida Sans Unicode" charset="0"/>
                <a:ea typeface="ＭＳ Ｐゴシック" charset="0"/>
                <a:cs typeface="ＭＳ Ｐゴシック" charset="0"/>
              </a:rPr>
              <a:t>Dans les années 50 le marché « civil »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était extrêmement étroit. Jusqu’en 1954 ce ne sont que quelques dizaines de machines qui seront absorbées par le marché civil. De plus les prévisions n'annonçaient pas un véritable développement du secteur.</a:t>
            </a:r>
            <a:endParaRPr lang="fr-FR" dirty="0">
              <a:latin typeface="Lucida Sans Unicode" charset="0"/>
              <a:ea typeface="ＭＳ Ｐゴシック" charset="0"/>
              <a:cs typeface="ＭＳ Ｐゴシック" charset="0"/>
            </a:endParaRPr>
          </a:p>
        </p:txBody>
      </p:sp>
      <p:pic>
        <p:nvPicPr>
          <p:cNvPr id="264195" name="Picture 3" descr="transis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539911"/>
            <a:ext cx="2454920" cy="22585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488678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64195"/>
                                        </p:tgtEl>
                                        <p:attrNameLst>
                                          <p:attrName>style.visibility</p:attrName>
                                        </p:attrNameLst>
                                      </p:cBhvr>
                                      <p:to>
                                        <p:strVal val="visible"/>
                                      </p:to>
                                    </p:set>
                                    <p:animEffect transition="in" filter="checkerboard(across)">
                                      <p:cBhvr>
                                        <p:cTn id="7" dur="500"/>
                                        <p:tgtEl>
                                          <p:spTgt spid="264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idx="4294967295"/>
          </p:nvPr>
        </p:nvSpPr>
        <p:spPr>
          <a:xfrm>
            <a:off x="870992" y="692696"/>
            <a:ext cx="7402016" cy="1224137"/>
          </a:xfrm>
        </p:spPr>
        <p:txBody>
          <a:bodyPr>
            <a:normAutofit lnSpcReduction="10000"/>
          </a:bodyPr>
          <a:lstStyle/>
          <a:p>
            <a:pPr marL="0" indent="0" algn="just" eaLnBrk="1" hangingPunct="1">
              <a:buNone/>
            </a:pPr>
            <a:r>
              <a:rPr lang="fr-FR" dirty="0">
                <a:latin typeface="Lucida Sans Unicode" charset="0"/>
                <a:ea typeface="ＭＳ Ｐゴシック" charset="0"/>
                <a:cs typeface="ＭＳ Ｐゴシック" charset="0"/>
              </a:rPr>
              <a:t>En 1960 ce ne sont que quelques milliers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ordinateurs civils présents dans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industrie dont 1500 exemplaires du fameux IBM 650.</a:t>
            </a:r>
          </a:p>
          <a:p>
            <a:pPr marL="0" indent="0" algn="just" eaLnBrk="1" hangingPunct="1">
              <a:buNone/>
            </a:pPr>
            <a:endParaRPr lang="fr-FR" dirty="0">
              <a:latin typeface="Lucida Sans Unicode" charset="0"/>
              <a:ea typeface="ＭＳ Ｐゴシック" charset="0"/>
              <a:cs typeface="ＭＳ Ｐゴシック" charset="0"/>
            </a:endParaRPr>
          </a:p>
        </p:txBody>
      </p:sp>
      <p:pic>
        <p:nvPicPr>
          <p:cNvPr id="309250" name="Picture 3" descr="ibm6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8389" y="4074678"/>
            <a:ext cx="2514600" cy="1336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66244" name="Group 4"/>
          <p:cNvGraphicFramePr>
            <a:graphicFrameLocks noGrp="1"/>
          </p:cNvGraphicFramePr>
          <p:nvPr>
            <p:extLst>
              <p:ext uri="{D42A27DB-BD31-4B8C-83A1-F6EECF244321}">
                <p14:modId xmlns:p14="http://schemas.microsoft.com/office/powerpoint/2010/main" val="148934225"/>
              </p:ext>
            </p:extLst>
          </p:nvPr>
        </p:nvGraphicFramePr>
        <p:xfrm>
          <a:off x="755576" y="2132856"/>
          <a:ext cx="4968552" cy="3883645"/>
        </p:xfrm>
        <a:graphic>
          <a:graphicData uri="http://schemas.openxmlformats.org/drawingml/2006/table">
            <a:tbl>
              <a:tblPr/>
              <a:tblGrid>
                <a:gridCol w="1656184">
                  <a:extLst>
                    <a:ext uri="{9D8B030D-6E8A-4147-A177-3AD203B41FA5}">
                      <a16:colId xmlns:a16="http://schemas.microsoft.com/office/drawing/2014/main" val="20000"/>
                    </a:ext>
                  </a:extLst>
                </a:gridCol>
                <a:gridCol w="1146589">
                  <a:extLst>
                    <a:ext uri="{9D8B030D-6E8A-4147-A177-3AD203B41FA5}">
                      <a16:colId xmlns:a16="http://schemas.microsoft.com/office/drawing/2014/main" val="20001"/>
                    </a:ext>
                  </a:extLst>
                </a:gridCol>
                <a:gridCol w="2165779">
                  <a:extLst>
                    <a:ext uri="{9D8B030D-6E8A-4147-A177-3AD203B41FA5}">
                      <a16:colId xmlns:a16="http://schemas.microsoft.com/office/drawing/2014/main" val="20002"/>
                    </a:ext>
                  </a:extLst>
                </a:gridCol>
              </a:tblGrid>
              <a:tr h="326973">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600" b="0" i="1" u="none" strike="noStrike" cap="none" normalizeH="0" baseline="0">
                          <a:ln>
                            <a:noFill/>
                          </a:ln>
                          <a:solidFill>
                            <a:schemeClr val="tx1"/>
                          </a:solidFill>
                          <a:effectLst/>
                          <a:latin typeface="Times New Roman" charset="0"/>
                          <a:ea typeface="ＭＳ Ｐゴシック" charset="0"/>
                          <a:cs typeface="Times New Roman" charset="0"/>
                        </a:rPr>
                        <a:t>Répartition</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600" b="0" i="1" u="none" strike="noStrike" cap="none" normalizeH="0" baseline="0">
                          <a:ln>
                            <a:noFill/>
                          </a:ln>
                          <a:solidFill>
                            <a:schemeClr val="tx1"/>
                          </a:solidFill>
                          <a:effectLst/>
                          <a:latin typeface="Times New Roman" charset="0"/>
                          <a:ea typeface="ＭＳ Ｐゴシック" charset="0"/>
                          <a:cs typeface="Times New Roman" charset="0"/>
                        </a:rPr>
                        <a:t>Juillet 64</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600" b="0" i="1" u="none" strike="noStrike" cap="none" normalizeH="0" baseline="0">
                          <a:ln>
                            <a:noFill/>
                          </a:ln>
                          <a:solidFill>
                            <a:schemeClr val="tx1"/>
                          </a:solidFill>
                          <a:effectLst/>
                          <a:latin typeface="Times New Roman" charset="0"/>
                          <a:ea typeface="ＭＳ Ｐゴシック" charset="0"/>
                          <a:cs typeface="Times New Roman" charset="0"/>
                        </a:rPr>
                        <a:t>Juillet 66</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98745">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Ordinateurs gouv</a:t>
                      </a:r>
                    </a:p>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Ordinateurs mil</a:t>
                      </a:r>
                    </a:p>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Ordinateurs financés par état</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1767</a:t>
                      </a:r>
                    </a:p>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2000</a:t>
                      </a:r>
                    </a:p>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2000</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2600</a:t>
                      </a:r>
                    </a:p>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5100</a:t>
                      </a:r>
                    </a:p>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3000</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8491">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Total marché état</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5767</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10700</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66902">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Autres ordinateurs</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16233</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24200</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844">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Total aux  EU</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a:ln>
                            <a:noFill/>
                          </a:ln>
                          <a:solidFill>
                            <a:schemeClr val="tx1"/>
                          </a:solidFill>
                          <a:effectLst/>
                          <a:latin typeface="Times New Roman" charset="0"/>
                          <a:ea typeface="ＭＳ Ｐゴシック" charset="0"/>
                          <a:cs typeface="Times New Roman" charset="0"/>
                        </a:rPr>
                        <a:t>22000</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bg2"/>
                        </a:buClr>
                        <a:buSzTx/>
                        <a:buFont typeface="Monotype Sorts" charset="0"/>
                        <a:buNone/>
                        <a:tabLst/>
                      </a:pPr>
                      <a:r>
                        <a:rPr kumimoji="1" lang="fr-FR" sz="1800" b="0" i="0" u="none" strike="noStrike" cap="none" normalizeH="0" baseline="0" dirty="0">
                          <a:ln>
                            <a:noFill/>
                          </a:ln>
                          <a:solidFill>
                            <a:schemeClr val="tx1"/>
                          </a:solidFill>
                          <a:effectLst/>
                          <a:latin typeface="Times New Roman" charset="0"/>
                          <a:ea typeface="ＭＳ Ｐゴシック" charset="0"/>
                          <a:cs typeface="Times New Roman" charset="0"/>
                        </a:rPr>
                        <a:t>34900</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944285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idx="4294967295"/>
          </p:nvPr>
        </p:nvSpPr>
        <p:spPr>
          <a:xfrm>
            <a:off x="1403648" y="692696"/>
            <a:ext cx="6799262" cy="1303337"/>
          </a:xfrm>
        </p:spPr>
        <p:txBody>
          <a:bodyPr>
            <a:normAutofit/>
            <a:scene3d>
              <a:camera prst="orthographicFront"/>
              <a:lightRig rig="soft" dir="t"/>
            </a:scene3d>
            <a:sp3d prstMaterial="softEdge">
              <a:bevelT w="25400" h="25400"/>
            </a:sp3d>
          </a:bodyPr>
          <a:lstStyle/>
          <a:p>
            <a:pPr eaLnBrk="1" fontAlgn="auto" hangingPunct="1">
              <a:spcAft>
                <a:spcPts val="0"/>
              </a:spcAft>
              <a:defRPr/>
            </a:pPr>
            <a:r>
              <a:rPr lang="fr-FR" sz="3600" dirty="0">
                <a:solidFill>
                  <a:schemeClr val="tx1"/>
                </a:solidFill>
                <a:ea typeface="+mj-ea"/>
                <a:cs typeface="+mj-cs"/>
              </a:rPr>
              <a:t>Les caractéristiques de l’industrie informatique</a:t>
            </a:r>
          </a:p>
        </p:txBody>
      </p:sp>
      <p:sp>
        <p:nvSpPr>
          <p:cNvPr id="311297" name="Rectangle 3"/>
          <p:cNvSpPr>
            <a:spLocks noGrp="1" noChangeArrowheads="1"/>
          </p:cNvSpPr>
          <p:nvPr>
            <p:ph idx="4294967295"/>
          </p:nvPr>
        </p:nvSpPr>
        <p:spPr>
          <a:xfrm>
            <a:off x="1043608" y="2204864"/>
            <a:ext cx="6799262" cy="3444875"/>
          </a:xfrm>
        </p:spPr>
        <p:txBody>
          <a:bodyPr>
            <a:normAutofit fontScale="92500" lnSpcReduction="2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Le premier ordinateur industrialisé le fut en 1951. 15 ans plus tard 50 000 ordinateurs étaient installés dans le monde occidental pour une valeur de 20 Milliards de dollars (soit 40000 dollars par machine).</a:t>
            </a:r>
          </a:p>
          <a:p>
            <a:pPr marL="0" indent="0" algn="just" eaLnBrk="1" hangingPunct="1">
              <a:buNone/>
            </a:pPr>
            <a:r>
              <a:rPr lang="fr-FR" dirty="0">
                <a:latin typeface="Lucida Sans Unicode" charset="0"/>
                <a:ea typeface="ＭＳ Ｐゴシック" charset="0"/>
                <a:cs typeface="ＭＳ Ｐゴシック" charset="0"/>
              </a:rPr>
              <a:t>Les six principaux producteurs étaient les US, la France,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Angleterre,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Allemagne, le Japon et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Italie.</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763521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ChangeArrowheads="1"/>
          </p:cNvSpPr>
          <p:nvPr>
            <p:ph idx="4294967295"/>
          </p:nvPr>
        </p:nvSpPr>
        <p:spPr>
          <a:xfrm>
            <a:off x="726976" y="620688"/>
            <a:ext cx="7690048" cy="4032448"/>
          </a:xfrm>
        </p:spPr>
        <p:txBody>
          <a:bodyPr/>
          <a:lstStyle/>
          <a:p>
            <a:pPr marL="0" indent="0" algn="just" eaLnBrk="1" hangingPunct="1">
              <a:buNone/>
            </a:pPr>
            <a:r>
              <a:rPr lang="fr-FR" dirty="0">
                <a:latin typeface="Lucida Sans Unicode" charset="0"/>
                <a:ea typeface="ＭＳ Ｐゴシック" charset="0"/>
                <a:cs typeface="ＭＳ Ｐゴシック" charset="0"/>
              </a:rPr>
              <a:t>Seuls ces pays possédaient un PNB suffisant pour s</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engager dans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industrialisation des ordinateurs.</a:t>
            </a:r>
            <a:endParaRPr lang="fr-FR" dirty="0">
              <a:latin typeface="Lucida Sans Unicode" charset="0"/>
              <a:ea typeface="ＭＳ Ｐゴシック" charset="0"/>
              <a:cs typeface="ＭＳ Ｐゴシック" charset="0"/>
            </a:endParaRPr>
          </a:p>
          <a:p>
            <a:pPr marL="0" indent="0" algn="just" eaLnBrk="1" hangingPunct="1">
              <a:buNone/>
            </a:pPr>
            <a:r>
              <a:rPr lang="fr-FR" dirty="0">
                <a:latin typeface="Lucida Sans Unicode" charset="0"/>
                <a:ea typeface="ＭＳ Ｐゴシック" charset="0"/>
                <a:cs typeface="ＭＳ Ｐゴシック" charset="0"/>
              </a:rPr>
              <a:t>Mais très vite ce sont huit compagnies américaines qui vont se partager près de 90% du marché mondial. Ce sont historiquement les pionnières (premier arrivé premier servi) qui vont se développer.</a:t>
            </a:r>
          </a:p>
        </p:txBody>
      </p:sp>
      <p:pic>
        <p:nvPicPr>
          <p:cNvPr id="3" name="Picture 3" descr="robin_2">
            <a:extLst>
              <a:ext uri="{FF2B5EF4-FFF2-40B4-BE49-F238E27FC236}">
                <a16:creationId xmlns:a16="http://schemas.microsoft.com/office/drawing/2014/main" id="{B6FBE311-29A3-3246-85A5-6593B20D66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155625"/>
            <a:ext cx="3384103" cy="3248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991192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idx="4294967295"/>
          </p:nvPr>
        </p:nvSpPr>
        <p:spPr>
          <a:xfrm>
            <a:off x="755576" y="620687"/>
            <a:ext cx="7474024" cy="5505475"/>
          </a:xfrm>
        </p:spPr>
        <p:txBody>
          <a:bodyPr>
            <a:normAutofit fontScale="85000"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était une industrie fondée sur la science et la technologie aussi le poids des dépenses en Recherche et Développement sera décisif dans le maintien de certaines avancées technologiques et notamment celles des micro-processeurs.</a:t>
            </a:r>
          </a:p>
          <a:p>
            <a:pPr marL="0" indent="0" algn="just" eaLnBrk="1" hangingPunct="1">
              <a:lnSpc>
                <a:spcPct val="150000"/>
              </a:lnSpc>
              <a:buNone/>
            </a:pPr>
            <a:r>
              <a:rPr lang="fr-FR" dirty="0">
                <a:latin typeface="Lucida Sans Unicode" charset="0"/>
                <a:ea typeface="ＭＳ Ｐゴシック" charset="0"/>
                <a:cs typeface="ＭＳ Ｐゴシック" charset="0"/>
              </a:rPr>
              <a:t>Les réussites commerciales ont aussi été fondées sur des accords de partenariat ce qui évitait à certaines industries </a:t>
            </a:r>
            <a:r>
              <a:rPr lang="fr-FR" altLang="ja-JP" dirty="0">
                <a:latin typeface="Lucida Sans Unicode" charset="0"/>
                <a:ea typeface="ＭＳ Ｐゴシック" charset="0"/>
                <a:cs typeface="ＭＳ Ｐゴシック" charset="0"/>
              </a:rPr>
              <a:t>de lourds investissements que réclame souvent la R&amp;D.</a:t>
            </a:r>
          </a:p>
          <a:p>
            <a:pPr marL="0" indent="0" algn="just" eaLnBrk="1" hangingPunct="1">
              <a:lnSpc>
                <a:spcPct val="150000"/>
              </a:lnSpc>
              <a:buNone/>
            </a:pPr>
            <a:r>
              <a:rPr lang="fr-FR" dirty="0">
                <a:latin typeface="Lucida Sans Unicode" charset="0"/>
                <a:ea typeface="ＭＳ Ｐゴシック" charset="0"/>
                <a:cs typeface="ＭＳ Ｐゴシック" charset="0"/>
              </a:rPr>
              <a:t>Les deux seules compagnies qui ne faisaient pas appel à des licences externes étaient : ITC en Angleterre et Fujitsu au japon.</a:t>
            </a:r>
          </a:p>
        </p:txBody>
      </p:sp>
    </p:spTree>
    <p:extLst>
      <p:ext uri="{BB962C8B-B14F-4D97-AF65-F5344CB8AC3E}">
        <p14:creationId xmlns:p14="http://schemas.microsoft.com/office/powerpoint/2010/main" val="15361569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idx="4294967295"/>
          </p:nvPr>
        </p:nvSpPr>
        <p:spPr>
          <a:xfrm>
            <a:off x="827584" y="620688"/>
            <a:ext cx="7402016" cy="5505475"/>
          </a:xfrm>
        </p:spPr>
        <p:txBody>
          <a:bodyPr>
            <a:normAutofit fontScale="85000" lnSpcReduction="2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Une autre guerre allait s </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engager autour des logiciels et des systèmes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exploitation.</a:t>
            </a:r>
          </a:p>
          <a:p>
            <a:pPr marL="0" indent="0" algn="just" eaLnBrk="1" hangingPunct="1">
              <a:lnSpc>
                <a:spcPct val="150000"/>
              </a:lnSpc>
              <a:buNone/>
            </a:pPr>
            <a:r>
              <a:rPr lang="fr-FR" dirty="0">
                <a:latin typeface="Lucida Sans Unicode" charset="0"/>
                <a:ea typeface="ＭＳ Ｐゴシック" charset="0"/>
                <a:cs typeface="ＭＳ Ｐゴシック" charset="0"/>
              </a:rPr>
              <a:t>La souplesse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utilisation apportée par le développement de logiciels de plus en plus simple à utiliser allait faire baisser la part du matériel dans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acquisition des ordinateurs.</a:t>
            </a:r>
          </a:p>
          <a:p>
            <a:pPr marL="0" indent="0" algn="just" eaLnBrk="1" hangingPunct="1">
              <a:lnSpc>
                <a:spcPct val="150000"/>
              </a:lnSpc>
              <a:buNone/>
            </a:pPr>
            <a:r>
              <a:rPr lang="fr-FR" dirty="0">
                <a:latin typeface="Lucida Sans Unicode" charset="0"/>
                <a:ea typeface="ＭＳ Ｐゴシック" charset="0"/>
                <a:cs typeface="ＭＳ Ｐゴシック" charset="0"/>
              </a:rPr>
              <a:t>Le remplacement rapide des matériels dû à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accroissement rapide allait poser la question de la réutilisation des logiciels.</a:t>
            </a:r>
          </a:p>
          <a:p>
            <a:pPr marL="0" indent="0" algn="just" eaLnBrk="1" hangingPunct="1">
              <a:lnSpc>
                <a:spcPct val="150000"/>
              </a:lnSpc>
              <a:buNone/>
            </a:pPr>
            <a:r>
              <a:rPr lang="fr-FR" dirty="0">
                <a:latin typeface="Lucida Sans Unicode" charset="0"/>
                <a:ea typeface="ＭＳ Ｐゴシック" charset="0"/>
                <a:cs typeface="ＭＳ Ｐゴシック" charset="0"/>
              </a:rPr>
              <a:t>Le coût de réécriture des programmes grevaient dangereusement les bénéfices apportés par les ordinateurs. </a:t>
            </a:r>
          </a:p>
        </p:txBody>
      </p:sp>
    </p:spTree>
    <p:extLst>
      <p:ext uri="{BB962C8B-B14F-4D97-AF65-F5344CB8AC3E}">
        <p14:creationId xmlns:p14="http://schemas.microsoft.com/office/powerpoint/2010/main" val="21015434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idx="4294967295"/>
          </p:nvPr>
        </p:nvSpPr>
        <p:spPr>
          <a:xfrm>
            <a:off x="1043608" y="692695"/>
            <a:ext cx="7185992" cy="5433467"/>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Ces problèmes de compatibilité vont obliger les clients à rester fidèles à un constructeur (Microsoft n</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 rien inventé).</a:t>
            </a:r>
          </a:p>
          <a:p>
            <a:pPr marL="0" indent="0" algn="just" eaLnBrk="1" hangingPunct="1">
              <a:lnSpc>
                <a:spcPct val="150000"/>
              </a:lnSpc>
              <a:buNone/>
            </a:pPr>
            <a:r>
              <a:rPr lang="fr-FR" dirty="0">
                <a:latin typeface="Lucida Sans Unicode" charset="0"/>
                <a:ea typeface="ＭＳ Ｐゴシック" charset="0"/>
                <a:cs typeface="ＭＳ Ｐゴシック" charset="0"/>
              </a:rPr>
              <a:t>Cette tendance va favoriser nettement les compagnies déjà en place ou celles qui possédaient des réseaux commerciaux dans le secteur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 mécanographique (encore IBM).</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8733252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idx="4294967295"/>
          </p:nvPr>
        </p:nvSpPr>
        <p:spPr>
          <a:xfrm>
            <a:off x="498558" y="579012"/>
            <a:ext cx="7772400" cy="692150"/>
          </a:xfrm>
        </p:spPr>
        <p:txBody>
          <a:bodyPr>
            <a:normAutofit/>
            <a:scene3d>
              <a:camera prst="orthographicFront"/>
              <a:lightRig rig="soft" dir="t"/>
            </a:scene3d>
            <a:sp3d prstMaterial="softEdge">
              <a:bevelT w="25400" h="25400"/>
            </a:sp3d>
          </a:bodyPr>
          <a:lstStyle/>
          <a:p>
            <a:pPr eaLnBrk="1" fontAlgn="auto" hangingPunct="1">
              <a:spcAft>
                <a:spcPts val="0"/>
              </a:spcAft>
              <a:defRPr/>
            </a:pPr>
            <a:r>
              <a:rPr lang="fr-FR" sz="3600" dirty="0">
                <a:solidFill>
                  <a:schemeClr val="tx1"/>
                </a:solidFill>
                <a:ea typeface="+mj-ea"/>
                <a:cs typeface="+mj-cs"/>
              </a:rPr>
              <a:t>Importance de l’écart technologique</a:t>
            </a:r>
          </a:p>
        </p:txBody>
      </p:sp>
      <p:sp>
        <p:nvSpPr>
          <p:cNvPr id="323585" name="Rectangle 3"/>
          <p:cNvSpPr>
            <a:spLocks noGrp="1" noChangeArrowheads="1"/>
          </p:cNvSpPr>
          <p:nvPr>
            <p:ph idx="4294967295"/>
          </p:nvPr>
        </p:nvSpPr>
        <p:spPr>
          <a:xfrm>
            <a:off x="986120" y="1340768"/>
            <a:ext cx="7258000" cy="4929411"/>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Au milieu des années 60 la « personnalité »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est déjà affirmée même si elle doit son essor principalement au financement d’état et principalement militaire.</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Ces années furent aussi celles d’une double prise de conscience : d’une part l’ampleur de ce que l’on appelait déjà « fracture technologique » entre les pays et d’autre part l’enjeu stratégique que représentait la gestion de l’information.</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412608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idx="4294967295"/>
          </p:nvPr>
        </p:nvSpPr>
        <p:spPr>
          <a:xfrm>
            <a:off x="755576" y="692695"/>
            <a:ext cx="7704856" cy="5544617"/>
          </a:xfrm>
        </p:spPr>
        <p:txBody>
          <a:bodyPr>
            <a:normAutofit fontScale="77500" lnSpcReduction="20000"/>
          </a:bodyPr>
          <a:lstStyle/>
          <a:p>
            <a:pPr marL="0" indent="0" algn="just" eaLnBrk="1" hangingPunct="1">
              <a:lnSpc>
                <a:spcPct val="150000"/>
              </a:lnSpc>
              <a:buNone/>
            </a:pPr>
            <a:r>
              <a:rPr lang="fr-FR" sz="2800" dirty="0">
                <a:latin typeface="Lucida Sans Unicode" charset="0"/>
                <a:ea typeface="ＭＳ Ｐゴシック" charset="0"/>
                <a:cs typeface="ＭＳ Ｐゴシック" charset="0"/>
              </a:rPr>
              <a:t>L</a:t>
            </a:r>
            <a:r>
              <a:rPr lang="ja-JP" altLang="fr-FR" sz="2800">
                <a:latin typeface="Lucida Sans Unicode" charset="0"/>
                <a:ea typeface="ＭＳ Ｐゴシック" charset="0"/>
                <a:cs typeface="ＭＳ Ｐゴシック" charset="0"/>
              </a:rPr>
              <a:t>’</a:t>
            </a:r>
            <a:r>
              <a:rPr lang="fr-FR" altLang="ja-JP" sz="2800" dirty="0">
                <a:latin typeface="Lucida Sans Unicode" charset="0"/>
                <a:ea typeface="ＭＳ Ｐゴシック" charset="0"/>
                <a:cs typeface="ＭＳ Ｐゴシック" charset="0"/>
              </a:rPr>
              <a:t>écart technologique peut s</a:t>
            </a:r>
            <a:r>
              <a:rPr lang="ja-JP" altLang="fr-FR" sz="2800">
                <a:latin typeface="Lucida Sans Unicode" charset="0"/>
                <a:ea typeface="ＭＳ Ｐゴシック" charset="0"/>
                <a:cs typeface="ＭＳ Ｐゴシック" charset="0"/>
              </a:rPr>
              <a:t>’</a:t>
            </a:r>
            <a:r>
              <a:rPr lang="fr-FR" altLang="ja-JP" sz="2800" dirty="0">
                <a:latin typeface="Lucida Sans Unicode" charset="0"/>
                <a:ea typeface="ＭＳ Ｐゴシック" charset="0"/>
                <a:cs typeface="ＭＳ Ｐゴシック" charset="0"/>
              </a:rPr>
              <a:t>apprécier de deux façons : </a:t>
            </a:r>
          </a:p>
          <a:p>
            <a:pPr marL="457200" lvl="1" indent="0" algn="just" eaLnBrk="1" hangingPunct="1">
              <a:lnSpc>
                <a:spcPct val="150000"/>
              </a:lnSpc>
              <a:buNone/>
            </a:pPr>
            <a:r>
              <a:rPr lang="fr-FR" sz="2600" dirty="0">
                <a:latin typeface="Lucida Sans Unicode" charset="0"/>
                <a:ea typeface="ＭＳ Ｐゴシック" charset="0"/>
              </a:rPr>
              <a:t>À partir du nombre d</a:t>
            </a:r>
            <a:r>
              <a:rPr lang="ja-JP" altLang="fr-FR" sz="2600">
                <a:latin typeface="Lucida Sans Unicode" charset="0"/>
                <a:ea typeface="ＭＳ Ｐゴシック" charset="0"/>
              </a:rPr>
              <a:t>’</a:t>
            </a:r>
            <a:r>
              <a:rPr lang="fr-FR" altLang="ja-JP" sz="2600" dirty="0">
                <a:latin typeface="Lucida Sans Unicode" charset="0"/>
                <a:ea typeface="ＭＳ Ｐゴシック" charset="0"/>
              </a:rPr>
              <a:t>ordinateurs utilisés.</a:t>
            </a:r>
          </a:p>
          <a:p>
            <a:pPr marL="457200" lvl="1" indent="0" algn="just" eaLnBrk="1" hangingPunct="1">
              <a:lnSpc>
                <a:spcPct val="150000"/>
              </a:lnSpc>
              <a:buNone/>
            </a:pPr>
            <a:r>
              <a:rPr lang="fr-FR" sz="2600" dirty="0">
                <a:latin typeface="Lucida Sans Unicode" charset="0"/>
                <a:ea typeface="ＭＳ Ｐゴシック" charset="0"/>
              </a:rPr>
              <a:t>À partir du nombre d</a:t>
            </a:r>
            <a:r>
              <a:rPr lang="ja-JP" altLang="fr-FR" sz="2600">
                <a:latin typeface="Lucida Sans Unicode" charset="0"/>
                <a:ea typeface="ＭＳ Ｐゴシック" charset="0"/>
              </a:rPr>
              <a:t>’</a:t>
            </a:r>
            <a:r>
              <a:rPr lang="fr-FR" altLang="ja-JP" sz="2600" dirty="0">
                <a:latin typeface="Lucida Sans Unicode" charset="0"/>
                <a:ea typeface="ＭＳ Ｐゴシック" charset="0"/>
              </a:rPr>
              <a:t>ordinateurs produits.</a:t>
            </a:r>
            <a:endParaRPr lang="fr-FR" sz="2800" dirty="0">
              <a:latin typeface="Lucida Sans Unicode" charset="0"/>
              <a:ea typeface="ＭＳ Ｐゴシック" charset="0"/>
              <a:cs typeface="ＭＳ Ｐゴシック" charset="0"/>
            </a:endParaRPr>
          </a:p>
          <a:p>
            <a:pPr marL="0" indent="0" algn="just" eaLnBrk="1" hangingPunct="1">
              <a:lnSpc>
                <a:spcPct val="150000"/>
              </a:lnSpc>
              <a:buNone/>
            </a:pPr>
            <a:r>
              <a:rPr lang="fr-FR" sz="2800" dirty="0">
                <a:latin typeface="Lucida Sans Unicode" charset="0"/>
                <a:ea typeface="ＭＳ Ｐゴシック" charset="0"/>
                <a:cs typeface="ＭＳ Ｐゴシック" charset="0"/>
              </a:rPr>
              <a:t>L</a:t>
            </a:r>
            <a:r>
              <a:rPr lang="ja-JP" altLang="fr-FR" sz="2800">
                <a:latin typeface="Lucida Sans Unicode" charset="0"/>
                <a:ea typeface="ＭＳ Ｐゴシック" charset="0"/>
                <a:cs typeface="ＭＳ Ｐゴシック" charset="0"/>
              </a:rPr>
              <a:t>’</a:t>
            </a:r>
            <a:r>
              <a:rPr lang="fr-FR" altLang="ja-JP" sz="2800" dirty="0">
                <a:latin typeface="Lucida Sans Unicode" charset="0"/>
                <a:ea typeface="ＭＳ Ｐゴシック" charset="0"/>
                <a:cs typeface="ＭＳ Ｐゴシック" charset="0"/>
              </a:rPr>
              <a:t>écart peut donc être renvoyé à un sous développement en équipement (ce à quoi les pays occidentaux échapperont) ou à un sous développement en maîtrise de choix technologiques (ce à quoi les pays occidentaux n’échapperont pas) .</a:t>
            </a:r>
          </a:p>
          <a:p>
            <a:pPr marL="0" indent="0" algn="just" eaLnBrk="1" hangingPunct="1">
              <a:lnSpc>
                <a:spcPct val="150000"/>
              </a:lnSpc>
              <a:buNone/>
            </a:pPr>
            <a:r>
              <a:rPr lang="fr-FR" altLang="ja-JP" sz="2800" dirty="0">
                <a:latin typeface="Lucida Sans Unicode" charset="0"/>
                <a:ea typeface="ＭＳ Ｐゴシック" charset="0"/>
                <a:cs typeface="ＭＳ Ｐゴシック" charset="0"/>
              </a:rPr>
              <a:t>De ce second point de vue, seuls l’Angleterre et le Japon résisteront à la domination américaine.</a:t>
            </a:r>
            <a:endParaRPr lang="fr-FR" sz="28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9710874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idx="4294967295"/>
          </p:nvPr>
        </p:nvSpPr>
        <p:spPr>
          <a:xfrm>
            <a:off x="755576" y="620688"/>
            <a:ext cx="7474024" cy="5505475"/>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La production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industrie américaine représentera </a:t>
            </a:r>
            <a:r>
              <a:rPr lang="fr-FR" altLang="ja-JP" dirty="0" err="1">
                <a:latin typeface="Lucida Sans Unicode" charset="0"/>
                <a:ea typeface="ＭＳ Ｐゴシック" charset="0"/>
                <a:cs typeface="ＭＳ Ｐゴシック" charset="0"/>
              </a:rPr>
              <a:t>jusqu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à 90% de la production mondiale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 point de vue licences de production).</a:t>
            </a:r>
          </a:p>
          <a:p>
            <a:pPr marL="0" indent="0" algn="just" eaLnBrk="1" hangingPunct="1">
              <a:lnSpc>
                <a:spcPct val="150000"/>
              </a:lnSpc>
              <a:buNone/>
            </a:pPr>
            <a:r>
              <a:rPr lang="fr-FR" dirty="0">
                <a:latin typeface="Lucida Sans Unicode" charset="0"/>
                <a:ea typeface="ＭＳ Ｐゴシック" charset="0"/>
                <a:cs typeface="ＭＳ Ｐゴシック" charset="0"/>
              </a:rPr>
              <a:t>Le paradoxe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époque était que plus cette fracture informatique se résorbait plus le pays perdait de son indépendance nationale dans ce domaine qui allait devenir stratégique.</a:t>
            </a:r>
          </a:p>
          <a:p>
            <a:pPr marL="0" indent="0" algn="just" eaLnBrk="1" hangingPunct="1">
              <a:lnSpc>
                <a:spcPct val="150000"/>
              </a:lnSpc>
              <a:buNone/>
            </a:pPr>
            <a:r>
              <a:rPr lang="fr-FR" dirty="0">
                <a:latin typeface="Lucida Sans Unicode" charset="0"/>
                <a:ea typeface="ＭＳ Ｐゴシック" charset="0"/>
                <a:cs typeface="ＭＳ Ｐゴシック" charset="0"/>
              </a:rPr>
              <a:t>Les tableaux suivants présentent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évolution du nombre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ordinateurs en fonction de leurs pays de production et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installation.</a:t>
            </a:r>
          </a:p>
          <a:p>
            <a:pPr marL="0" indent="0" algn="just" eaLnBrk="1" hangingPunct="1">
              <a:lnSpc>
                <a:spcPct val="150000"/>
              </a:lnSpc>
              <a:buNone/>
            </a:pP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0883441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729" name="Picture 3" descr="robi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131">
            <a:off x="3784063" y="3447485"/>
            <a:ext cx="4994275" cy="2824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9730" name="Picture 4" descr="robin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 y="594906"/>
            <a:ext cx="4576564" cy="28372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478738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idx="4294967295"/>
          </p:nvPr>
        </p:nvSpPr>
        <p:spPr>
          <a:xfrm>
            <a:off x="755576" y="548680"/>
            <a:ext cx="7474024" cy="5577483"/>
          </a:xfrm>
        </p:spPr>
        <p:txBody>
          <a:bodyPr>
            <a:normAutofit fontScale="85000"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Plusieurs explications ont été données pour justifier cet écart.</a:t>
            </a: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OCDE proposait plusieurs facteurs discriminants:</a:t>
            </a:r>
          </a:p>
          <a:p>
            <a:pPr marL="457200" lvl="1" indent="0" algn="just" eaLnBrk="1" hangingPunct="1">
              <a:lnSpc>
                <a:spcPct val="150000"/>
              </a:lnSpc>
              <a:buNone/>
            </a:pPr>
            <a:r>
              <a:rPr lang="fr-FR" dirty="0">
                <a:latin typeface="Lucida Sans Unicode" charset="0"/>
                <a:ea typeface="ＭＳ Ｐゴシック" charset="0"/>
              </a:rPr>
              <a:t>L</a:t>
            </a:r>
            <a:r>
              <a:rPr lang="ja-JP" altLang="fr-FR">
                <a:latin typeface="Lucida Sans Unicode" charset="0"/>
                <a:ea typeface="ＭＳ Ｐゴシック" charset="0"/>
              </a:rPr>
              <a:t>’</a:t>
            </a:r>
            <a:r>
              <a:rPr lang="fr-FR" altLang="ja-JP" dirty="0">
                <a:latin typeface="Lucida Sans Unicode" charset="0"/>
                <a:ea typeface="ＭＳ Ｐゴシック" charset="0"/>
              </a:rPr>
              <a:t>influence du gouvernement américain dans le développement de ces technologies</a:t>
            </a:r>
          </a:p>
          <a:p>
            <a:pPr marL="457200" lvl="1" indent="0" algn="just" eaLnBrk="1" hangingPunct="1">
              <a:lnSpc>
                <a:spcPct val="150000"/>
              </a:lnSpc>
              <a:buNone/>
            </a:pPr>
            <a:r>
              <a:rPr lang="fr-FR" dirty="0">
                <a:latin typeface="Lucida Sans Unicode" charset="0"/>
                <a:ea typeface="ＭＳ Ｐゴシック" charset="0"/>
              </a:rPr>
              <a:t>Le r</a:t>
            </a:r>
            <a:r>
              <a:rPr lang="fr-FR" altLang="ja-JP" dirty="0">
                <a:latin typeface="Lucida Sans Unicode" charset="0"/>
                <a:ea typeface="ＭＳ Ｐゴシック" charset="0"/>
              </a:rPr>
              <a:t>ôle du management dynamique des entreprises américaines et l’antériorité dans le domaine des machines de bureau (seul le japon a fondé son industrie informatique depuis un secteur électronique).</a:t>
            </a:r>
          </a:p>
          <a:p>
            <a:pPr marL="457200" lvl="1" indent="0" algn="just" eaLnBrk="1" hangingPunct="1">
              <a:lnSpc>
                <a:spcPct val="150000"/>
              </a:lnSpc>
              <a:buNone/>
            </a:pPr>
            <a:r>
              <a:rPr lang="fr-FR" altLang="ja-JP" dirty="0">
                <a:latin typeface="Lucida Sans Unicode" charset="0"/>
                <a:ea typeface="ＭＳ Ｐゴシック" charset="0"/>
              </a:rPr>
              <a:t>Anticipation du bouleversement organisationnel que pouvaient apporter ces technologies.</a:t>
            </a:r>
          </a:p>
          <a:p>
            <a:pPr marL="457200" lvl="1" indent="0" algn="just" eaLnBrk="1" hangingPunct="1">
              <a:lnSpc>
                <a:spcPct val="150000"/>
              </a:lnSpc>
              <a:buNone/>
            </a:pPr>
            <a:r>
              <a:rPr lang="fr-FR" altLang="ja-JP" dirty="0">
                <a:latin typeface="Lucida Sans Unicode" charset="0"/>
                <a:ea typeface="ＭＳ Ｐゴシック" charset="0"/>
              </a:rPr>
              <a:t>Les investissements financiers nécessaires au développement</a:t>
            </a:r>
          </a:p>
          <a:p>
            <a:pPr marL="457200" lvl="1" indent="0" algn="just" eaLnBrk="1" hangingPunct="1">
              <a:lnSpc>
                <a:spcPct val="150000"/>
              </a:lnSpc>
              <a:buNone/>
            </a:pPr>
            <a:endParaRPr lang="fr-FR" dirty="0">
              <a:latin typeface="Lucida Sans Unicode" charset="0"/>
              <a:ea typeface="ＭＳ Ｐゴシック" charset="0"/>
            </a:endParaRPr>
          </a:p>
        </p:txBody>
      </p:sp>
    </p:spTree>
    <p:extLst>
      <p:ext uri="{BB962C8B-B14F-4D97-AF65-F5344CB8AC3E}">
        <p14:creationId xmlns:p14="http://schemas.microsoft.com/office/powerpoint/2010/main" val="20204262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idx="4294967295"/>
          </p:nvPr>
        </p:nvSpPr>
        <p:spPr>
          <a:xfrm>
            <a:off x="827584" y="620688"/>
            <a:ext cx="7402016" cy="5505475"/>
          </a:xfrm>
        </p:spPr>
        <p:txBody>
          <a:bodyPr>
            <a:normAutofit/>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La guerre des prix et la course à la puissance allait commencer.</a:t>
            </a:r>
          </a:p>
          <a:p>
            <a:pPr marL="0" indent="0" algn="just" eaLnBrk="1" hangingPunct="1">
              <a:lnSpc>
                <a:spcPct val="150000"/>
              </a:lnSpc>
              <a:buNone/>
            </a:pPr>
            <a:r>
              <a:rPr lang="fr-FR" dirty="0">
                <a:latin typeface="Lucida Sans Unicode" charset="0"/>
                <a:ea typeface="ＭＳ Ｐゴシック" charset="0"/>
                <a:cs typeface="ＭＳ Ｐゴシック" charset="0"/>
              </a:rPr>
              <a:t>Pour éliminer nombre de ses concurrents installés dans des niches (lecteur de bandes, …) IBM mena une politique agressive en limitant fortement les bénéfices sur chaque machine.</a:t>
            </a:r>
          </a:p>
          <a:p>
            <a:pPr marL="0" indent="0" algn="just" eaLnBrk="1" hangingPunct="1">
              <a:lnSpc>
                <a:spcPct val="150000"/>
              </a:lnSpc>
              <a:buNone/>
            </a:pPr>
            <a:r>
              <a:rPr lang="fr-FR" dirty="0">
                <a:latin typeface="Lucida Sans Unicode" charset="0"/>
                <a:ea typeface="ＭＳ Ｐゴシック" charset="0"/>
                <a:cs typeface="ＭＳ Ｐゴシック" charset="0"/>
              </a:rPr>
              <a:t>Gene </a:t>
            </a:r>
            <a:r>
              <a:rPr lang="fr-FR" dirty="0" err="1">
                <a:latin typeface="Lucida Sans Unicode" charset="0"/>
                <a:ea typeface="ＭＳ Ｐゴシック" charset="0"/>
                <a:cs typeface="ＭＳ Ｐゴシック" charset="0"/>
              </a:rPr>
              <a:t>Amdahl</a:t>
            </a:r>
            <a:r>
              <a:rPr lang="fr-FR" dirty="0">
                <a:latin typeface="Lucida Sans Unicode" charset="0"/>
                <a:ea typeface="ＭＳ Ｐゴシック" charset="0"/>
                <a:cs typeface="ＭＳ Ｐゴシック" charset="0"/>
              </a:rPr>
              <a:t>, ancien directeur des systèmes avancés de chez IBM tenta de se placer sur un créneau inexpugnable : la course à la puissance.  </a:t>
            </a:r>
          </a:p>
        </p:txBody>
      </p:sp>
    </p:spTree>
    <p:extLst>
      <p:ext uri="{BB962C8B-B14F-4D97-AF65-F5344CB8AC3E}">
        <p14:creationId xmlns:p14="http://schemas.microsoft.com/office/powerpoint/2010/main" val="26329696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Rectangle 2"/>
          <p:cNvSpPr>
            <a:spLocks noGrp="1" noChangeArrowheads="1"/>
          </p:cNvSpPr>
          <p:nvPr>
            <p:ph idx="4294967295"/>
          </p:nvPr>
        </p:nvSpPr>
        <p:spPr>
          <a:xfrm>
            <a:off x="899592" y="620688"/>
            <a:ext cx="7330008" cy="5505475"/>
          </a:xfrm>
        </p:spPr>
        <p:txBody>
          <a:bodyPr>
            <a:normAutofit fontScale="92500" lnSpcReduction="2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Il fut le premier à fixer des prix non pas en fonction du co</a:t>
            </a:r>
            <a:r>
              <a:rPr lang="fr-FR" altLang="ja-JP" dirty="0">
                <a:latin typeface="Lucida Sans Unicode" charset="0"/>
                <a:ea typeface="ＭＳ Ｐゴシック" charset="0"/>
                <a:cs typeface="ＭＳ Ｐゴシック" charset="0"/>
              </a:rPr>
              <a:t>ût de fabrication mais en fonction de la puissance des machines.</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Il fabriqua des machines 100% compatibles IBM vendues au même prix mais beaucoup plus puissantes.</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En 76 il maîtrisait 12% du marché des gros ordinateurs et 22% l’année suivante.</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Il disait: « </a:t>
            </a:r>
            <a:r>
              <a:rPr lang="fr-FR" altLang="ja-JP" i="1" dirty="0">
                <a:solidFill>
                  <a:srgbClr val="FF3300"/>
                </a:solidFill>
                <a:latin typeface="Lucida Sans Unicode" charset="0"/>
                <a:ea typeface="ＭＳ Ｐゴシック" charset="0"/>
                <a:cs typeface="ＭＳ Ｐゴシック" charset="0"/>
              </a:rPr>
              <a:t>c’est comme si j’étais monté sur leurs épaules, s’ils veulent me noyer, ils auront la tête dans l’eau avant moi</a:t>
            </a:r>
            <a:r>
              <a:rPr lang="fr-FR" altLang="ja-JP" dirty="0">
                <a:latin typeface="Lucida Sans Unicode" charset="0"/>
                <a:ea typeface="ＭＳ Ｐゴシック" charset="0"/>
                <a:cs typeface="ＭＳ Ｐゴシック" charset="0"/>
              </a:rPr>
              <a:t> »</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9218464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idx="4294967295"/>
          </p:nvPr>
        </p:nvSpPr>
        <p:spPr>
          <a:xfrm>
            <a:off x="815974" y="620688"/>
            <a:ext cx="7413625" cy="5505475"/>
          </a:xfrm>
        </p:spPr>
        <p:txBody>
          <a:bodyPr>
            <a:normAutofit fontScale="77500" lnSpcReduction="20000"/>
          </a:bodyPr>
          <a:lstStyle/>
          <a:p>
            <a:pPr marL="0" indent="0" algn="just" eaLnBrk="1" hangingPunct="1">
              <a:lnSpc>
                <a:spcPct val="150000"/>
              </a:lnSpc>
              <a:buNone/>
            </a:pPr>
            <a:r>
              <a:rPr lang="fr-FR" dirty="0" err="1">
                <a:latin typeface="Lucida Sans Unicode" charset="0"/>
                <a:ea typeface="ＭＳ Ｐゴシック" charset="0"/>
                <a:cs typeface="ＭＳ Ｐゴシック" charset="0"/>
              </a:rPr>
              <a:t>Amdahl</a:t>
            </a:r>
            <a:r>
              <a:rPr lang="fr-FR" dirty="0">
                <a:latin typeface="Lucida Sans Unicode" charset="0"/>
                <a:ea typeface="ＭＳ Ｐゴシック" charset="0"/>
                <a:cs typeface="ＭＳ Ｐゴシック" charset="0"/>
              </a:rPr>
              <a:t> avait oublié </a:t>
            </a:r>
            <a:r>
              <a:rPr lang="fr-FR"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IBM pouvait retenir sa respiration bien plus longtemps que lui et en 1979 sa société ne faisait plus un seul dollar de bénéfice.</a:t>
            </a:r>
          </a:p>
          <a:p>
            <a:pPr marL="0" indent="0" algn="just" eaLnBrk="1" hangingPunct="1">
              <a:lnSpc>
                <a:spcPct val="150000"/>
              </a:lnSpc>
              <a:buNone/>
            </a:pPr>
            <a:endParaRPr lang="fr-FR" dirty="0">
              <a:latin typeface="Lucida Sans Unicode" charset="0"/>
              <a:ea typeface="ＭＳ Ｐゴシック" charset="0"/>
              <a:cs typeface="ＭＳ Ｐゴシック" charset="0"/>
            </a:endParaRPr>
          </a:p>
          <a:p>
            <a:pPr marL="0" indent="0" algn="just" eaLnBrk="1" hangingPunct="1">
              <a:lnSpc>
                <a:spcPct val="150000"/>
              </a:lnSpc>
              <a:buNone/>
            </a:pPr>
            <a:endParaRPr lang="fr-FR" dirty="0">
              <a:latin typeface="Lucida Sans Unicode" charset="0"/>
              <a:ea typeface="ＭＳ Ｐゴシック" charset="0"/>
              <a:cs typeface="ＭＳ Ｐゴシック" charset="0"/>
            </a:endParaRPr>
          </a:p>
          <a:p>
            <a:pPr marL="0" indent="0" algn="just" eaLnBrk="1" hangingPunct="1">
              <a:lnSpc>
                <a:spcPct val="150000"/>
              </a:lnSpc>
              <a:buNone/>
            </a:pPr>
            <a:endParaRPr lang="fr-FR" dirty="0">
              <a:latin typeface="Lucida Sans Unicode" charset="0"/>
              <a:ea typeface="ＭＳ Ｐゴシック" charset="0"/>
              <a:cs typeface="ＭＳ Ｐゴシック" charset="0"/>
            </a:endParaRPr>
          </a:p>
          <a:p>
            <a:pPr marL="0" indent="0" algn="just" eaLnBrk="1" hangingPunct="1">
              <a:lnSpc>
                <a:spcPct val="150000"/>
              </a:lnSpc>
              <a:buNone/>
            </a:pPr>
            <a:endParaRPr lang="fr-FR" dirty="0">
              <a:latin typeface="Lucida Sans Unicode" charset="0"/>
              <a:ea typeface="ＭＳ Ｐゴシック" charset="0"/>
              <a:cs typeface="ＭＳ Ｐゴシック" charset="0"/>
            </a:endParaRPr>
          </a:p>
          <a:p>
            <a:pPr marL="0" indent="0" algn="just" eaLnBrk="1" hangingPunct="1">
              <a:lnSpc>
                <a:spcPct val="150000"/>
              </a:lnSpc>
              <a:buNone/>
            </a:pPr>
            <a:endParaRPr lang="fr-FR" dirty="0">
              <a:latin typeface="Lucida Sans Unicode" charset="0"/>
              <a:ea typeface="ＭＳ Ｐゴシック" charset="0"/>
              <a:cs typeface="ＭＳ Ｐゴシック" charset="0"/>
            </a:endParaRPr>
          </a:p>
          <a:p>
            <a:pPr marL="0" indent="0" algn="just" eaLnBrk="1" hangingPunct="1">
              <a:lnSpc>
                <a:spcPct val="150000"/>
              </a:lnSpc>
              <a:buNone/>
            </a:pPr>
            <a:r>
              <a:rPr lang="fr-FR" dirty="0">
                <a:latin typeface="Lucida Sans Unicode" charset="0"/>
                <a:ea typeface="ＭＳ Ｐゴシック" charset="0"/>
                <a:cs typeface="ＭＳ Ｐゴシック" charset="0"/>
              </a:rPr>
              <a:t>IBM dépensera dans les années 65 plus de 5 milliards de dollars pour mettre au point un ordinateur de seconde génération soit presque autant que le projet Manhattan qui mis au point la bombe atomique.</a:t>
            </a:r>
          </a:p>
        </p:txBody>
      </p:sp>
      <p:pic>
        <p:nvPicPr>
          <p:cNvPr id="337922" name="Picture 3" descr="geneamdah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684040"/>
            <a:ext cx="2079625"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23" name="Imag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1988840"/>
            <a:ext cx="2743200"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073373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idx="4294967295"/>
          </p:nvPr>
        </p:nvSpPr>
        <p:spPr>
          <a:xfrm>
            <a:off x="457200" y="404664"/>
            <a:ext cx="8229600" cy="1143000"/>
          </a:xfrm>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fr-FR" sz="3600" dirty="0">
                <a:solidFill>
                  <a:schemeClr val="tx1"/>
                </a:solidFill>
                <a:ea typeface="+mj-ea"/>
                <a:cs typeface="+mj-cs"/>
              </a:rPr>
              <a:t>La prise de conscience des enjeux stratégiques</a:t>
            </a:r>
          </a:p>
        </p:txBody>
      </p:sp>
      <p:sp>
        <p:nvSpPr>
          <p:cNvPr id="339969" name="Rectangle 3"/>
          <p:cNvSpPr>
            <a:spLocks noGrp="1" noChangeArrowheads="1"/>
          </p:cNvSpPr>
          <p:nvPr>
            <p:ph idx="4294967295"/>
          </p:nvPr>
        </p:nvSpPr>
        <p:spPr>
          <a:xfrm>
            <a:off x="914400" y="1447800"/>
            <a:ext cx="6858000" cy="4151313"/>
          </a:xfrm>
        </p:spPr>
        <p:txBody>
          <a:bodyPr/>
          <a:lstStyle/>
          <a:p>
            <a:pPr algn="just" eaLnBrk="1" hangingPunct="1">
              <a:lnSpc>
                <a:spcPct val="150000"/>
              </a:lnSpc>
            </a:pPr>
            <a:r>
              <a:rPr lang="fr-FR" dirty="0">
                <a:latin typeface="Lucida Sans Unicode" charset="0"/>
                <a:ea typeface="ＭＳ Ｐゴシック" charset="0"/>
                <a:cs typeface="ＭＳ Ｐゴシック" charset="0"/>
              </a:rPr>
              <a:t>La réalité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écart technologique prit tout son sens à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intérieur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prise de conscience plus vaste concernant le rôle que l</a:t>
            </a:r>
            <a:r>
              <a:rPr lang="fr-FR" altLang="ja-JP" dirty="0">
                <a:latin typeface="Arial"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 et l</a:t>
            </a:r>
            <a:r>
              <a:rPr lang="fr-FR" altLang="ja-JP" dirty="0">
                <a:latin typeface="Arial"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informatique allaient devoir jouer.</a:t>
            </a:r>
            <a:endParaRPr lang="fr-FR" dirty="0">
              <a:latin typeface="Lucida Sans Unicode" charset="0"/>
              <a:ea typeface="ＭＳ Ｐゴシック" charset="0"/>
              <a:cs typeface="ＭＳ Ｐゴシック" charset="0"/>
            </a:endParaRPr>
          </a:p>
        </p:txBody>
      </p:sp>
      <p:pic>
        <p:nvPicPr>
          <p:cNvPr id="339971" name="Picture 4" descr="lara118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3808040"/>
            <a:ext cx="3416300" cy="2562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593052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idx="4294967295"/>
          </p:nvPr>
        </p:nvSpPr>
        <p:spPr>
          <a:xfrm>
            <a:off x="689385" y="512676"/>
            <a:ext cx="4176464" cy="5832648"/>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Le regard sur les ordinateurs va progressivement changer de nature.</a:t>
            </a:r>
          </a:p>
          <a:p>
            <a:pPr marL="0" indent="0" algn="just" eaLnBrk="1" hangingPunct="1">
              <a:lnSpc>
                <a:spcPct val="150000"/>
              </a:lnSpc>
              <a:buNone/>
            </a:pPr>
            <a:r>
              <a:rPr lang="fr-FR" dirty="0">
                <a:latin typeface="Lucida Sans Unicode" charset="0"/>
                <a:ea typeface="ＭＳ Ｐゴシック" charset="0"/>
                <a:cs typeface="ＭＳ Ｐゴシック" charset="0"/>
              </a:rPr>
              <a:t>Il y avait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part de plus en plus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ordinateurs et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on pouvait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autre part de moins en moins s</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en passer.</a:t>
            </a:r>
          </a:p>
        </p:txBody>
      </p:sp>
      <p:pic>
        <p:nvPicPr>
          <p:cNvPr id="342018" name="Picture 3" descr="robin_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4494" y="1124744"/>
            <a:ext cx="3657600" cy="3859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957952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2"/>
          <p:cNvSpPr>
            <a:spLocks noGrp="1" noChangeArrowheads="1"/>
          </p:cNvSpPr>
          <p:nvPr>
            <p:ph idx="4294967295"/>
          </p:nvPr>
        </p:nvSpPr>
        <p:spPr>
          <a:xfrm>
            <a:off x="755576" y="548680"/>
            <a:ext cx="7474024" cy="5928320"/>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Les ordinateurs ne sont plus dès lors regardés comme des machines à calculer ou à établir votre paie mais comme des machines à traiter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 (on parlera d'Internet plus loin dans le cours).</a:t>
            </a:r>
          </a:p>
          <a:p>
            <a:pPr marL="0" indent="0" algn="just" eaLnBrk="1" hangingPunct="1">
              <a:lnSpc>
                <a:spcPct val="150000"/>
              </a:lnSpc>
              <a:buNone/>
            </a:pPr>
            <a:r>
              <a:rPr lang="fr-FR" dirty="0">
                <a:latin typeface="Lucida Sans Unicode" charset="0"/>
                <a:ea typeface="ＭＳ Ｐゴシック" charset="0"/>
                <a:cs typeface="ＭＳ Ｐゴシック" charset="0"/>
              </a:rPr>
              <a:t>On développe un langage spécifique et le français Jacques Perret proposera, à la demande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IBM-France le mot ordinateur pour remplacer le terme calculateur.</a:t>
            </a:r>
            <a:endParaRPr lang="fr-FR" dirty="0">
              <a:latin typeface="Lucida Sans Unicode" charset="0"/>
              <a:ea typeface="ＭＳ Ｐゴシック" charset="0"/>
              <a:cs typeface="ＭＳ Ｐゴシック" charset="0"/>
            </a:endParaRPr>
          </a:p>
        </p:txBody>
      </p:sp>
      <p:pic>
        <p:nvPicPr>
          <p:cNvPr id="285699" name="Picture 3" descr="perr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5174" y="692696"/>
            <a:ext cx="1873250" cy="2500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47732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85699"/>
                                        </p:tgtEl>
                                        <p:attrNameLst>
                                          <p:attrName>style.visibility</p:attrName>
                                        </p:attrNameLst>
                                      </p:cBhvr>
                                      <p:to>
                                        <p:strVal val="visible"/>
                                      </p:to>
                                    </p:set>
                                    <p:animEffect transition="in" filter="checkerboard(across)">
                                      <p:cBhvr>
                                        <p:cTn id="7" dur="500"/>
                                        <p:tgtEl>
                                          <p:spTgt spid="285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idx="4294967295"/>
          </p:nvPr>
        </p:nvSpPr>
        <p:spPr>
          <a:xfrm>
            <a:off x="827584" y="476672"/>
            <a:ext cx="7560840" cy="5649491"/>
          </a:xfrm>
        </p:spPr>
        <p:txBody>
          <a:bodyPr>
            <a:normAutofit fontScale="92500" lnSpcReduction="20000"/>
          </a:bodyPr>
          <a:lstStyle/>
          <a:p>
            <a:pPr marL="0" indent="0" algn="just" eaLnBrk="1" hangingPunct="1">
              <a:lnSpc>
                <a:spcPct val="150000"/>
              </a:lnSpc>
              <a:buNone/>
              <a:defRPr/>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dirty="0">
                <a:latin typeface="Lucida Sans Unicode" charset="0"/>
                <a:ea typeface="ＭＳ Ｐゴシック" charset="0"/>
                <a:cs typeface="ＭＳ Ｐゴシック" charset="0"/>
              </a:rPr>
              <a:t>enjeu n</a:t>
            </a:r>
            <a:r>
              <a:rPr lang="ja-JP" altLang="fr-FR">
                <a:latin typeface="Lucida Sans Unicode" charset="0"/>
                <a:ea typeface="ＭＳ Ｐゴシック" charset="0"/>
                <a:cs typeface="ＭＳ Ｐゴシック" charset="0"/>
              </a:rPr>
              <a:t>’</a:t>
            </a:r>
            <a:r>
              <a:rPr lang="fr-FR" dirty="0">
                <a:latin typeface="Lucida Sans Unicode" charset="0"/>
                <a:ea typeface="ＭＳ Ｐゴシック" charset="0"/>
                <a:cs typeface="ＭＳ Ｐゴシック" charset="0"/>
              </a:rPr>
              <a:t>était plus la machine en temps que telle mais bien ce </a:t>
            </a:r>
            <a:r>
              <a:rPr lang="fr-FR"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dirty="0">
                <a:latin typeface="Lucida Sans Unicode" charset="0"/>
                <a:ea typeface="ＭＳ Ｐゴシック" charset="0"/>
                <a:cs typeface="ＭＳ Ｐゴシック" charset="0"/>
              </a:rPr>
              <a:t>elle permettait de traiter : </a:t>
            </a:r>
            <a:r>
              <a:rPr lang="fr-FR" i="1" dirty="0">
                <a:solidFill>
                  <a:srgbClr val="FF3300"/>
                </a:solidFill>
                <a:effectLst>
                  <a:outerShdw blurRad="38100" dist="38100" dir="2700000" algn="tl">
                    <a:srgbClr val="DDDDDD"/>
                  </a:outerShdw>
                </a:effectLst>
                <a:latin typeface="Lucida Sans Unicode" charset="0"/>
                <a:ea typeface="ＭＳ Ｐゴシック" charset="0"/>
                <a:cs typeface="ＭＳ Ｐゴシック" charset="0"/>
              </a:rPr>
              <a:t>l</a:t>
            </a:r>
            <a:r>
              <a:rPr lang="ja-JP" altLang="fr-FR" i="1">
                <a:solidFill>
                  <a:srgbClr val="FF3300"/>
                </a:solidFill>
                <a:effectLst>
                  <a:outerShdw blurRad="38100" dist="38100" dir="2700000" algn="tl">
                    <a:srgbClr val="DDDDDD"/>
                  </a:outerShdw>
                </a:effectLst>
                <a:latin typeface="Lucida Sans Unicode" charset="0"/>
                <a:ea typeface="ＭＳ Ｐゴシック" charset="0"/>
                <a:cs typeface="ＭＳ Ｐゴシック" charset="0"/>
              </a:rPr>
              <a:t>’</a:t>
            </a:r>
            <a:r>
              <a:rPr lang="fr-FR" i="1" dirty="0">
                <a:solidFill>
                  <a:srgbClr val="FF3300"/>
                </a:solidFill>
                <a:effectLst>
                  <a:outerShdw blurRad="38100" dist="38100" dir="2700000" algn="tl">
                    <a:srgbClr val="DDDDDD"/>
                  </a:outerShdw>
                </a:effectLst>
                <a:latin typeface="Lucida Sans Unicode" charset="0"/>
                <a:ea typeface="ＭＳ Ｐゴシック" charset="0"/>
                <a:cs typeface="ＭＳ Ｐゴシック" charset="0"/>
              </a:rPr>
              <a:t>information</a:t>
            </a:r>
            <a:r>
              <a:rPr lang="fr-FR" dirty="0">
                <a:latin typeface="Lucida Sans Unicode" charset="0"/>
                <a:ea typeface="ＭＳ Ｐゴシック" charset="0"/>
                <a:cs typeface="ＭＳ Ｐゴシック" charset="0"/>
              </a:rPr>
              <a:t>.</a:t>
            </a:r>
          </a:p>
          <a:p>
            <a:pPr marL="0" indent="0" algn="just" eaLnBrk="1" hangingPunct="1">
              <a:lnSpc>
                <a:spcPct val="150000"/>
              </a:lnSpc>
              <a:buNone/>
              <a:defRPr/>
            </a:pPr>
            <a:r>
              <a:rPr lang="fr-FR" dirty="0">
                <a:latin typeface="Lucida Sans Unicode" charset="0"/>
                <a:ea typeface="ＭＳ Ｐゴシック" charset="0"/>
                <a:cs typeface="ＭＳ Ｐゴシック" charset="0"/>
              </a:rPr>
              <a:t>Toute une littérature métaphorique fut alors produite sur le thème.</a:t>
            </a:r>
          </a:p>
          <a:p>
            <a:pPr marL="0" indent="0" algn="just" eaLnBrk="1" hangingPunct="1">
              <a:lnSpc>
                <a:spcPct val="150000"/>
              </a:lnSpc>
              <a:buNone/>
              <a:defRPr/>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dirty="0">
                <a:latin typeface="Lucida Sans Unicode" charset="0"/>
                <a:ea typeface="ＭＳ Ｐゴシック" charset="0"/>
                <a:cs typeface="ＭＳ Ｐゴシック" charset="0"/>
              </a:rPr>
              <a:t>information deviendrait comme l</a:t>
            </a:r>
            <a:r>
              <a:rPr lang="ja-JP" altLang="fr-FR">
                <a:latin typeface="Lucida Sans Unicode" charset="0"/>
                <a:ea typeface="ＭＳ Ｐゴシック" charset="0"/>
                <a:cs typeface="ＭＳ Ｐゴシック" charset="0"/>
              </a:rPr>
              <a:t>’</a:t>
            </a:r>
            <a:r>
              <a:rPr lang="fr-FR" dirty="0">
                <a:latin typeface="Lucida Sans Unicode" charset="0"/>
                <a:ea typeface="ＭＳ Ｐゴシック" charset="0"/>
                <a:cs typeface="ＭＳ Ｐゴシック" charset="0"/>
              </a:rPr>
              <a:t>énergie une source de pouvoir et de richesse.</a:t>
            </a:r>
          </a:p>
          <a:p>
            <a:pPr marL="0" indent="0" algn="just" eaLnBrk="1" hangingPunct="1">
              <a:lnSpc>
                <a:spcPct val="150000"/>
              </a:lnSpc>
              <a:buNone/>
              <a:defRPr/>
            </a:pPr>
            <a:r>
              <a:rPr lang="fr-FR" dirty="0">
                <a:latin typeface="Lucida Sans Unicode" charset="0"/>
                <a:ea typeface="ＭＳ Ｐゴシック" charset="0"/>
                <a:cs typeface="ＭＳ Ｐゴシック" charset="0"/>
              </a:rPr>
              <a:t>Lors de la crise économique de 1973 l</a:t>
            </a:r>
            <a:r>
              <a:rPr lang="ja-JP" altLang="fr-FR">
                <a:latin typeface="Lucida Sans Unicode" charset="0"/>
                <a:ea typeface="ＭＳ Ｐゴシック" charset="0"/>
                <a:cs typeface="ＭＳ Ｐゴシック" charset="0"/>
              </a:rPr>
              <a:t>’</a:t>
            </a:r>
            <a:r>
              <a:rPr lang="fr-FR" dirty="0">
                <a:latin typeface="Lucida Sans Unicode" charset="0"/>
                <a:ea typeface="ＭＳ Ｐゴシック" charset="0"/>
                <a:cs typeface="ＭＳ Ｐゴシック" charset="0"/>
              </a:rPr>
              <a:t>informatique fut le seul secteur d</a:t>
            </a:r>
            <a:r>
              <a:rPr lang="ja-JP" altLang="fr-FR">
                <a:latin typeface="Lucida Sans Unicode" charset="0"/>
                <a:ea typeface="ＭＳ Ｐゴシック" charset="0"/>
                <a:cs typeface="ＭＳ Ｐゴシック" charset="0"/>
              </a:rPr>
              <a:t>’</a:t>
            </a:r>
            <a:r>
              <a:rPr lang="fr-FR" dirty="0">
                <a:latin typeface="Lucida Sans Unicode" charset="0"/>
                <a:ea typeface="ＭＳ Ｐゴシック" charset="0"/>
                <a:cs typeface="ＭＳ Ｐゴシック" charset="0"/>
              </a:rPr>
              <a:t>activité à progresser mais en plus il devenait un espoir de relance en étant, avec les communications un des principaux pivots.</a:t>
            </a:r>
          </a:p>
        </p:txBody>
      </p:sp>
    </p:spTree>
    <p:extLst>
      <p:ext uri="{BB962C8B-B14F-4D97-AF65-F5344CB8AC3E}">
        <p14:creationId xmlns:p14="http://schemas.microsoft.com/office/powerpoint/2010/main" val="1654337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idx="4294967295"/>
          </p:nvPr>
        </p:nvSpPr>
        <p:spPr>
          <a:xfrm>
            <a:off x="467544" y="404664"/>
            <a:ext cx="7772400" cy="868363"/>
          </a:xfrm>
        </p:spPr>
        <p:txBody>
          <a:bodyPr>
            <a:normAutofit/>
            <a:scene3d>
              <a:camera prst="orthographicFront"/>
              <a:lightRig rig="soft" dir="t"/>
            </a:scene3d>
            <a:sp3d prstMaterial="softEdge">
              <a:bevelT w="25400" h="25400"/>
            </a:sp3d>
          </a:bodyPr>
          <a:lstStyle/>
          <a:p>
            <a:pPr eaLnBrk="1" fontAlgn="auto" hangingPunct="1">
              <a:spcAft>
                <a:spcPts val="0"/>
              </a:spcAft>
              <a:defRPr/>
            </a:pPr>
            <a:r>
              <a:rPr lang="fr-FR" sz="3600" dirty="0">
                <a:solidFill>
                  <a:schemeClr val="tx1"/>
                </a:solidFill>
                <a:ea typeface="+mj-ea"/>
                <a:cs typeface="+mj-cs"/>
              </a:rPr>
              <a:t>La montée des petits systèmes</a:t>
            </a:r>
          </a:p>
        </p:txBody>
      </p:sp>
      <p:sp>
        <p:nvSpPr>
          <p:cNvPr id="348161" name="Rectangle 3"/>
          <p:cNvSpPr>
            <a:spLocks noGrp="1" noChangeArrowheads="1"/>
          </p:cNvSpPr>
          <p:nvPr>
            <p:ph idx="4294967295"/>
          </p:nvPr>
        </p:nvSpPr>
        <p:spPr>
          <a:xfrm>
            <a:off x="683568" y="1273027"/>
            <a:ext cx="7704856" cy="4964285"/>
          </a:xfrm>
        </p:spPr>
        <p:txBody>
          <a:bodyPr>
            <a:normAutofit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Si IBM (et ses gros calculateurs) avait dominé le marché mondial pendant les années 60, la mini-informatique allait conna</a:t>
            </a:r>
            <a:r>
              <a:rPr lang="fr-FR" altLang="ja-JP" dirty="0">
                <a:latin typeface="Lucida Sans Unicode" charset="0"/>
                <a:ea typeface="ＭＳ Ｐゴシック" charset="0"/>
                <a:cs typeface="ＭＳ Ｐゴシック" charset="0"/>
              </a:rPr>
              <a:t>ître à partir de 1974 une progression sans pareil dans le secteur industriel.</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Si en 74 on comptait 100 000 mini-ordinateurs il y en avait 190 000 un an plus tard.</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Une nouvelle entreprise Digital Equipment Corporation (DEC) allait devenir le leader incontesté de ce marché.</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40646195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idx="4294967295"/>
          </p:nvPr>
        </p:nvSpPr>
        <p:spPr>
          <a:xfrm>
            <a:off x="733424" y="476672"/>
            <a:ext cx="7496175" cy="5649491"/>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En 78 DEC avait vendu 70 000 PDP11 et réalise un chiffre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affaire de 3,5 milliards de dollars (24 pour IBM).</a:t>
            </a:r>
            <a:endParaRPr lang="fr-FR" dirty="0">
              <a:latin typeface="Lucida Sans Unicode" charset="0"/>
              <a:ea typeface="ＭＳ Ｐゴシック" charset="0"/>
              <a:cs typeface="ＭＳ Ｐゴシック" charset="0"/>
            </a:endParaRPr>
          </a:p>
          <a:p>
            <a:pPr algn="just" eaLnBrk="1" hangingPunct="1">
              <a:lnSpc>
                <a:spcPct val="150000"/>
              </a:lnSpc>
            </a:pPr>
            <a:r>
              <a:rPr lang="fr-FR" dirty="0">
                <a:latin typeface="Lucida Sans Unicode" charset="0"/>
                <a:ea typeface="ＭＳ Ｐゴシック" charset="0"/>
                <a:cs typeface="ＭＳ Ｐゴシック" charset="0"/>
              </a:rPr>
              <a:t>Au milieu des années 70 Apple lançait la micro-informatique et la nouvelle compagnie aux allures bucoliques s </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emparait de 60% du marché.  </a:t>
            </a:r>
            <a:endParaRPr lang="fr-FR" dirty="0">
              <a:latin typeface="Lucida Sans Unicode" charset="0"/>
              <a:ea typeface="ＭＳ Ｐゴシック" charset="0"/>
              <a:cs typeface="ＭＳ Ｐゴシック" charset="0"/>
            </a:endParaRPr>
          </a:p>
        </p:txBody>
      </p:sp>
      <p:pic>
        <p:nvPicPr>
          <p:cNvPr id="350210" name="Picture 3" descr="apple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4002665"/>
            <a:ext cx="1678335" cy="2160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71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6546" y="3909493"/>
            <a:ext cx="2622426" cy="23100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71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777" y="3909493"/>
            <a:ext cx="2645063" cy="23100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05211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347140"/>
                                        </p:tgtEl>
                                        <p:attrNameLst>
                                          <p:attrName>style.visibility</p:attrName>
                                        </p:attrNameLst>
                                      </p:cBhvr>
                                      <p:to>
                                        <p:strVal val="visible"/>
                                      </p:to>
                                    </p:set>
                                    <p:anim calcmode="lin" valueType="num">
                                      <p:cBhvr>
                                        <p:cTn id="7" dur="1000" fill="hold"/>
                                        <p:tgtEl>
                                          <p:spTgt spid="347140"/>
                                        </p:tgtEl>
                                        <p:attrNameLst>
                                          <p:attrName>ppt_w</p:attrName>
                                        </p:attrNameLst>
                                      </p:cBhvr>
                                      <p:tavLst>
                                        <p:tav tm="0">
                                          <p:val>
                                            <p:strVal val="#ppt_w*0.70"/>
                                          </p:val>
                                        </p:tav>
                                        <p:tav tm="100000">
                                          <p:val>
                                            <p:strVal val="#ppt_w"/>
                                          </p:val>
                                        </p:tav>
                                      </p:tavLst>
                                    </p:anim>
                                    <p:anim calcmode="lin" valueType="num">
                                      <p:cBhvr>
                                        <p:cTn id="8" dur="1000" fill="hold"/>
                                        <p:tgtEl>
                                          <p:spTgt spid="347140"/>
                                        </p:tgtEl>
                                        <p:attrNameLst>
                                          <p:attrName>ppt_h</p:attrName>
                                        </p:attrNameLst>
                                      </p:cBhvr>
                                      <p:tavLst>
                                        <p:tav tm="0">
                                          <p:val>
                                            <p:strVal val="#ppt_h"/>
                                          </p:val>
                                        </p:tav>
                                        <p:tav tm="100000">
                                          <p:val>
                                            <p:strVal val="#ppt_h"/>
                                          </p:val>
                                        </p:tav>
                                      </p:tavLst>
                                    </p:anim>
                                    <p:animEffect transition="in" filter="fade">
                                      <p:cBhvr>
                                        <p:cTn id="9" dur="1000"/>
                                        <p:tgtEl>
                                          <p:spTgt spid="34714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3" presetClass="entr" presetSubtype="16" fill="hold" nodeType="clickEffect">
                                  <p:stCondLst>
                                    <p:cond delay="0"/>
                                  </p:stCondLst>
                                  <p:childTnLst>
                                    <p:set>
                                      <p:cBhvr>
                                        <p:cTn id="13" dur="1" fill="hold">
                                          <p:stCondLst>
                                            <p:cond delay="0"/>
                                          </p:stCondLst>
                                        </p:cTn>
                                        <p:tgtEl>
                                          <p:spTgt spid="347141"/>
                                        </p:tgtEl>
                                        <p:attrNameLst>
                                          <p:attrName>style.visibility</p:attrName>
                                        </p:attrNameLst>
                                      </p:cBhvr>
                                      <p:to>
                                        <p:strVal val="visible"/>
                                      </p:to>
                                    </p:set>
                                    <p:animEffect transition="in" filter="plus(in)">
                                      <p:cBhvr>
                                        <p:cTn id="14" dur="2000"/>
                                        <p:tgtEl>
                                          <p:spTgt spid="347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idx="4294967295"/>
          </p:nvPr>
        </p:nvSpPr>
        <p:spPr>
          <a:xfrm>
            <a:off x="827584" y="404664"/>
            <a:ext cx="7402016" cy="5721499"/>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Les années 80 verront de nombreuses petites compagnies se lancer sur les traces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Apple et les attaques systématiques contre le géant IBM auront lieu toujours dans ce secteur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activité.</a:t>
            </a:r>
          </a:p>
          <a:p>
            <a:pPr marL="0" indent="0" algn="just" eaLnBrk="1" hangingPunct="1">
              <a:lnSpc>
                <a:spcPct val="150000"/>
              </a:lnSpc>
              <a:buNone/>
            </a:pPr>
            <a:r>
              <a:rPr lang="fr-FR" dirty="0">
                <a:latin typeface="Lucida Sans Unicode" charset="0"/>
                <a:ea typeface="ＭＳ Ｐゴシック" charset="0"/>
                <a:cs typeface="ＭＳ Ｐゴシック" charset="0"/>
              </a:rPr>
              <a:t>La loi de </a:t>
            </a:r>
            <a:r>
              <a:rPr lang="fr-FR" dirty="0" err="1">
                <a:latin typeface="Lucida Sans Unicode" charset="0"/>
                <a:ea typeface="ＭＳ Ｐゴシック" charset="0"/>
                <a:cs typeface="ＭＳ Ｐゴシック" charset="0"/>
              </a:rPr>
              <a:t>Grosh</a:t>
            </a:r>
            <a:r>
              <a:rPr lang="fr-FR" dirty="0">
                <a:latin typeface="Lucida Sans Unicode" charset="0"/>
                <a:ea typeface="ＭＳ Ｐゴシック" charset="0"/>
                <a:cs typeface="ＭＳ Ｐゴシック" charset="0"/>
              </a:rPr>
              <a:t> affirmait depuis longtemps </a:t>
            </a:r>
            <a:r>
              <a:rPr lang="fr-FR"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à coût égal, un grand système informatique offrait plus de puissance que plusieurs petits systèmes.</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Mais à partir de 74 cette loi va s’inverser.</a:t>
            </a:r>
            <a:r>
              <a:rPr lang="fr-FR" dirty="0">
                <a:latin typeface="Lucida Sans Unicode" charset="0"/>
                <a:ea typeface="ＭＳ Ｐゴシック" charset="0"/>
                <a:cs typeface="ＭＳ Ｐゴシック" charset="0"/>
              </a:rPr>
              <a:t> </a:t>
            </a:r>
          </a:p>
        </p:txBody>
      </p:sp>
      <p:pic>
        <p:nvPicPr>
          <p:cNvPr id="35225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304" y="4437112"/>
            <a:ext cx="1214437" cy="182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789347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305" name="Picture 2" descr="robin_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04800"/>
            <a:ext cx="4041775" cy="624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4306" name="Text Box 3"/>
          <p:cNvSpPr txBox="1">
            <a:spLocks noChangeArrowheads="1"/>
          </p:cNvSpPr>
          <p:nvPr/>
        </p:nvSpPr>
        <p:spPr bwMode="auto">
          <a:xfrm>
            <a:off x="4876801" y="3505200"/>
            <a:ext cx="32956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fr-FR" sz="1600" dirty="0">
                <a:latin typeface="Arial" charset="0"/>
              </a:rPr>
              <a:t>De 70 à 75 l</a:t>
            </a:r>
            <a:r>
              <a:rPr lang="ja-JP" altLang="fr-FR" sz="1600">
                <a:latin typeface="Arial" charset="0"/>
              </a:rPr>
              <a:t>’</a:t>
            </a:r>
            <a:r>
              <a:rPr lang="fr-FR" altLang="ja-JP" sz="1600" dirty="0">
                <a:latin typeface="Arial" charset="0"/>
              </a:rPr>
              <a:t>Amérique passera de </a:t>
            </a:r>
            <a:r>
              <a:rPr lang="fr-FR" sz="1600" dirty="0">
                <a:latin typeface="Arial" charset="0"/>
              </a:rPr>
              <a:t>200 000 à 10 Millions de micro-ordinateurs vendus</a:t>
            </a:r>
          </a:p>
        </p:txBody>
      </p:sp>
    </p:spTree>
    <p:extLst>
      <p:ext uri="{BB962C8B-B14F-4D97-AF65-F5344CB8AC3E}">
        <p14:creationId xmlns:p14="http://schemas.microsoft.com/office/powerpoint/2010/main" val="9971877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idx="4294967295"/>
          </p:nvPr>
        </p:nvSpPr>
        <p:spPr>
          <a:xfrm>
            <a:off x="539552" y="620688"/>
            <a:ext cx="7992888" cy="5616624"/>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Bizarrement, moins ces machines étaient puissantes plus il semblait facile de les vendre.</a:t>
            </a:r>
          </a:p>
          <a:p>
            <a:pPr marL="0" indent="0" algn="just" eaLnBrk="1" hangingPunct="1">
              <a:lnSpc>
                <a:spcPct val="150000"/>
              </a:lnSpc>
              <a:buNone/>
            </a:pPr>
            <a:r>
              <a:rPr lang="fr-FR" dirty="0">
                <a:latin typeface="Lucida Sans Unicode" charset="0"/>
                <a:ea typeface="ＭＳ Ｐゴシック" charset="0"/>
                <a:cs typeface="ＭＳ Ｐゴシック" charset="0"/>
              </a:rPr>
              <a:t>En 80 la firme anglaise Sinclair proposa une machine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initiation de la taille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 livre pour 500F. Equipée du ZX80 elle n</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avait </a:t>
            </a:r>
            <a:r>
              <a:rPr lang="fr-FR" altLang="ja-JP" dirty="0" err="1">
                <a:latin typeface="Lucida Sans Unicode" charset="0"/>
                <a:ea typeface="ＭＳ Ｐゴシック" charset="0"/>
                <a:cs typeface="ＭＳ Ｐゴシック" charset="0"/>
              </a:rPr>
              <a:t>qu</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puissance de 1Khz.</a:t>
            </a: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année suivante elle lançait le Z81 et ces deux machines furent vendues à plus de 500 000 exemplaires.</a:t>
            </a: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attrait de ces machines lié à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utilisation de jeux vidéo allait vite décroître au profit de machine plus professionnelles.</a:t>
            </a:r>
            <a:endParaRPr lang="fr-FR" dirty="0">
              <a:latin typeface="Lucida Sans Unicode" charset="0"/>
              <a:ea typeface="ＭＳ Ｐゴシック" charset="0"/>
              <a:cs typeface="ＭＳ Ｐゴシック" charset="0"/>
            </a:endParaRPr>
          </a:p>
        </p:txBody>
      </p:sp>
      <p:pic>
        <p:nvPicPr>
          <p:cNvPr id="3532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652599"/>
            <a:ext cx="2336046" cy="29868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60600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53283"/>
                                        </p:tgtEl>
                                        <p:attrNameLst>
                                          <p:attrName>style.visibility</p:attrName>
                                        </p:attrNameLst>
                                      </p:cBhvr>
                                      <p:to>
                                        <p:strVal val="visible"/>
                                      </p:to>
                                    </p:set>
                                    <p:animEffect transition="in" filter="box(in)">
                                      <p:cBhvr>
                                        <p:cTn id="7" dur="500"/>
                                        <p:tgtEl>
                                          <p:spTgt spid="353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idx="4294967295"/>
          </p:nvPr>
        </p:nvSpPr>
        <p:spPr>
          <a:xfrm>
            <a:off x="611560" y="620688"/>
            <a:ext cx="7772400" cy="563563"/>
          </a:xfrm>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fr-FR" sz="3600" dirty="0">
                <a:solidFill>
                  <a:schemeClr val="tx1"/>
                </a:solidFill>
                <a:ea typeface="+mj-ea"/>
                <a:cs typeface="+mj-cs"/>
              </a:rPr>
              <a:t>Le Japon où l’histoire d’une ambition</a:t>
            </a:r>
          </a:p>
        </p:txBody>
      </p:sp>
      <p:sp>
        <p:nvSpPr>
          <p:cNvPr id="358401" name="Rectangle 3"/>
          <p:cNvSpPr>
            <a:spLocks noGrp="1" noChangeArrowheads="1"/>
          </p:cNvSpPr>
          <p:nvPr>
            <p:ph idx="4294967295"/>
          </p:nvPr>
        </p:nvSpPr>
        <p:spPr>
          <a:xfrm>
            <a:off x="827584" y="1484784"/>
            <a:ext cx="7402016" cy="4641379"/>
          </a:xfrm>
        </p:spPr>
        <p:txBody>
          <a:bodyPr>
            <a:normAutofit fontScale="85000"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En 76 il y avait moins de 10 000 ordinateurs au Japon. En 84 on en comptait plus de 2,5 millions qui étaient loin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être tous américains.</a:t>
            </a:r>
          </a:p>
          <a:p>
            <a:pPr marL="0" indent="0" algn="just">
              <a:lnSpc>
                <a:spcPct val="150000"/>
              </a:lnSpc>
              <a:buNone/>
            </a:pPr>
            <a:r>
              <a:rPr lang="fr-FR" altLang="ja-JP" dirty="0">
                <a:latin typeface="Lucida Sans Unicode" charset="0"/>
                <a:ea typeface="ＭＳ Ｐゴシック" charset="0"/>
                <a:cs typeface="ＭＳ Ｐゴシック" charset="0"/>
              </a:rPr>
              <a:t>Grâce à un dosage entre le protectionnisme et le rachat de licences qui garantissait un haut niveau technologique l’industrie japonaise pu se développer dans une relative tranquillité.</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Les sociétés japonaises qui contrôlaient 18% du marché intérieur en détenaient 40% quatre ans plus tard.</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25856289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idx="4294967295"/>
          </p:nvPr>
        </p:nvSpPr>
        <p:spPr>
          <a:xfrm>
            <a:off x="827584" y="620688"/>
            <a:ext cx="7560840" cy="5505475"/>
          </a:xfrm>
        </p:spPr>
        <p:txBody>
          <a:bodyPr>
            <a:normAutofit fontScale="92500" lnSpcReduction="2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Le Japon n</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ayant pas d</a:t>
            </a:r>
            <a:r>
              <a:rPr lang="ja-JP" altLang="fr-FR" dirty="0">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armée, suite à sa défaite de 1945, pu faire porter tout son effort de développement sur une informatique et une téléphonie civile. </a:t>
            </a:r>
          </a:p>
          <a:p>
            <a:pPr marL="0" indent="0" algn="just" eaLnBrk="1" hangingPunct="1">
              <a:lnSpc>
                <a:spcPct val="150000"/>
              </a:lnSpc>
              <a:buNone/>
            </a:pPr>
            <a:r>
              <a:rPr lang="fr-FR" dirty="0">
                <a:latin typeface="Lucida Sans Unicode" charset="0"/>
                <a:ea typeface="ＭＳ Ｐゴシック" charset="0"/>
                <a:cs typeface="ＭＳ Ｐゴシック" charset="0"/>
              </a:rPr>
              <a:t>La stratégie japonaise peut </a:t>
            </a:r>
            <a:r>
              <a:rPr lang="fr-FR" altLang="ja-JP" dirty="0">
                <a:latin typeface="Lucida Sans Unicode" charset="0"/>
                <a:ea typeface="ＭＳ Ｐゴシック" charset="0"/>
                <a:cs typeface="ＭＳ Ｐゴシック" charset="0"/>
              </a:rPr>
              <a:t>être résumée en quelques étapes franchies avec bonheur.</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La première fut centrée sur le choix de produits qui nécessitait une main-d’œuvre à la fois qualifiée et peu rémunérée. Les appareils photos à transistors constituaient un des premiers succès de l’industrie électronique japonaise.</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835937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idx="4294967295"/>
          </p:nvPr>
        </p:nvSpPr>
        <p:spPr>
          <a:xfrm>
            <a:off x="827584" y="594519"/>
            <a:ext cx="7560840" cy="5426770"/>
          </a:xfrm>
        </p:spPr>
        <p:txBody>
          <a:bodyPr>
            <a:normAutofit fontScale="77500" lnSpcReduction="20000"/>
          </a:bodyPr>
          <a:lstStyle/>
          <a:p>
            <a:pPr marL="0" indent="0" algn="just" eaLnBrk="1" hangingPunct="1">
              <a:lnSpc>
                <a:spcPct val="160000"/>
              </a:lnSpc>
              <a:buNone/>
            </a:pPr>
            <a:r>
              <a:rPr lang="fr-FR" sz="2800" dirty="0">
                <a:latin typeface="Lucida Sans Unicode" charset="0"/>
                <a:ea typeface="ＭＳ Ｐゴシック" charset="0"/>
                <a:cs typeface="ＭＳ Ｐゴシック" charset="0"/>
              </a:rPr>
              <a:t>La seconde phase consista en le rachat de technologies, américaines notamment, pas le biais d</a:t>
            </a:r>
            <a:r>
              <a:rPr lang="ja-JP" altLang="fr-FR" sz="2800">
                <a:latin typeface="Lucida Sans Unicode" charset="0"/>
                <a:ea typeface="ＭＳ Ｐゴシック" charset="0"/>
                <a:cs typeface="ＭＳ Ｐゴシック" charset="0"/>
              </a:rPr>
              <a:t>’</a:t>
            </a:r>
            <a:r>
              <a:rPr lang="fr-FR" altLang="ja-JP" sz="2800" dirty="0">
                <a:latin typeface="Lucida Sans Unicode" charset="0"/>
                <a:ea typeface="ＭＳ Ｐゴシック" charset="0"/>
                <a:cs typeface="ＭＳ Ｐゴシック" charset="0"/>
              </a:rPr>
              <a:t>acquisition de licences.</a:t>
            </a:r>
          </a:p>
          <a:p>
            <a:pPr marL="0" indent="0" algn="just" eaLnBrk="1" hangingPunct="1">
              <a:lnSpc>
                <a:spcPct val="160000"/>
              </a:lnSpc>
              <a:buNone/>
            </a:pPr>
            <a:r>
              <a:rPr lang="fr-FR" sz="2800" dirty="0">
                <a:latin typeface="Lucida Sans Unicode" charset="0"/>
                <a:ea typeface="ＭＳ Ｐゴシック" charset="0"/>
                <a:cs typeface="ＭＳ Ｐゴシック" charset="0"/>
              </a:rPr>
              <a:t>La dernière était de mettre en place une protection des marchés intérieurs.</a:t>
            </a:r>
          </a:p>
          <a:p>
            <a:pPr marL="0" indent="0" algn="just" eaLnBrk="1" hangingPunct="1">
              <a:lnSpc>
                <a:spcPct val="160000"/>
              </a:lnSpc>
              <a:buNone/>
            </a:pPr>
            <a:r>
              <a:rPr lang="fr-FR" sz="2800" dirty="0">
                <a:latin typeface="Lucida Sans Unicode" charset="0"/>
                <a:ea typeface="ＭＳ Ｐゴシック" charset="0"/>
                <a:cs typeface="ＭＳ Ｐゴシック" charset="0"/>
              </a:rPr>
              <a:t>Une telle politique permit au Japon d</a:t>
            </a:r>
            <a:r>
              <a:rPr lang="ja-JP" altLang="fr-FR" sz="2800">
                <a:latin typeface="Lucida Sans Unicode" charset="0"/>
                <a:ea typeface="ＭＳ Ｐゴシック" charset="0"/>
                <a:cs typeface="ＭＳ Ｐゴシック" charset="0"/>
              </a:rPr>
              <a:t>’</a:t>
            </a:r>
            <a:r>
              <a:rPr lang="fr-FR" altLang="ja-JP" sz="2800" dirty="0">
                <a:latin typeface="Lucida Sans Unicode" charset="0"/>
                <a:ea typeface="ＭＳ Ｐゴシック" charset="0"/>
                <a:cs typeface="ＭＳ Ｐゴシック" charset="0"/>
              </a:rPr>
              <a:t>exporter des produits compétitifs, innovants et performants.</a:t>
            </a:r>
          </a:p>
          <a:p>
            <a:pPr marL="0" indent="0" algn="just" eaLnBrk="1" hangingPunct="1">
              <a:lnSpc>
                <a:spcPct val="160000"/>
              </a:lnSpc>
              <a:buNone/>
            </a:pPr>
            <a:r>
              <a:rPr lang="fr-FR" sz="2800" dirty="0">
                <a:latin typeface="Lucida Sans Unicode" charset="0"/>
                <a:ea typeface="ＭＳ Ｐゴシック" charset="0"/>
                <a:cs typeface="ＭＳ Ｐゴシック" charset="0"/>
              </a:rPr>
              <a:t>Mais une caractéristique de ce développement basé essentiellement sur l</a:t>
            </a:r>
            <a:r>
              <a:rPr lang="ja-JP" altLang="fr-FR" sz="2800">
                <a:latin typeface="Lucida Sans Unicode" charset="0"/>
                <a:ea typeface="ＭＳ Ｐゴシック" charset="0"/>
                <a:cs typeface="ＭＳ Ｐゴシック" charset="0"/>
              </a:rPr>
              <a:t>’</a:t>
            </a:r>
            <a:r>
              <a:rPr lang="fr-FR" altLang="ja-JP" sz="2800" dirty="0">
                <a:latin typeface="Lucida Sans Unicode" charset="0"/>
                <a:ea typeface="ＭＳ Ｐゴシック" charset="0"/>
                <a:cs typeface="ＭＳ Ｐゴシック" charset="0"/>
              </a:rPr>
              <a:t>électronique fut la pauvreté de la production de logiciels.</a:t>
            </a:r>
            <a:endParaRPr lang="fr-FR" sz="28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5197445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idx="4294967295"/>
          </p:nvPr>
        </p:nvSpPr>
        <p:spPr>
          <a:xfrm>
            <a:off x="899592" y="620688"/>
            <a:ext cx="7330008" cy="5505475"/>
          </a:xfrm>
        </p:spPr>
        <p:txBody>
          <a:bodyPr>
            <a:normAutofit fontScale="92500" lnSpcReduction="10000"/>
          </a:bodyPr>
          <a:lstStyle/>
          <a:p>
            <a:pPr algn="just" eaLnBrk="1" hangingPunct="1">
              <a:lnSpc>
                <a:spcPct val="150000"/>
              </a:lnSpc>
            </a:pPr>
            <a:r>
              <a:rPr lang="fr-FR" dirty="0">
                <a:latin typeface="Lucida Sans Unicode" charset="0"/>
                <a:ea typeface="ＭＳ Ｐゴシック" charset="0"/>
                <a:cs typeface="ＭＳ Ｐゴシック" charset="0"/>
              </a:rPr>
              <a:t>Faut-il y voir un facteur culturel ? Les japonais n</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auraient guère de sympathie (mais de la sympathie pour la guerre) pour la stricte logique binaire ou faut-il y chercher un facteur économique lié au poids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électronique au pays du soleil levant ?</a:t>
            </a:r>
          </a:p>
          <a:p>
            <a:pPr algn="just" eaLnBrk="1" hangingPunct="1">
              <a:lnSpc>
                <a:spcPct val="150000"/>
              </a:lnSpc>
            </a:pPr>
            <a:r>
              <a:rPr lang="fr-FR" dirty="0">
                <a:latin typeface="Lucida Sans Unicode" charset="0"/>
                <a:ea typeface="ＭＳ Ｐゴシック" charset="0"/>
                <a:cs typeface="ＭＳ Ｐゴシック" charset="0"/>
              </a:rPr>
              <a:t>Ou encore, les japonais auraient-ils fait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économie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informatique procédurale pour passer directement à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ère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intelligence artificielle ? (leurs derniers robots commencent à faire peur !) </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34991775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idx="4294967295"/>
          </p:nvPr>
        </p:nvSpPr>
        <p:spPr>
          <a:xfrm>
            <a:off x="1043608" y="620689"/>
            <a:ext cx="6799262" cy="576064"/>
          </a:xfrm>
        </p:spPr>
        <p:txBody>
          <a:bodyPr>
            <a:normAutofit fontScale="90000"/>
          </a:bodyPr>
          <a:lstStyle/>
          <a:p>
            <a:r>
              <a:rPr lang="fr-FR" dirty="0" err="1"/>
              <a:t>Humanoidons</a:t>
            </a:r>
            <a:r>
              <a:rPr lang="fr-FR" dirty="0"/>
              <a:t> nous</a:t>
            </a:r>
          </a:p>
        </p:txBody>
      </p:sp>
      <p:pic>
        <p:nvPicPr>
          <p:cNvPr id="4" name="Han, a lifelike humanoid robot from Hanson Robotics at the Global Sources Mobile Electronics show.[720P].MP4">
            <a:hlinkClick r:id="" action="ppaction://media"/>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4"/>
          <a:stretch>
            <a:fillRect/>
          </a:stretch>
        </p:blipFill>
        <p:spPr>
          <a:xfrm>
            <a:off x="1554956" y="1340768"/>
            <a:ext cx="6034088" cy="4525963"/>
          </a:xfrm>
        </p:spPr>
      </p:pic>
    </p:spTree>
    <p:extLst>
      <p:ext uri="{BB962C8B-B14F-4D97-AF65-F5344CB8AC3E}">
        <p14:creationId xmlns:p14="http://schemas.microsoft.com/office/powerpoint/2010/main" val="24322548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2E4FEB2E-3581-FD44-943A-28A213BDD208}"/>
              </a:ext>
            </a:extLst>
          </p:cNvPr>
          <p:cNvSpPr>
            <a:spLocks noGrp="1"/>
          </p:cNvSpPr>
          <p:nvPr>
            <p:ph type="title" idx="4294967295"/>
          </p:nvPr>
        </p:nvSpPr>
        <p:spPr>
          <a:xfrm>
            <a:off x="1259632" y="476672"/>
            <a:ext cx="6799262" cy="1303337"/>
          </a:xfrm>
        </p:spPr>
        <p:txBody>
          <a:bodyPr/>
          <a:lstStyle/>
          <a:p>
            <a:r>
              <a:rPr lang="en-GB" dirty="0"/>
              <a:t>Et </a:t>
            </a:r>
            <a:r>
              <a:rPr lang="en-GB" dirty="0" err="1"/>
              <a:t>quelques</a:t>
            </a:r>
            <a:r>
              <a:rPr lang="en-GB" dirty="0"/>
              <a:t> </a:t>
            </a:r>
            <a:r>
              <a:rPr lang="en-GB" dirty="0" err="1"/>
              <a:t>années</a:t>
            </a:r>
            <a:r>
              <a:rPr lang="en-GB" dirty="0"/>
              <a:t> après </a:t>
            </a:r>
          </a:p>
        </p:txBody>
      </p:sp>
      <p:pic>
        <p:nvPicPr>
          <p:cNvPr id="7" name="ibuki -Breathing life-">
            <a:hlinkClick r:id="" action="ppaction://media"/>
            <a:extLst>
              <a:ext uri="{FF2B5EF4-FFF2-40B4-BE49-F238E27FC236}">
                <a16:creationId xmlns:a16="http://schemas.microsoft.com/office/drawing/2014/main" id="{272853E1-1D7E-EA4B-B15E-211F70F798DB}"/>
              </a:ext>
            </a:extLst>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4"/>
          <a:stretch>
            <a:fillRect/>
          </a:stretch>
        </p:blipFill>
        <p:spPr>
          <a:xfrm>
            <a:off x="1507331" y="1988840"/>
            <a:ext cx="6129337" cy="3444875"/>
          </a:xfrm>
        </p:spPr>
      </p:pic>
    </p:spTree>
    <p:extLst>
      <p:ext uri="{BB962C8B-B14F-4D97-AF65-F5344CB8AC3E}">
        <p14:creationId xmlns:p14="http://schemas.microsoft.com/office/powerpoint/2010/main" val="72852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0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oboticist explores nature of humanity">
            <a:hlinkClick r:id="" action="ppaction://media"/>
            <a:extLst>
              <a:ext uri="{FF2B5EF4-FFF2-40B4-BE49-F238E27FC236}">
                <a16:creationId xmlns:a16="http://schemas.microsoft.com/office/drawing/2014/main" id="{3737B7B7-963B-0940-810B-470C61C060F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51619" y="2276872"/>
            <a:ext cx="6840761" cy="3830826"/>
          </a:xfrm>
          <a:prstGeom prst="rect">
            <a:avLst/>
          </a:prstGeom>
        </p:spPr>
      </p:pic>
      <p:sp>
        <p:nvSpPr>
          <p:cNvPr id="3" name="ZoneTexte 2">
            <a:extLst>
              <a:ext uri="{FF2B5EF4-FFF2-40B4-BE49-F238E27FC236}">
                <a16:creationId xmlns:a16="http://schemas.microsoft.com/office/drawing/2014/main" id="{CA4AC5B3-A78C-0441-B6E6-1E08317C8DA1}"/>
              </a:ext>
            </a:extLst>
          </p:cNvPr>
          <p:cNvSpPr txBox="1"/>
          <p:nvPr/>
        </p:nvSpPr>
        <p:spPr>
          <a:xfrm>
            <a:off x="2699792" y="980728"/>
            <a:ext cx="3924472" cy="584775"/>
          </a:xfrm>
          <a:prstGeom prst="rect">
            <a:avLst/>
          </a:prstGeom>
          <a:noFill/>
        </p:spPr>
        <p:txBody>
          <a:bodyPr wrap="none" rtlCol="0">
            <a:spAutoFit/>
          </a:bodyPr>
          <a:lstStyle/>
          <a:p>
            <a:r>
              <a:rPr lang="fr-FR" sz="3200" dirty="0"/>
              <a:t>Le cas Hiroshi </a:t>
            </a:r>
            <a:r>
              <a:rPr lang="fr-FR" sz="3200" dirty="0" err="1"/>
              <a:t>Ishiguro</a:t>
            </a:r>
            <a:endParaRPr lang="fr-FR" sz="3200" dirty="0"/>
          </a:p>
        </p:txBody>
      </p:sp>
    </p:spTree>
    <p:extLst>
      <p:ext uri="{BB962C8B-B14F-4D97-AF65-F5344CB8AC3E}">
        <p14:creationId xmlns:p14="http://schemas.microsoft.com/office/powerpoint/2010/main" val="138528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1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ChangeArrowheads="1"/>
          </p:cNvSpPr>
          <p:nvPr>
            <p:ph idx="4294967295"/>
          </p:nvPr>
        </p:nvSpPr>
        <p:spPr>
          <a:xfrm>
            <a:off x="899592" y="620688"/>
            <a:ext cx="7330008" cy="5505475"/>
          </a:xfrm>
        </p:spPr>
        <p:txBody>
          <a:bodyPr>
            <a:normAutofit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autres pays vont essayer de suivre la même politique protectionniste pour leur micro-informatique (Corée, Taiwan, Brésil) en interdisant la pénétration de leur marché national par des entreprises étrangères (et IBM en particulier). </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Progressivement le japon va conquérir des parts de marché importantes au point  de mettre en péril le marché Américain de la construction de la micro-informatique.</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8449931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ChangeArrowheads="1"/>
          </p:cNvSpPr>
          <p:nvPr>
            <p:ph idx="4294967295"/>
          </p:nvPr>
        </p:nvSpPr>
        <p:spPr>
          <a:xfrm>
            <a:off x="4572000" y="1556792"/>
            <a:ext cx="2899676" cy="4114800"/>
          </a:xfrm>
        </p:spPr>
        <p:txBody>
          <a:bodyPr/>
          <a:lstStyle/>
          <a:p>
            <a:pPr marL="0" indent="0" algn="just" eaLnBrk="1" hangingPunct="1">
              <a:buNone/>
            </a:pPr>
            <a:r>
              <a:rPr lang="fr-FR" dirty="0">
                <a:latin typeface="Lucida Sans Unicode" charset="0"/>
                <a:ea typeface="ＭＳ Ｐゴシック" charset="0"/>
                <a:cs typeface="ＭＳ Ｐゴシック" charset="0"/>
              </a:rPr>
              <a:t>On constate une forte progression des exportations entre 79 et 85.</a:t>
            </a:r>
          </a:p>
          <a:p>
            <a:pPr marL="0" indent="0" algn="just" eaLnBrk="1" hangingPunct="1">
              <a:buNone/>
            </a:pPr>
            <a:r>
              <a:rPr lang="fr-FR" dirty="0">
                <a:latin typeface="Lucida Sans Unicode" charset="0"/>
                <a:ea typeface="ＭＳ Ｐゴシック" charset="0"/>
                <a:cs typeface="ＭＳ Ｐゴシック" charset="0"/>
              </a:rPr>
              <a:t>La tendance ne s</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est pas inversée depuis</a:t>
            </a:r>
            <a:endParaRPr lang="fr-FR" dirty="0">
              <a:latin typeface="Lucida Sans Unicode" charset="0"/>
              <a:ea typeface="ＭＳ Ｐゴシック" charset="0"/>
              <a:cs typeface="ＭＳ Ｐゴシック" charset="0"/>
            </a:endParaRPr>
          </a:p>
        </p:txBody>
      </p:sp>
      <p:pic>
        <p:nvPicPr>
          <p:cNvPr id="368642" name="Picture 3" descr="robin_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71873"/>
            <a:ext cx="3246512" cy="53638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967325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idx="4294967295"/>
          </p:nvPr>
        </p:nvSpPr>
        <p:spPr>
          <a:xfrm>
            <a:off x="685800" y="476672"/>
            <a:ext cx="7772400" cy="763587"/>
          </a:xfrm>
        </p:spPr>
        <p:txBody>
          <a:bodyPr>
            <a:normAutofit/>
            <a:scene3d>
              <a:camera prst="orthographicFront"/>
              <a:lightRig rig="soft" dir="t"/>
            </a:scene3d>
            <a:sp3d prstMaterial="softEdge">
              <a:bevelT w="25400" h="25400"/>
            </a:sp3d>
          </a:bodyPr>
          <a:lstStyle/>
          <a:p>
            <a:pPr eaLnBrk="1" fontAlgn="auto" hangingPunct="1">
              <a:spcAft>
                <a:spcPts val="0"/>
              </a:spcAft>
              <a:defRPr/>
            </a:pPr>
            <a:r>
              <a:rPr lang="fr-FR" sz="3600" dirty="0">
                <a:solidFill>
                  <a:schemeClr val="tx1"/>
                </a:solidFill>
                <a:ea typeface="+mj-ea"/>
                <a:cs typeface="+mj-cs"/>
              </a:rPr>
              <a:t>Les progrès de la digitalisation</a:t>
            </a:r>
          </a:p>
        </p:txBody>
      </p:sp>
      <p:sp>
        <p:nvSpPr>
          <p:cNvPr id="370689" name="Rectangle 3"/>
          <p:cNvSpPr>
            <a:spLocks noGrp="1" noChangeArrowheads="1"/>
          </p:cNvSpPr>
          <p:nvPr>
            <p:ph idx="4294967295"/>
          </p:nvPr>
        </p:nvSpPr>
        <p:spPr>
          <a:xfrm>
            <a:off x="827584" y="1340768"/>
            <a:ext cx="7416824" cy="4896544"/>
          </a:xfrm>
        </p:spPr>
        <p:txBody>
          <a:bodyPr>
            <a:normAutofit fontScale="92500" lnSpcReduction="10000"/>
          </a:bodyPr>
          <a:lstStyle/>
          <a:p>
            <a:pPr marL="0" indent="0" algn="just" eaLnBrk="1" hangingPunct="1">
              <a:lnSpc>
                <a:spcPct val="150000"/>
              </a:lnSpc>
              <a:buNone/>
            </a:pPr>
            <a:r>
              <a:rPr lang="fr-FR" sz="2500" dirty="0">
                <a:latin typeface="Lucida Sans Unicode" charset="0"/>
                <a:ea typeface="ＭＳ Ｐゴシック" charset="0"/>
                <a:cs typeface="ＭＳ Ｐゴシック" charset="0"/>
              </a:rPr>
              <a:t>La ma</a:t>
            </a:r>
            <a:r>
              <a:rPr lang="fr-FR" altLang="ja-JP" sz="2500" dirty="0">
                <a:latin typeface="Lucida Sans Unicode" charset="0"/>
                <a:ea typeface="ＭＳ Ｐゴシック" charset="0"/>
                <a:cs typeface="ＭＳ Ｐゴシック" charset="0"/>
              </a:rPr>
              <a:t>îtrise de l’industrie des semi-conducteurs n’est plus au cœur de la troisième informatique.</a:t>
            </a:r>
          </a:p>
          <a:p>
            <a:pPr marL="0" indent="0" algn="just" eaLnBrk="1" hangingPunct="1">
              <a:lnSpc>
                <a:spcPct val="150000"/>
              </a:lnSpc>
              <a:buNone/>
            </a:pPr>
            <a:r>
              <a:rPr lang="fr-FR" altLang="ja-JP" sz="2500" dirty="0">
                <a:latin typeface="Lucida Sans Unicode" charset="0"/>
                <a:ea typeface="ＭＳ Ｐゴシック" charset="0"/>
                <a:cs typeface="ＭＳ Ｐゴシック" charset="0"/>
              </a:rPr>
              <a:t>Dans ce secteur, certaines tendances lourdes sont déjà en place depuis de nombreuses années.</a:t>
            </a:r>
          </a:p>
          <a:p>
            <a:pPr marL="0" indent="0" algn="just" eaLnBrk="1" hangingPunct="1">
              <a:lnSpc>
                <a:spcPct val="150000"/>
              </a:lnSpc>
              <a:buNone/>
            </a:pPr>
            <a:r>
              <a:rPr lang="fr-FR" altLang="ja-JP" sz="2500" dirty="0">
                <a:latin typeface="Lucida Sans Unicode" charset="0"/>
                <a:ea typeface="ＭＳ Ｐゴシック" charset="0"/>
                <a:cs typeface="ＭＳ Ｐゴシック" charset="0"/>
              </a:rPr>
              <a:t>La tendance est plutôt dans la concentration des sociétés à coups de rachats et les constructeurs de semi-conducteurs se comptent sur les doigts d’une main (</a:t>
            </a:r>
            <a:r>
              <a:rPr lang="fr-FR" altLang="ja-JP" sz="2500" dirty="0" err="1">
                <a:latin typeface="Lucida Sans Unicode" charset="0"/>
                <a:ea typeface="ＭＳ Ｐゴシック" charset="0"/>
                <a:cs typeface="ＭＳ Ｐゴシック" charset="0"/>
              </a:rPr>
              <a:t>intel</a:t>
            </a:r>
            <a:r>
              <a:rPr lang="fr-FR" altLang="ja-JP" sz="2500" dirty="0">
                <a:latin typeface="Lucida Sans Unicode" charset="0"/>
                <a:ea typeface="ＭＳ Ｐゴシック" charset="0"/>
                <a:cs typeface="ＭＳ Ｐゴシック" charset="0"/>
              </a:rPr>
              <a:t>, AMD, Motorola bientôt mort, ???)</a:t>
            </a:r>
            <a:endParaRPr lang="fr-FR" sz="25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7383162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Grp="1" noChangeArrowheads="1"/>
          </p:cNvSpPr>
          <p:nvPr>
            <p:ph idx="4294967295"/>
          </p:nvPr>
        </p:nvSpPr>
        <p:spPr>
          <a:xfrm>
            <a:off x="755576" y="548680"/>
            <a:ext cx="7474024" cy="5655270"/>
          </a:xfrm>
        </p:spPr>
        <p:txBody>
          <a:bodyPr>
            <a:normAutofit fontScale="92500" lnSpcReduction="2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Par contre une chose est certaine c</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est que la digitalisation de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information est irréversible. Auparavant les informations étaient traitées, mémorisées et transportées sous différentes formes (voix, papier, analogiquement ou encore par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image).</a:t>
            </a:r>
          </a:p>
          <a:p>
            <a:pPr marL="0" indent="0" algn="just" eaLnBrk="1" hangingPunct="1">
              <a:lnSpc>
                <a:spcPct val="150000"/>
              </a:lnSpc>
              <a:buNone/>
            </a:pPr>
            <a:r>
              <a:rPr lang="fr-FR" dirty="0">
                <a:latin typeface="Lucida Sans Unicode" charset="0"/>
                <a:ea typeface="ＭＳ Ｐゴシック" charset="0"/>
                <a:cs typeface="ＭＳ Ｐゴシック" charset="0"/>
              </a:rPr>
              <a:t>Avec 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extension des capacités des ordinateurs mais aussi à cause d</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une volonté de les utiliser pour ces nouvelles tâches, nous allons être capables de traiter logiquement la totalité de ces données, après passage par des logiciels pouvant scanner, reconnaître la voix ou l’image (le projet bibliothèque de </a:t>
            </a:r>
            <a:r>
              <a:rPr lang="fr-FR" altLang="ja-JP" dirty="0" err="1">
                <a:latin typeface="Lucida Sans Unicode" charset="0"/>
                <a:ea typeface="ＭＳ Ｐゴシック" charset="0"/>
                <a:cs typeface="ＭＳ Ｐゴシック" charset="0"/>
              </a:rPr>
              <a:t>google</a:t>
            </a:r>
            <a:r>
              <a:rPr lang="fr-FR" altLang="ja-JP" dirty="0">
                <a:latin typeface="Lucida Sans Unicode" charset="0"/>
                <a:ea typeface="ＭＳ Ｐゴシック" charset="0"/>
                <a:cs typeface="ＭＳ Ｐゴシック" charset="0"/>
              </a:rPr>
              <a:t>). </a:t>
            </a: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1946782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idx="4294967295"/>
          </p:nvPr>
        </p:nvSpPr>
        <p:spPr>
          <a:xfrm>
            <a:off x="1115616" y="620688"/>
            <a:ext cx="7113984" cy="5505475"/>
          </a:xfrm>
        </p:spPr>
        <p:txBody>
          <a:bodyPr>
            <a:normAutofit fontScale="925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La prochaine révolution informatique ne sera plus matérielle mais certainement logicielle. </a:t>
            </a:r>
          </a:p>
          <a:p>
            <a:pPr marL="0" indent="0" algn="just" eaLnBrk="1" hangingPunct="1">
              <a:lnSpc>
                <a:spcPct val="150000"/>
              </a:lnSpc>
              <a:buNone/>
            </a:pPr>
            <a:r>
              <a:rPr lang="fr-FR" dirty="0">
                <a:latin typeface="Lucida Sans Unicode" charset="0"/>
                <a:ea typeface="ＭＳ Ｐゴシック" charset="0"/>
                <a:cs typeface="ＭＳ Ｐゴシック" charset="0"/>
              </a:rPr>
              <a:t>Pratiquement plus aucun informaticien n</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est en mesure de comprendre les évolutions techniques des processeurs (ou très peu).</a:t>
            </a:r>
          </a:p>
          <a:p>
            <a:pPr marL="0" indent="0" algn="just" eaLnBrk="1" hangingPunct="1">
              <a:lnSpc>
                <a:spcPct val="150000"/>
              </a:lnSpc>
              <a:buNone/>
            </a:pPr>
            <a:r>
              <a:rPr lang="fr-FR" dirty="0">
                <a:latin typeface="Lucida Sans Unicode" charset="0"/>
                <a:ea typeface="ＭＳ Ｐゴシック" charset="0"/>
                <a:cs typeface="ＭＳ Ｐゴシック" charset="0"/>
              </a:rPr>
              <a:t>L</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industrie du logiciel s</a:t>
            </a:r>
            <a:r>
              <a:rPr lang="ja-JP" altLang="fr-FR">
                <a:latin typeface="Lucida Sans Unicode" charset="0"/>
                <a:ea typeface="ＭＳ Ｐゴシック" charset="0"/>
                <a:cs typeface="ＭＳ Ｐゴシック" charset="0"/>
              </a:rPr>
              <a:t>’</a:t>
            </a:r>
            <a:r>
              <a:rPr lang="fr-FR" altLang="ja-JP" dirty="0">
                <a:latin typeface="Lucida Sans Unicode" charset="0"/>
                <a:ea typeface="ＭＳ Ｐゴシック" charset="0"/>
                <a:cs typeface="ＭＳ Ｐゴシック" charset="0"/>
              </a:rPr>
              <a:t>est beaucoup développée depuis les années 75 à travers les sociétés de services (développement spécifiques) et à travers les compagnies qui mettent sur le marché des logiciels prêts à l’emploi (</a:t>
            </a:r>
            <a:r>
              <a:rPr lang="fr-FR" altLang="ja-JP" dirty="0" err="1">
                <a:latin typeface="Lucida Sans Unicode" charset="0"/>
                <a:ea typeface="ＭＳ Ｐゴシック" charset="0"/>
                <a:cs typeface="ＭＳ Ｐゴシック" charset="0"/>
              </a:rPr>
              <a:t>microsoft</a:t>
            </a:r>
            <a:r>
              <a:rPr lang="fr-FR" altLang="ja-JP" dirty="0">
                <a:latin typeface="Lucida Sans Unicode" charset="0"/>
                <a:ea typeface="ＭＳ Ｐゴシック" charset="0"/>
                <a:cs typeface="ＭＳ Ｐゴシック" charset="0"/>
              </a:rPr>
              <a:t>, …).</a:t>
            </a:r>
          </a:p>
        </p:txBody>
      </p:sp>
    </p:spTree>
    <p:extLst>
      <p:ext uri="{BB962C8B-B14F-4D97-AF65-F5344CB8AC3E}">
        <p14:creationId xmlns:p14="http://schemas.microsoft.com/office/powerpoint/2010/main" val="1982764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idx="4294967295"/>
          </p:nvPr>
        </p:nvSpPr>
        <p:spPr>
          <a:xfrm>
            <a:off x="899592" y="620687"/>
            <a:ext cx="7330008" cy="4932387"/>
          </a:xfrm>
        </p:spPr>
        <p:txBody>
          <a:bodyPr/>
          <a:lstStyle/>
          <a:p>
            <a:pPr marL="0" indent="0" algn="just" eaLnBrk="1" hangingPunct="1">
              <a:lnSpc>
                <a:spcPct val="150000"/>
              </a:lnSpc>
              <a:buNone/>
            </a:pPr>
            <a:r>
              <a:rPr lang="fr-FR" altLang="ja-JP" dirty="0">
                <a:latin typeface="Lucida Sans Unicode" charset="0"/>
                <a:ea typeface="ＭＳ Ｐゴシック" charset="0"/>
                <a:cs typeface="ＭＳ Ｐゴシック" charset="0"/>
              </a:rPr>
              <a:t>Reste l’enjeu de la compatibilité des logiciels et des matériels et là même des sociétés comme Apple ont du s’adapter à cette problématique.</a:t>
            </a:r>
          </a:p>
          <a:p>
            <a:pPr marL="0" indent="0" algn="just" eaLnBrk="1" hangingPunct="1">
              <a:lnSpc>
                <a:spcPct val="150000"/>
              </a:lnSpc>
              <a:buNone/>
            </a:pPr>
            <a:r>
              <a:rPr lang="fr-FR" altLang="ja-JP" dirty="0">
                <a:latin typeface="Lucida Sans Unicode" charset="0"/>
                <a:ea typeface="ＭＳ Ｐゴシック" charset="0"/>
                <a:cs typeface="ＭＳ Ｐゴシック" charset="0"/>
              </a:rPr>
              <a:t>Si cette compatibilité n’est pas vraie d’un point de vue système d’exploitation (Mac </a:t>
            </a:r>
            <a:r>
              <a:rPr lang="fr-FR" altLang="ja-JP" dirty="0" err="1">
                <a:latin typeface="Lucida Sans Unicode" charset="0"/>
                <a:ea typeface="ＭＳ Ｐゴシック" charset="0"/>
                <a:cs typeface="ＭＳ Ｐゴシック" charset="0"/>
              </a:rPr>
              <a:t>OsX</a:t>
            </a:r>
            <a:r>
              <a:rPr lang="fr-FR" altLang="ja-JP" dirty="0">
                <a:latin typeface="Lucida Sans Unicode" charset="0"/>
                <a:ea typeface="ＭＳ Ｐゴシック" charset="0"/>
                <a:cs typeface="ＭＳ Ｐゴシック" charset="0"/>
              </a:rPr>
              <a:t>, W10, Linux, Unix et encore) elle a tendance à le devenir d’un point de vue logiciel (open office, office pour mac, …).</a:t>
            </a:r>
            <a:endParaRPr lang="fr-FR" dirty="0">
              <a:latin typeface="Lucida Sans Unicode" charset="0"/>
              <a:ea typeface="ＭＳ Ｐゴシック" charset="0"/>
              <a:cs typeface="ＭＳ Ｐゴシック" charset="0"/>
            </a:endParaRPr>
          </a:p>
          <a:p>
            <a:pPr marL="0" indent="0" algn="just" eaLnBrk="1" hangingPunct="1">
              <a:lnSpc>
                <a:spcPct val="150000"/>
              </a:lnSpc>
              <a:buNone/>
            </a:pP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362885379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idx="4294967295"/>
          </p:nvPr>
        </p:nvSpPr>
        <p:spPr>
          <a:xfrm>
            <a:off x="434032" y="360710"/>
            <a:ext cx="7772400" cy="908050"/>
          </a:xfrm>
        </p:spPr>
        <p:txBody>
          <a:bodyPr>
            <a:normAutofit/>
            <a:scene3d>
              <a:camera prst="orthographicFront"/>
              <a:lightRig rig="soft" dir="t"/>
            </a:scene3d>
            <a:sp3d prstMaterial="softEdge">
              <a:bevelT w="25400" h="25400"/>
            </a:sp3d>
          </a:bodyPr>
          <a:lstStyle/>
          <a:p>
            <a:pPr eaLnBrk="1" fontAlgn="auto" hangingPunct="1">
              <a:spcAft>
                <a:spcPts val="0"/>
              </a:spcAft>
              <a:defRPr/>
            </a:pPr>
            <a:r>
              <a:rPr lang="fr-FR" dirty="0">
                <a:solidFill>
                  <a:schemeClr val="tx1"/>
                </a:solidFill>
                <a:ea typeface="+mj-ea"/>
                <a:cs typeface="+mj-cs"/>
              </a:rPr>
              <a:t>5. Evolution des ordinateurs</a:t>
            </a:r>
          </a:p>
        </p:txBody>
      </p:sp>
      <p:sp>
        <p:nvSpPr>
          <p:cNvPr id="378881" name="Rectangle 3"/>
          <p:cNvSpPr>
            <a:spLocks noGrp="1" noChangeArrowheads="1"/>
          </p:cNvSpPr>
          <p:nvPr>
            <p:ph idx="4294967295"/>
          </p:nvPr>
        </p:nvSpPr>
        <p:spPr>
          <a:xfrm>
            <a:off x="601811" y="1268760"/>
            <a:ext cx="6994525" cy="3128963"/>
          </a:xfrm>
        </p:spPr>
        <p:txBody>
          <a:bodyPr>
            <a:normAutofit/>
          </a:bodyPr>
          <a:lstStyle/>
          <a:p>
            <a:pPr marL="0" indent="0" eaLnBrk="1" hangingPunct="1">
              <a:lnSpc>
                <a:spcPct val="70000"/>
              </a:lnSpc>
              <a:buNone/>
            </a:pPr>
            <a:r>
              <a:rPr lang="fr-FR" sz="2800" dirty="0">
                <a:latin typeface="Lucida Sans Unicode" charset="0"/>
                <a:ea typeface="ＭＳ Ｐゴシック" charset="0"/>
                <a:cs typeface="ＭＳ Ｐゴシック" charset="0"/>
              </a:rPr>
              <a:t>Présentation chronologique </a:t>
            </a:r>
          </a:p>
          <a:p>
            <a:pPr marL="914400" lvl="1" indent="-457200" eaLnBrk="1" hangingPunct="1">
              <a:lnSpc>
                <a:spcPct val="70000"/>
              </a:lnSpc>
              <a:buClr>
                <a:srgbClr val="C01A22"/>
              </a:buClr>
              <a:buFontTx/>
              <a:buAutoNum type="arabicPeriod"/>
            </a:pPr>
            <a:r>
              <a:rPr lang="fr-FR" dirty="0">
                <a:latin typeface="Lucida Sans Unicode" charset="0"/>
                <a:ea typeface="ＭＳ Ｐゴシック" charset="0"/>
              </a:rPr>
              <a:t>La "Préhistoire" : -3000 à 1945 </a:t>
            </a:r>
          </a:p>
          <a:p>
            <a:pPr marL="914400" lvl="1" indent="-457200" eaLnBrk="1" hangingPunct="1">
              <a:lnSpc>
                <a:spcPct val="70000"/>
              </a:lnSpc>
              <a:buClr>
                <a:srgbClr val="C01A22"/>
              </a:buClr>
              <a:buFontTx/>
              <a:buAutoNum type="arabicPeriod"/>
            </a:pPr>
            <a:r>
              <a:rPr lang="fr-FR" dirty="0">
                <a:latin typeface="Lucida Sans Unicode" charset="0"/>
                <a:ea typeface="ＭＳ Ｐゴシック" charset="0"/>
              </a:rPr>
              <a:t>Les premiers ordinateurs : 1946 à 1955 </a:t>
            </a:r>
          </a:p>
          <a:p>
            <a:pPr marL="914400" lvl="1" indent="-457200" eaLnBrk="1" hangingPunct="1">
              <a:lnSpc>
                <a:spcPct val="70000"/>
              </a:lnSpc>
              <a:buClr>
                <a:srgbClr val="C01A22"/>
              </a:buClr>
              <a:buFontTx/>
              <a:buAutoNum type="arabicPeriod"/>
            </a:pPr>
            <a:r>
              <a:rPr lang="fr-FR" dirty="0">
                <a:latin typeface="Lucida Sans Unicode" charset="0"/>
                <a:ea typeface="ＭＳ Ｐゴシック" charset="0"/>
              </a:rPr>
              <a:t>La mini informatique : 1956 à 1970 </a:t>
            </a:r>
          </a:p>
          <a:p>
            <a:pPr marL="914400" lvl="1" indent="-457200" eaLnBrk="1" hangingPunct="1">
              <a:lnSpc>
                <a:spcPct val="70000"/>
              </a:lnSpc>
              <a:buClr>
                <a:srgbClr val="C01A22"/>
              </a:buClr>
              <a:buFontTx/>
              <a:buAutoNum type="arabicPeriod"/>
            </a:pPr>
            <a:r>
              <a:rPr lang="fr-FR" dirty="0">
                <a:latin typeface="Lucida Sans Unicode" charset="0"/>
                <a:ea typeface="ＭＳ Ｐゴシック" charset="0"/>
              </a:rPr>
              <a:t>L'informatique dans un garage ! : 1971 à 1976 </a:t>
            </a:r>
          </a:p>
          <a:p>
            <a:pPr marL="914400" lvl="1" indent="-457200" eaLnBrk="1" hangingPunct="1">
              <a:lnSpc>
                <a:spcPct val="70000"/>
              </a:lnSpc>
              <a:buClr>
                <a:srgbClr val="C01A22"/>
              </a:buClr>
              <a:buFontTx/>
              <a:buAutoNum type="arabicPeriod"/>
            </a:pPr>
            <a:r>
              <a:rPr lang="fr-FR" dirty="0">
                <a:latin typeface="Lucida Sans Unicode" charset="0"/>
                <a:ea typeface="ＭＳ Ｐゴシック" charset="0"/>
              </a:rPr>
              <a:t>Les débuts de la micro : 1977 à 1980 </a:t>
            </a:r>
          </a:p>
          <a:p>
            <a:pPr marL="914400" lvl="1" indent="-457200" eaLnBrk="1" hangingPunct="1">
              <a:lnSpc>
                <a:spcPct val="70000"/>
              </a:lnSpc>
              <a:buClr>
                <a:srgbClr val="C01A22"/>
              </a:buClr>
              <a:buFontTx/>
              <a:buAutoNum type="arabicPeriod"/>
            </a:pPr>
            <a:r>
              <a:rPr lang="fr-FR" dirty="0">
                <a:latin typeface="Lucida Sans Unicode" charset="0"/>
                <a:ea typeface="ＭＳ Ｐゴシック" charset="0"/>
              </a:rPr>
              <a:t>La micro devient familiale : 1981 à 1983 </a:t>
            </a:r>
          </a:p>
          <a:p>
            <a:pPr marL="914400" lvl="1" indent="-457200" eaLnBrk="1" hangingPunct="1">
              <a:lnSpc>
                <a:spcPct val="70000"/>
              </a:lnSpc>
              <a:buClr>
                <a:srgbClr val="C01A22"/>
              </a:buClr>
              <a:buFontTx/>
              <a:buAutoNum type="arabicPeriod"/>
            </a:pPr>
            <a:r>
              <a:rPr lang="fr-FR" dirty="0">
                <a:latin typeface="Lucida Sans Unicode" charset="0"/>
                <a:ea typeface="ＭＳ Ｐゴシック" charset="0"/>
              </a:rPr>
              <a:t>L'informatique conviviale : 1984 à 1986 </a:t>
            </a:r>
          </a:p>
        </p:txBody>
      </p:sp>
      <p:pic>
        <p:nvPicPr>
          <p:cNvPr id="378883" name="Picture 4" descr="evolu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4314729"/>
            <a:ext cx="5545137" cy="189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666548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idx="4294967295"/>
          </p:nvPr>
        </p:nvSpPr>
        <p:spPr>
          <a:xfrm>
            <a:off x="0" y="333375"/>
            <a:ext cx="7772400" cy="835025"/>
          </a:xfrm>
        </p:spPr>
        <p:txBody>
          <a:bodyPr>
            <a:scene3d>
              <a:camera prst="orthographicFront"/>
              <a:lightRig rig="soft" dir="t"/>
            </a:scene3d>
            <a:sp3d prstMaterial="softEdge">
              <a:bevelT w="25400" h="25400"/>
            </a:sp3d>
          </a:bodyPr>
          <a:lstStyle/>
          <a:p>
            <a:pPr eaLnBrk="1" fontAlgn="auto" hangingPunct="1">
              <a:spcAft>
                <a:spcPts val="0"/>
              </a:spcAft>
              <a:defRPr/>
            </a:pPr>
            <a:r>
              <a:rPr lang="fr-FR">
                <a:ea typeface="+mj-ea"/>
                <a:cs typeface="+mj-cs"/>
              </a:rPr>
              <a:t>3.1 La préhistoire</a:t>
            </a:r>
          </a:p>
        </p:txBody>
      </p:sp>
      <p:sp>
        <p:nvSpPr>
          <p:cNvPr id="380929" name="Rectangle 3"/>
          <p:cNvSpPr>
            <a:spLocks noGrp="1" noChangeArrowheads="1"/>
          </p:cNvSpPr>
          <p:nvPr>
            <p:ph idx="4294967295"/>
          </p:nvPr>
        </p:nvSpPr>
        <p:spPr>
          <a:xfrm>
            <a:off x="971600" y="1340768"/>
            <a:ext cx="6800800" cy="4115470"/>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 </a:t>
            </a:r>
            <a:r>
              <a:rPr lang="fr-FR" b="1" dirty="0">
                <a:latin typeface="Lucida Sans Unicode" charset="0"/>
                <a:ea typeface="ＭＳ Ｐゴシック" charset="0"/>
                <a:cs typeface="ＭＳ Ｐゴシック" charset="0"/>
              </a:rPr>
              <a:t>- 3000</a:t>
            </a:r>
            <a:r>
              <a:rPr lang="fr-FR" dirty="0">
                <a:latin typeface="Lucida Sans Unicode" charset="0"/>
                <a:ea typeface="ＭＳ Ｐゴシック" charset="0"/>
                <a:cs typeface="ＭＳ Ｐゴシック" charset="0"/>
              </a:rPr>
              <a:t> : Période de l'empereur Chinois </a:t>
            </a:r>
            <a:r>
              <a:rPr lang="fr-FR" b="1" dirty="0">
                <a:latin typeface="Lucida Sans Unicode" charset="0"/>
                <a:ea typeface="ＭＳ Ｐゴシック" charset="0"/>
                <a:cs typeface="ＭＳ Ｐゴシック" charset="0"/>
              </a:rPr>
              <a:t>Fou-Xi</a:t>
            </a:r>
            <a:r>
              <a:rPr lang="fr-FR" dirty="0">
                <a:latin typeface="Lucida Sans Unicode" charset="0"/>
                <a:ea typeface="ＭＳ Ｐゴシック" charset="0"/>
                <a:cs typeface="ＭＳ Ｐゴシック" charset="0"/>
              </a:rPr>
              <a:t> dont le symbole magique, l'octogone à trigramme, contient les 8 premiers nombres représentés sous forme binaire par des traits interrompus ou non : 000 001 010 011 etc... </a:t>
            </a:r>
          </a:p>
          <a:p>
            <a:pPr marL="0" indent="0" algn="just" eaLnBrk="1" hangingPunct="1">
              <a:lnSpc>
                <a:spcPct val="150000"/>
              </a:lnSpc>
              <a:buNone/>
            </a:pPr>
            <a:endParaRPr lang="fr-FR" dirty="0">
              <a:latin typeface="Lucida Sans Unicode" charset="0"/>
              <a:ea typeface="ＭＳ Ｐゴシック" charset="0"/>
              <a:cs typeface="ＭＳ Ｐゴシック" charset="0"/>
            </a:endParaRPr>
          </a:p>
        </p:txBody>
      </p:sp>
      <p:pic>
        <p:nvPicPr>
          <p:cNvPr id="380931" name="Picture 4" descr="yinya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4221088"/>
            <a:ext cx="2016894" cy="2016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118262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idx="4294967295"/>
          </p:nvPr>
        </p:nvSpPr>
        <p:spPr>
          <a:xfrm>
            <a:off x="4092575" y="620687"/>
            <a:ext cx="4151833" cy="5505475"/>
          </a:xfrm>
        </p:spPr>
        <p:txBody>
          <a:bodyPr>
            <a:normAutofit lnSpcReduction="10000"/>
          </a:bodyPr>
          <a:lstStyle/>
          <a:p>
            <a:pPr marL="0" indent="0" eaLnBrk="1" hangingPunct="1">
              <a:lnSpc>
                <a:spcPct val="90000"/>
              </a:lnSpc>
              <a:buNone/>
            </a:pPr>
            <a:r>
              <a:rPr lang="fr-FR" b="1" dirty="0">
                <a:latin typeface="Lucida Sans Unicode" charset="0"/>
                <a:ea typeface="ＭＳ Ｐゴシック" charset="0"/>
                <a:cs typeface="ＭＳ Ｐゴシック" charset="0"/>
              </a:rPr>
              <a:t>-500</a:t>
            </a:r>
            <a:r>
              <a:rPr lang="fr-FR" dirty="0">
                <a:latin typeface="Lucida Sans Unicode" charset="0"/>
                <a:ea typeface="ＭＳ Ｐゴシック" charset="0"/>
                <a:cs typeface="ＭＳ Ｐゴシック" charset="0"/>
              </a:rPr>
              <a:t> : Apparition au Moyen Orient du premier "outil" de calcul : l'abaque et le boulier. </a:t>
            </a:r>
          </a:p>
          <a:p>
            <a:pPr marL="0" indent="0" eaLnBrk="1" hangingPunct="1">
              <a:lnSpc>
                <a:spcPct val="90000"/>
              </a:lnSpc>
              <a:buNone/>
            </a:pPr>
            <a:endParaRPr lang="fr-FR" dirty="0">
              <a:latin typeface="Lucida Sans Unicode" charset="0"/>
              <a:ea typeface="ＭＳ Ｐゴシック" charset="0"/>
              <a:cs typeface="ＭＳ Ｐゴシック" charset="0"/>
            </a:endParaRPr>
          </a:p>
          <a:p>
            <a:pPr marL="0" indent="0" eaLnBrk="1" hangingPunct="1">
              <a:lnSpc>
                <a:spcPct val="90000"/>
              </a:lnSpc>
              <a:buNone/>
            </a:pPr>
            <a:r>
              <a:rPr lang="fr-FR" b="1" dirty="0">
                <a:latin typeface="Lucida Sans Unicode" charset="0"/>
                <a:ea typeface="ＭＳ Ｐゴシック" charset="0"/>
                <a:cs typeface="ＭＳ Ｐゴシック" charset="0"/>
              </a:rPr>
              <a:t>-300</a:t>
            </a:r>
            <a:r>
              <a:rPr lang="fr-FR" dirty="0">
                <a:latin typeface="Lucida Sans Unicode" charset="0"/>
                <a:ea typeface="ＭＳ Ｐゴシック" charset="0"/>
                <a:cs typeface="ＭＳ Ｐゴシック" charset="0"/>
              </a:rPr>
              <a:t> : Le philosophe Grec </a:t>
            </a:r>
            <a:r>
              <a:rPr lang="fr-FR" b="1" dirty="0">
                <a:latin typeface="Lucida Sans Unicode" charset="0"/>
                <a:ea typeface="ＭＳ Ｐゴシック" charset="0"/>
                <a:cs typeface="ＭＳ Ｐゴシック" charset="0"/>
              </a:rPr>
              <a:t>Aristote</a:t>
            </a:r>
            <a:r>
              <a:rPr lang="fr-FR" dirty="0">
                <a:latin typeface="Lucida Sans Unicode" charset="0"/>
                <a:ea typeface="ＭＳ Ｐゴシック" charset="0"/>
                <a:cs typeface="ＭＳ Ｐゴシック" charset="0"/>
              </a:rPr>
              <a:t> définit dans son œuvre ce qu'est pour lui la logique. </a:t>
            </a:r>
          </a:p>
          <a:p>
            <a:pPr marL="0" indent="0" eaLnBrk="1" hangingPunct="1">
              <a:lnSpc>
                <a:spcPct val="90000"/>
              </a:lnSpc>
              <a:buNone/>
            </a:pPr>
            <a:endParaRPr lang="fr-FR" dirty="0">
              <a:latin typeface="Lucida Sans Unicode" charset="0"/>
              <a:ea typeface="ＭＳ Ｐゴシック" charset="0"/>
              <a:cs typeface="ＭＳ Ｐゴシック" charset="0"/>
            </a:endParaRPr>
          </a:p>
          <a:p>
            <a:pPr marL="0" indent="0" eaLnBrk="1" hangingPunct="1">
              <a:lnSpc>
                <a:spcPct val="90000"/>
              </a:lnSpc>
              <a:buNone/>
            </a:pPr>
            <a:r>
              <a:rPr lang="fr-FR" b="1" dirty="0">
                <a:latin typeface="Lucida Sans Unicode" charset="0"/>
                <a:ea typeface="ＭＳ Ｐゴシック" charset="0"/>
                <a:cs typeface="ＭＳ Ｐゴシック" charset="0"/>
              </a:rPr>
              <a:t>1580</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John NAPIER</a:t>
            </a:r>
            <a:r>
              <a:rPr lang="fr-FR" dirty="0">
                <a:latin typeface="Lucida Sans Unicode" charset="0"/>
                <a:ea typeface="ＭＳ Ｐゴシック" charset="0"/>
                <a:cs typeface="ＭＳ Ｐゴシック" charset="0"/>
              </a:rPr>
              <a:t> invente les logarithmes (ceux qui vous ont empêché de dormir des années). </a:t>
            </a:r>
          </a:p>
          <a:p>
            <a:pPr marL="0" indent="0" eaLnBrk="1" hangingPunct="1">
              <a:lnSpc>
                <a:spcPct val="90000"/>
              </a:lnSpc>
              <a:buNone/>
            </a:pPr>
            <a:endParaRPr lang="fr-FR" dirty="0">
              <a:latin typeface="Lucida Sans Unicode" charset="0"/>
              <a:ea typeface="ＭＳ Ｐゴシック" charset="0"/>
              <a:cs typeface="ＭＳ Ｐゴシック" charset="0"/>
            </a:endParaRPr>
          </a:p>
        </p:txBody>
      </p:sp>
      <p:pic>
        <p:nvPicPr>
          <p:cNvPr id="382978" name="Picture 3" descr="fonctionlnx_tc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216025"/>
            <a:ext cx="3414713" cy="442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770751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idx="4294967295"/>
          </p:nvPr>
        </p:nvSpPr>
        <p:spPr>
          <a:xfrm>
            <a:off x="755576" y="476671"/>
            <a:ext cx="7704856" cy="3744417"/>
          </a:xfrm>
        </p:spPr>
        <p:txBody>
          <a:bodyPr>
            <a:normAutofit fontScale="92500" lnSpcReduction="20000"/>
          </a:bodyPr>
          <a:lstStyle/>
          <a:p>
            <a:pPr marL="0" indent="0" algn="just" eaLnBrk="1" hangingPunct="1">
              <a:lnSpc>
                <a:spcPct val="150000"/>
              </a:lnSpc>
              <a:buNone/>
            </a:pPr>
            <a:r>
              <a:rPr lang="fr-FR" b="1" dirty="0">
                <a:latin typeface="Lucida Sans Unicode" charset="0"/>
                <a:ea typeface="ＭＳ Ｐゴシック" charset="0"/>
                <a:cs typeface="ＭＳ Ｐゴシック" charset="0"/>
              </a:rPr>
              <a:t>1623</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Wilhelm Schickard</a:t>
            </a:r>
            <a:r>
              <a:rPr lang="fr-FR" dirty="0">
                <a:latin typeface="Lucida Sans Unicode" charset="0"/>
                <a:ea typeface="ＭＳ Ｐゴシック" charset="0"/>
                <a:cs typeface="ＭＳ Ｐゴシック" charset="0"/>
              </a:rPr>
              <a:t> invente ce qu'il appelle une </a:t>
            </a:r>
            <a:r>
              <a:rPr lang="fr-FR" b="1" dirty="0">
                <a:latin typeface="Lucida Sans Unicode" charset="0"/>
                <a:ea typeface="ＭＳ Ｐゴシック" charset="0"/>
                <a:cs typeface="ＭＳ Ｐゴシック" charset="0"/>
              </a:rPr>
              <a:t>horloge </a:t>
            </a:r>
            <a:r>
              <a:rPr lang="fr-FR" b="1" dirty="0" err="1">
                <a:latin typeface="Lucida Sans Unicode" charset="0"/>
                <a:ea typeface="ＭＳ Ｐゴシック" charset="0"/>
                <a:cs typeface="ＭＳ Ｐゴシック" charset="0"/>
              </a:rPr>
              <a:t>calculante</a:t>
            </a:r>
            <a:r>
              <a:rPr lang="fr-FR" dirty="0">
                <a:latin typeface="Lucida Sans Unicode" charset="0"/>
                <a:ea typeface="ＭＳ Ｐゴシック" charset="0"/>
                <a:cs typeface="ＭＳ Ｐゴシック" charset="0"/>
              </a:rPr>
              <a:t>. Elle calculait mécaniquement grâce à des roues dentées et pouvait réaliser additions, soustractions, multiplications et mémorisation des résultats intermédiaires. La machine a rapidement sombré dans l'oubli car son inventeur habitait en Allemagne du Sud dans une région ravagée par la guerre de 30 ans. </a:t>
            </a:r>
          </a:p>
          <a:p>
            <a:pPr marL="0" indent="0" algn="just" eaLnBrk="1" hangingPunct="1">
              <a:lnSpc>
                <a:spcPct val="150000"/>
              </a:lnSpc>
              <a:buNone/>
            </a:pPr>
            <a:endParaRPr lang="fr-FR" sz="1800" dirty="0">
              <a:latin typeface="Lucida Sans Unicode" charset="0"/>
              <a:ea typeface="ＭＳ Ｐゴシック" charset="0"/>
              <a:cs typeface="ＭＳ Ｐゴシック" charset="0"/>
            </a:endParaRPr>
          </a:p>
        </p:txBody>
      </p:sp>
      <p:pic>
        <p:nvPicPr>
          <p:cNvPr id="385026" name="Picture 3" descr="schicka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4110495"/>
            <a:ext cx="1839689" cy="22374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5027" name="Picture 4" descr="schickard-l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9441" y="3601808"/>
            <a:ext cx="3657600"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787170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idx="4294967295"/>
          </p:nvPr>
        </p:nvSpPr>
        <p:spPr>
          <a:xfrm>
            <a:off x="827584" y="764704"/>
            <a:ext cx="7560840" cy="4237509"/>
          </a:xfrm>
        </p:spPr>
        <p:txBody>
          <a:bodyPr/>
          <a:lstStyle/>
          <a:p>
            <a:pPr marL="0" indent="0" eaLnBrk="1" hangingPunct="1">
              <a:buNone/>
            </a:pPr>
            <a:r>
              <a:rPr lang="fr-FR" b="1" dirty="0">
                <a:latin typeface="Lucida Sans Unicode" charset="0"/>
                <a:ea typeface="ＭＳ Ｐゴシック" charset="0"/>
                <a:cs typeface="ＭＳ Ｐゴシック" charset="0"/>
              </a:rPr>
              <a:t>1623</a:t>
            </a:r>
            <a:r>
              <a:rPr lang="fr-FR" dirty="0">
                <a:latin typeface="Lucida Sans Unicode" charset="0"/>
                <a:ea typeface="ＭＳ Ｐゴシック" charset="0"/>
                <a:cs typeface="ＭＳ Ｐゴシック" charset="0"/>
              </a:rPr>
              <a:t> : Le philosophe </a:t>
            </a:r>
            <a:r>
              <a:rPr lang="fr-FR" b="1" dirty="0">
                <a:latin typeface="Lucida Sans Unicode" charset="0"/>
                <a:ea typeface="ＭＳ Ｐゴシック" charset="0"/>
                <a:cs typeface="ＭＳ Ｐゴシック" charset="0"/>
              </a:rPr>
              <a:t>Francis Bacon</a:t>
            </a:r>
            <a:r>
              <a:rPr lang="fr-FR" dirty="0">
                <a:latin typeface="Lucida Sans Unicode" charset="0"/>
                <a:ea typeface="ＭＳ Ｐゴシック" charset="0"/>
                <a:cs typeface="ＭＳ Ｐゴシック" charset="0"/>
              </a:rPr>
              <a:t> invente le </a:t>
            </a:r>
            <a:r>
              <a:rPr lang="fr-FR" b="1" dirty="0">
                <a:latin typeface="Lucida Sans Unicode" charset="0"/>
                <a:ea typeface="ＭＳ Ｐゴシック" charset="0"/>
                <a:cs typeface="ＭＳ Ｐゴシック" charset="0"/>
              </a:rPr>
              <a:t>Code Bilitère</a:t>
            </a:r>
            <a:r>
              <a:rPr lang="fr-FR" dirty="0">
                <a:latin typeface="Lucida Sans Unicode" charset="0"/>
                <a:ea typeface="ＭＳ Ｐゴシック" charset="0"/>
                <a:cs typeface="ＭＳ Ｐゴシック" charset="0"/>
              </a:rPr>
              <a:t> à deux lettres qui permet en utilisant 5 caractères de coder les lettres de l'Alphabet. </a:t>
            </a:r>
          </a:p>
          <a:p>
            <a:pPr marL="0" indent="0" eaLnBrk="1" hangingPunct="1">
              <a:buNone/>
            </a:pPr>
            <a:endParaRPr lang="fr-FR" dirty="0">
              <a:latin typeface="Lucida Sans Unicode" charset="0"/>
              <a:ea typeface="ＭＳ Ｐゴシック" charset="0"/>
              <a:cs typeface="ＭＳ Ｐゴシック" charset="0"/>
            </a:endParaRPr>
          </a:p>
          <a:p>
            <a:pPr marL="0" indent="0" eaLnBrk="1" hangingPunct="1">
              <a:buNone/>
            </a:pPr>
            <a:r>
              <a:rPr lang="fr-FR" b="1" dirty="0">
                <a:latin typeface="Lucida Sans Unicode" charset="0"/>
                <a:ea typeface="ＭＳ Ｐゴシック" charset="0"/>
                <a:cs typeface="ＭＳ Ｐゴシック" charset="0"/>
              </a:rPr>
              <a:t>1632</a:t>
            </a:r>
            <a:r>
              <a:rPr lang="fr-FR" dirty="0">
                <a:latin typeface="Lucida Sans Unicode" charset="0"/>
                <a:ea typeface="ＭＳ Ｐゴシック" charset="0"/>
                <a:cs typeface="ＭＳ Ｐゴシック" charset="0"/>
              </a:rPr>
              <a:t> : L'Anglais </a:t>
            </a:r>
            <a:r>
              <a:rPr lang="fr-FR" b="1" dirty="0">
                <a:latin typeface="Lucida Sans Unicode" charset="0"/>
                <a:ea typeface="ＭＳ Ｐゴシック" charset="0"/>
                <a:cs typeface="ＭＳ Ｐゴシック" charset="0"/>
              </a:rPr>
              <a:t>Oughtred</a:t>
            </a:r>
            <a:r>
              <a:rPr lang="fr-FR" dirty="0">
                <a:latin typeface="Lucida Sans Unicode" charset="0"/>
                <a:ea typeface="ＭＳ Ｐゴシック" charset="0"/>
                <a:cs typeface="ＭＳ Ｐゴシック" charset="0"/>
              </a:rPr>
              <a:t> invente la Règle à calcul. </a:t>
            </a:r>
          </a:p>
          <a:p>
            <a:pPr marL="0" indent="0" eaLnBrk="1" hangingPunct="1">
              <a:buNone/>
            </a:pPr>
            <a:endParaRPr lang="fr-FR" dirty="0">
              <a:latin typeface="Lucida Sans Unicode" charset="0"/>
              <a:ea typeface="ＭＳ Ｐゴシック" charset="0"/>
              <a:cs typeface="ＭＳ Ｐゴシック" charset="0"/>
            </a:endParaRPr>
          </a:p>
          <a:p>
            <a:pPr marL="0" indent="0" eaLnBrk="1" hangingPunct="1">
              <a:buNone/>
            </a:pPr>
            <a:endParaRPr lang="fr-FR" dirty="0">
              <a:latin typeface="Lucida Sans Unicode" charset="0"/>
              <a:ea typeface="ＭＳ Ｐゴシック" charset="0"/>
              <a:cs typeface="ＭＳ Ｐゴシック" charset="0"/>
            </a:endParaRPr>
          </a:p>
        </p:txBody>
      </p:sp>
      <p:pic>
        <p:nvPicPr>
          <p:cNvPr id="387074" name="Picture 3" descr="regle_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3573016"/>
            <a:ext cx="3529013" cy="2646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801213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idx="4294967295"/>
          </p:nvPr>
        </p:nvSpPr>
        <p:spPr>
          <a:xfrm>
            <a:off x="791580" y="680243"/>
            <a:ext cx="7560840" cy="4764981"/>
          </a:xfrm>
        </p:spPr>
        <p:txBody>
          <a:bodyPr/>
          <a:lstStyle/>
          <a:p>
            <a:pPr marL="0" indent="0" algn="just" eaLnBrk="1" hangingPunct="1">
              <a:lnSpc>
                <a:spcPct val="150000"/>
              </a:lnSpc>
              <a:buNone/>
            </a:pPr>
            <a:r>
              <a:rPr lang="fr-FR" b="1" dirty="0">
                <a:latin typeface="Lucida Sans Unicode" charset="0"/>
                <a:ea typeface="ＭＳ Ｐゴシック" charset="0"/>
                <a:cs typeface="ＭＳ Ｐゴシック" charset="0"/>
              </a:rPr>
              <a:t>1642</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Pascal</a:t>
            </a:r>
            <a:r>
              <a:rPr lang="fr-FR" dirty="0">
                <a:latin typeface="Lucida Sans Unicode" charset="0"/>
                <a:ea typeface="ＭＳ Ｐゴシック" charset="0"/>
                <a:cs typeface="ＭＳ Ｐゴシック" charset="0"/>
              </a:rPr>
              <a:t> met au point, pour aider son père collecteur des impôts à Rouen, la </a:t>
            </a:r>
            <a:r>
              <a:rPr lang="fr-FR" b="1" dirty="0">
                <a:solidFill>
                  <a:srgbClr val="FF3300"/>
                </a:solidFill>
                <a:latin typeface="Lucida Sans Unicode" charset="0"/>
                <a:ea typeface="ＭＳ Ｐゴシック" charset="0"/>
                <a:cs typeface="ＭＳ Ｐゴシック" charset="0"/>
              </a:rPr>
              <a:t>Pascaline</a:t>
            </a:r>
            <a:r>
              <a:rPr lang="fr-FR" dirty="0">
                <a:latin typeface="Lucida Sans Unicode" charset="0"/>
                <a:ea typeface="ＭＳ Ｐゴシック" charset="0"/>
                <a:cs typeface="ＭＳ Ｐゴシック" charset="0"/>
              </a:rPr>
              <a:t> qui pouvait traiter les additions et les soustractions. Contrairement à la machine de </a:t>
            </a:r>
            <a:r>
              <a:rPr lang="fr-FR" b="1" dirty="0">
                <a:latin typeface="Lucida Sans Unicode" charset="0"/>
                <a:ea typeface="ＭＳ Ｐゴシック" charset="0"/>
                <a:cs typeface="ＭＳ Ｐゴシック" charset="0"/>
              </a:rPr>
              <a:t>Schickard</a:t>
            </a:r>
            <a:r>
              <a:rPr lang="fr-FR" dirty="0">
                <a:latin typeface="Lucida Sans Unicode" charset="0"/>
                <a:ea typeface="ＭＳ Ｐゴシック" charset="0"/>
                <a:cs typeface="ＭＳ Ｐゴシック" charset="0"/>
              </a:rPr>
              <a:t>, elle eut un certain succès d'estime à la cour du Roi. C'est pour cela qu'elle est souvent considérée comme la première machine à calculer de l'histoire. </a:t>
            </a:r>
          </a:p>
        </p:txBody>
      </p:sp>
      <p:pic>
        <p:nvPicPr>
          <p:cNvPr id="389122" name="Picture 3" descr="pasca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12" y="4639470"/>
            <a:ext cx="2592388" cy="1538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659593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idx="4294967295"/>
          </p:nvPr>
        </p:nvSpPr>
        <p:spPr>
          <a:xfrm>
            <a:off x="611560" y="692696"/>
            <a:ext cx="7776864" cy="5737796"/>
          </a:xfrm>
        </p:spPr>
        <p:txBody>
          <a:bodyPr>
            <a:normAutofit fontScale="70000" lnSpcReduction="20000"/>
          </a:bodyPr>
          <a:lstStyle/>
          <a:p>
            <a:pPr marL="0" indent="0" algn="just" eaLnBrk="1" hangingPunct="1">
              <a:lnSpc>
                <a:spcPct val="150000"/>
              </a:lnSpc>
              <a:buNone/>
            </a:pPr>
            <a:r>
              <a:rPr lang="fr-FR" sz="2800" b="1" dirty="0">
                <a:latin typeface="Lucida Sans Unicode" charset="0"/>
                <a:ea typeface="ＭＳ Ｐゴシック" charset="0"/>
                <a:cs typeface="ＭＳ Ｐゴシック" charset="0"/>
              </a:rPr>
              <a:t>1679</a:t>
            </a:r>
            <a:r>
              <a:rPr lang="fr-FR" sz="2800" dirty="0">
                <a:latin typeface="Lucida Sans Unicode" charset="0"/>
                <a:ea typeface="ＭＳ Ｐゴシック" charset="0"/>
                <a:cs typeface="ＭＳ Ｐゴシック" charset="0"/>
              </a:rPr>
              <a:t> : </a:t>
            </a:r>
            <a:r>
              <a:rPr lang="fr-FR" sz="2800" b="1" dirty="0">
                <a:latin typeface="Lucida Sans Unicode" charset="0"/>
                <a:ea typeface="ＭＳ Ｐゴシック" charset="0"/>
                <a:cs typeface="ＭＳ Ｐゴシック" charset="0"/>
              </a:rPr>
              <a:t>Leibnitz</a:t>
            </a:r>
            <a:r>
              <a:rPr lang="fr-FR" sz="2800" dirty="0">
                <a:latin typeface="Lucida Sans Unicode" charset="0"/>
                <a:ea typeface="ＭＳ Ｐゴシック" charset="0"/>
                <a:cs typeface="ＭＳ Ｐゴシック" charset="0"/>
              </a:rPr>
              <a:t> découvre et met au point une arithmétique binaire (et analyse les octogones de Fou-Hi). Il invente aussi en </a:t>
            </a:r>
            <a:r>
              <a:rPr lang="fr-FR" sz="2800" b="1" dirty="0">
                <a:latin typeface="Lucida Sans Unicode" charset="0"/>
                <a:ea typeface="ＭＳ Ｐゴシック" charset="0"/>
                <a:cs typeface="ＭＳ Ｐゴシック" charset="0"/>
              </a:rPr>
              <a:t>1694</a:t>
            </a:r>
            <a:r>
              <a:rPr lang="fr-FR" sz="2800" dirty="0">
                <a:latin typeface="Lucida Sans Unicode" charset="0"/>
                <a:ea typeface="ＭＳ Ｐゴシック" charset="0"/>
                <a:cs typeface="ＭＳ Ｐゴシック" charset="0"/>
              </a:rPr>
              <a:t> une machine à calculer dérivée de la Pascaline mais capable de traiter les multiplications et divisions. </a:t>
            </a:r>
            <a:br>
              <a:rPr lang="fr-FR" sz="2800" dirty="0">
                <a:latin typeface="Lucida Sans Unicode" charset="0"/>
                <a:ea typeface="ＭＳ Ｐゴシック" charset="0"/>
                <a:cs typeface="ＭＳ Ｐゴシック" charset="0"/>
              </a:rPr>
            </a:br>
            <a:endParaRPr lang="fr-FR" sz="2800" dirty="0">
              <a:latin typeface="Lucida Sans Unicode" charset="0"/>
              <a:ea typeface="ＭＳ Ｐゴシック" charset="0"/>
              <a:cs typeface="ＭＳ Ｐゴシック" charset="0"/>
            </a:endParaRPr>
          </a:p>
          <a:p>
            <a:pPr marL="0" indent="0" algn="just" eaLnBrk="1" hangingPunct="1">
              <a:lnSpc>
                <a:spcPct val="150000"/>
              </a:lnSpc>
              <a:buNone/>
            </a:pPr>
            <a:r>
              <a:rPr lang="fr-FR" sz="2800" b="1" dirty="0">
                <a:latin typeface="Lucida Sans Unicode" charset="0"/>
                <a:ea typeface="ＭＳ Ｐゴシック" charset="0"/>
                <a:cs typeface="ＭＳ Ｐゴシック" charset="0"/>
              </a:rPr>
              <a:t>1728</a:t>
            </a:r>
            <a:r>
              <a:rPr lang="fr-FR" sz="2800" dirty="0">
                <a:latin typeface="Lucida Sans Unicode" charset="0"/>
                <a:ea typeface="ＭＳ Ｐゴシック" charset="0"/>
                <a:cs typeface="ＭＳ Ｐゴシック" charset="0"/>
              </a:rPr>
              <a:t> : </a:t>
            </a:r>
            <a:r>
              <a:rPr lang="fr-FR" sz="2800" b="1" dirty="0">
                <a:latin typeface="Lucida Sans Unicode" charset="0"/>
                <a:ea typeface="ＭＳ Ｐゴシック" charset="0"/>
                <a:cs typeface="ＭＳ Ｐゴシック" charset="0"/>
              </a:rPr>
              <a:t>Falcon</a:t>
            </a:r>
            <a:r>
              <a:rPr lang="fr-FR" sz="2800" dirty="0">
                <a:latin typeface="Lucida Sans Unicode" charset="0"/>
                <a:ea typeface="ＭＳ Ｐゴシック" charset="0"/>
                <a:cs typeface="ＭＳ Ｐゴシック" charset="0"/>
              </a:rPr>
              <a:t> construit le premier métier à tisser utilisant les </a:t>
            </a:r>
            <a:r>
              <a:rPr lang="fr-FR" sz="2800" b="1" dirty="0">
                <a:latin typeface="Lucida Sans Unicode" charset="0"/>
                <a:ea typeface="ＭＳ Ｐゴシック" charset="0"/>
                <a:cs typeface="ＭＳ Ｐゴシック" charset="0"/>
              </a:rPr>
              <a:t>cartes perforées</a:t>
            </a:r>
            <a:r>
              <a:rPr lang="fr-FR" sz="2800" dirty="0">
                <a:latin typeface="Lucida Sans Unicode" charset="0"/>
                <a:ea typeface="ＭＳ Ｐゴシック" charset="0"/>
                <a:cs typeface="ＭＳ Ｐゴシック" charset="0"/>
              </a:rPr>
              <a:t> pour fonctionner (Jacquard 1801). </a:t>
            </a:r>
          </a:p>
          <a:p>
            <a:pPr marL="0" indent="0" algn="just" eaLnBrk="1" hangingPunct="1">
              <a:lnSpc>
                <a:spcPct val="150000"/>
              </a:lnSpc>
              <a:buNone/>
            </a:pPr>
            <a:br>
              <a:rPr lang="fr-FR" sz="2800" dirty="0">
                <a:latin typeface="Lucida Sans Unicode" charset="0"/>
                <a:ea typeface="ＭＳ Ｐゴシック" charset="0"/>
                <a:cs typeface="ＭＳ Ｐゴシック" charset="0"/>
              </a:rPr>
            </a:br>
            <a:r>
              <a:rPr lang="fr-FR" sz="2800" b="1" dirty="0">
                <a:latin typeface="Lucida Sans Unicode" charset="0"/>
                <a:ea typeface="ＭＳ Ｐゴシック" charset="0"/>
                <a:cs typeface="ＭＳ Ｐゴシック" charset="0"/>
              </a:rPr>
              <a:t>1770</a:t>
            </a:r>
            <a:r>
              <a:rPr lang="fr-FR" sz="2800" dirty="0">
                <a:latin typeface="Lucida Sans Unicode" charset="0"/>
                <a:ea typeface="ＭＳ Ｐゴシック" charset="0"/>
                <a:cs typeface="ＭＳ Ｐゴシック" charset="0"/>
              </a:rPr>
              <a:t> : </a:t>
            </a:r>
            <a:r>
              <a:rPr lang="fr-FR" sz="2800" b="1" dirty="0">
                <a:latin typeface="Lucida Sans Unicode" charset="0"/>
                <a:ea typeface="ＭＳ Ｐゴシック" charset="0"/>
                <a:cs typeface="ＭＳ Ｐゴシック" charset="0"/>
              </a:rPr>
              <a:t>Hahn</a:t>
            </a:r>
            <a:r>
              <a:rPr lang="fr-FR" sz="2800" dirty="0">
                <a:latin typeface="Lucida Sans Unicode" charset="0"/>
                <a:ea typeface="ＭＳ Ｐゴシック" charset="0"/>
                <a:cs typeface="ＭＳ Ｐゴシック" charset="0"/>
              </a:rPr>
              <a:t> en Allemagne invente la première machine à calculer exécutant directement les 4 opérations (fondée sur le cylindre denté inventé par </a:t>
            </a:r>
            <a:r>
              <a:rPr lang="fr-FR" sz="2800" b="1" dirty="0">
                <a:latin typeface="Lucida Sans Unicode" charset="0"/>
                <a:ea typeface="ＭＳ Ｐゴシック" charset="0"/>
                <a:cs typeface="ＭＳ Ｐゴシック" charset="0"/>
              </a:rPr>
              <a:t>Leibnitz</a:t>
            </a:r>
            <a:r>
              <a:rPr lang="fr-FR" sz="2800" dirty="0">
                <a:latin typeface="Lucida Sans Unicode" charset="0"/>
                <a:ea typeface="ＭＳ Ｐゴシック" charset="0"/>
                <a:cs typeface="ＭＳ Ｐゴシック" charset="0"/>
              </a:rPr>
              <a:t> en 1671). </a:t>
            </a:r>
          </a:p>
          <a:p>
            <a:pPr marL="0" indent="0" algn="just" eaLnBrk="1" hangingPunct="1">
              <a:lnSpc>
                <a:spcPct val="150000"/>
              </a:lnSpc>
              <a:buNone/>
            </a:pPr>
            <a:endParaRPr lang="fr-FR" sz="28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38725290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idx="4294967295"/>
          </p:nvPr>
        </p:nvSpPr>
        <p:spPr>
          <a:xfrm>
            <a:off x="720179" y="764704"/>
            <a:ext cx="7560766" cy="3983087"/>
          </a:xfrm>
        </p:spPr>
        <p:txBody>
          <a:bodyPr/>
          <a:lstStyle/>
          <a:p>
            <a:pPr marL="0" indent="0" algn="just" eaLnBrk="1" hangingPunct="1">
              <a:lnSpc>
                <a:spcPct val="150000"/>
              </a:lnSpc>
              <a:buNone/>
            </a:pPr>
            <a:r>
              <a:rPr lang="fr-FR" b="1" dirty="0">
                <a:latin typeface="Lucida Sans Unicode" charset="0"/>
                <a:ea typeface="ＭＳ Ｐゴシック" charset="0"/>
                <a:cs typeface="ＭＳ Ｐゴシック" charset="0"/>
              </a:rPr>
              <a:t>1820</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Charles-Xavier Thomas de Colmar</a:t>
            </a:r>
            <a:r>
              <a:rPr lang="fr-FR" dirty="0">
                <a:latin typeface="Lucida Sans Unicode" charset="0"/>
                <a:ea typeface="ＭＳ Ｐゴシック" charset="0"/>
                <a:cs typeface="ＭＳ Ｐゴシック" charset="0"/>
              </a:rPr>
              <a:t> invente </a:t>
            </a:r>
            <a:r>
              <a:rPr lang="fr-FR" dirty="0">
                <a:solidFill>
                  <a:srgbClr val="FF3300"/>
                </a:solidFill>
                <a:latin typeface="Lucida Sans Unicode" charset="0"/>
                <a:ea typeface="ＭＳ Ｐゴシック" charset="0"/>
                <a:cs typeface="ＭＳ Ｐゴシック" charset="0"/>
              </a:rPr>
              <a:t>l'</a:t>
            </a:r>
            <a:r>
              <a:rPr lang="fr-FR" b="1" dirty="0">
                <a:solidFill>
                  <a:srgbClr val="FF3300"/>
                </a:solidFill>
                <a:latin typeface="Lucida Sans Unicode" charset="0"/>
                <a:ea typeface="ＭＳ Ｐゴシック" charset="0"/>
                <a:cs typeface="ＭＳ Ｐゴシック" charset="0"/>
              </a:rPr>
              <a:t>arithmomètre</a:t>
            </a:r>
            <a:r>
              <a:rPr lang="fr-FR" dirty="0">
                <a:latin typeface="Lucida Sans Unicode" charset="0"/>
                <a:ea typeface="ＭＳ Ｐゴシック" charset="0"/>
                <a:cs typeface="ＭＳ Ｐゴシック" charset="0"/>
              </a:rPr>
              <a:t> sur la base de la machine de </a:t>
            </a:r>
            <a:r>
              <a:rPr lang="fr-FR" b="1" dirty="0">
                <a:latin typeface="Lucida Sans Unicode" charset="0"/>
                <a:ea typeface="ＭＳ Ｐゴシック" charset="0"/>
                <a:cs typeface="ＭＳ Ｐゴシック" charset="0"/>
              </a:rPr>
              <a:t>Leibnitz</a:t>
            </a:r>
            <a:r>
              <a:rPr lang="fr-FR" dirty="0">
                <a:latin typeface="Lucida Sans Unicode" charset="0"/>
                <a:ea typeface="ＭＳ Ｐゴシック" charset="0"/>
                <a:cs typeface="ＭＳ Ｐゴシック" charset="0"/>
              </a:rPr>
              <a:t>. Comme c'est un engin pratique, facile à utiliser et portable, la machine remporta un grand succès. Plus de 1500 exemplaires en seront vendus en 30 ans. </a:t>
            </a:r>
          </a:p>
        </p:txBody>
      </p:sp>
      <p:pic>
        <p:nvPicPr>
          <p:cNvPr id="393218" name="Picture 3" descr="ari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3933825"/>
            <a:ext cx="3744912" cy="247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571151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idx="4294967295"/>
          </p:nvPr>
        </p:nvSpPr>
        <p:spPr>
          <a:xfrm>
            <a:off x="755576" y="593725"/>
            <a:ext cx="7474024" cy="4408488"/>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 </a:t>
            </a:r>
            <a:r>
              <a:rPr lang="fr-FR" b="1" dirty="0">
                <a:latin typeface="Lucida Sans Unicode" charset="0"/>
                <a:ea typeface="ＭＳ Ｐゴシック" charset="0"/>
                <a:cs typeface="ＭＳ Ｐゴシック" charset="0"/>
              </a:rPr>
              <a:t>1833</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Babbage</a:t>
            </a:r>
            <a:r>
              <a:rPr lang="fr-FR" dirty="0">
                <a:latin typeface="Lucida Sans Unicode" charset="0"/>
                <a:ea typeface="ＭＳ Ｐゴシック" charset="0"/>
                <a:cs typeface="ＭＳ Ｐゴシック" charset="0"/>
              </a:rPr>
              <a:t> imagine et tente de réaliser une </a:t>
            </a:r>
            <a:r>
              <a:rPr lang="fr-FR" b="1" dirty="0">
                <a:solidFill>
                  <a:srgbClr val="FF3300"/>
                </a:solidFill>
                <a:latin typeface="Lucida Sans Unicode" charset="0"/>
                <a:ea typeface="ＭＳ Ｐゴシック" charset="0"/>
                <a:cs typeface="ＭＳ Ｐゴシック" charset="0"/>
              </a:rPr>
              <a:t>machine à différences</a:t>
            </a:r>
            <a:r>
              <a:rPr lang="fr-FR" dirty="0">
                <a:latin typeface="Lucida Sans Unicode" charset="0"/>
                <a:ea typeface="ＭＳ Ｐゴシック" charset="0"/>
                <a:cs typeface="ＭＳ Ｐゴシック" charset="0"/>
              </a:rPr>
              <a:t> puis une </a:t>
            </a:r>
            <a:r>
              <a:rPr lang="fr-FR" b="1" dirty="0">
                <a:solidFill>
                  <a:srgbClr val="FF3300"/>
                </a:solidFill>
                <a:latin typeface="Lucida Sans Unicode" charset="0"/>
                <a:ea typeface="ＭＳ Ｐゴシック" charset="0"/>
                <a:cs typeface="ＭＳ Ｐゴシック" charset="0"/>
              </a:rPr>
              <a:t>machine analytique</a:t>
            </a:r>
            <a:r>
              <a:rPr lang="fr-FR" dirty="0">
                <a:latin typeface="Lucida Sans Unicode" charset="0"/>
                <a:ea typeface="ＭＳ Ｐゴシック" charset="0"/>
                <a:cs typeface="ＭＳ Ｐゴシック" charset="0"/>
              </a:rPr>
              <a:t> qui contient les concepts de ce que sera l'ordinateur moderne : unité de calcul, mémoire, registre et entrée des données par cartes perforées. </a:t>
            </a:r>
          </a:p>
        </p:txBody>
      </p:sp>
      <p:pic>
        <p:nvPicPr>
          <p:cNvPr id="395266" name="Picture 3" descr="babb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75" y="3786188"/>
            <a:ext cx="2065338" cy="2478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6730213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idx="4294967295"/>
          </p:nvPr>
        </p:nvSpPr>
        <p:spPr>
          <a:xfrm>
            <a:off x="683568" y="620688"/>
            <a:ext cx="7524328" cy="5805264"/>
          </a:xfrm>
        </p:spPr>
        <p:txBody>
          <a:bodyPr>
            <a:normAutofit fontScale="92500" lnSpcReduction="10000"/>
          </a:bodyPr>
          <a:lstStyle/>
          <a:p>
            <a:pPr marL="0" indent="0" algn="just" eaLnBrk="1" hangingPunct="1">
              <a:lnSpc>
                <a:spcPct val="150000"/>
              </a:lnSpc>
              <a:spcAft>
                <a:spcPts val="1200"/>
              </a:spcAft>
              <a:buNone/>
            </a:pPr>
            <a:r>
              <a:rPr lang="fr-FR" b="1" dirty="0">
                <a:latin typeface="Lucida Sans Unicode" charset="0"/>
                <a:ea typeface="ＭＳ Ｐゴシック" charset="0"/>
                <a:cs typeface="ＭＳ Ｐゴシック" charset="0"/>
              </a:rPr>
              <a:t>1840</a:t>
            </a:r>
            <a:r>
              <a:rPr lang="fr-FR" dirty="0">
                <a:latin typeface="Lucida Sans Unicode" charset="0"/>
                <a:ea typeface="ＭＳ Ｐゴシック" charset="0"/>
                <a:cs typeface="ＭＳ Ｐゴシック" charset="0"/>
              </a:rPr>
              <a:t> : Collaboratrice (voire plus) de </a:t>
            </a:r>
            <a:r>
              <a:rPr lang="fr-FR" b="1" dirty="0">
                <a:latin typeface="Lucida Sans Unicode" charset="0"/>
                <a:ea typeface="ＭＳ Ｐゴシック" charset="0"/>
                <a:cs typeface="ＭＳ Ｐゴシック" charset="0"/>
              </a:rPr>
              <a:t>Babbage</a:t>
            </a:r>
            <a:r>
              <a:rPr lang="fr-FR" dirty="0">
                <a:latin typeface="Lucida Sans Unicode" charset="0"/>
                <a:ea typeface="ＭＳ Ｐゴシック" charset="0"/>
                <a:cs typeface="ＭＳ Ｐゴシック" charset="0"/>
              </a:rPr>
              <a:t>, </a:t>
            </a:r>
            <a:r>
              <a:rPr lang="fr-FR" b="1" dirty="0">
                <a:latin typeface="Lucida Sans Unicode" charset="0"/>
                <a:ea typeface="ＭＳ Ｐゴシック" charset="0"/>
                <a:cs typeface="ＭＳ Ｐゴシック" charset="0"/>
              </a:rPr>
              <a:t>Ada Lovelace</a:t>
            </a:r>
            <a:r>
              <a:rPr lang="fr-FR" dirty="0">
                <a:latin typeface="Lucida Sans Unicode" charset="0"/>
                <a:ea typeface="ＭＳ Ｐゴシック" charset="0"/>
                <a:cs typeface="ＭＳ Ｐゴシック" charset="0"/>
              </a:rPr>
              <a:t>, mathématicienne, définit le principe des itérations successives dans l'exécution d'une opération. En l'honneur du mathématicien Arabe </a:t>
            </a:r>
            <a:r>
              <a:rPr lang="fr-FR" b="1" dirty="0">
                <a:latin typeface="Lucida Sans Unicode" charset="0"/>
                <a:ea typeface="ＭＳ Ｐゴシック" charset="0"/>
                <a:cs typeface="ＭＳ Ｐゴシック" charset="0"/>
              </a:rPr>
              <a:t>El Khawarizmi</a:t>
            </a:r>
            <a:r>
              <a:rPr lang="fr-FR" dirty="0">
                <a:latin typeface="Lucida Sans Unicode" charset="0"/>
                <a:ea typeface="ＭＳ Ｐゴシック" charset="0"/>
                <a:cs typeface="ＭＳ Ｐゴシック" charset="0"/>
              </a:rPr>
              <a:t> (820), elle nomme le processus logique d'exécution d'un programme : </a:t>
            </a:r>
            <a:r>
              <a:rPr lang="fr-FR" b="1" dirty="0">
                <a:solidFill>
                  <a:srgbClr val="FF3300"/>
                </a:solidFill>
                <a:latin typeface="Lucida Sans Unicode" charset="0"/>
                <a:ea typeface="ＭＳ Ｐゴシック" charset="0"/>
                <a:cs typeface="ＭＳ Ｐゴシック" charset="0"/>
              </a:rPr>
              <a:t>algorithme</a:t>
            </a:r>
            <a:r>
              <a:rPr lang="fr-FR" dirty="0">
                <a:latin typeface="Lucida Sans Unicode" charset="0"/>
                <a:ea typeface="ＭＳ Ｐゴシック" charset="0"/>
                <a:cs typeface="ＭＳ Ｐゴシック" charset="0"/>
              </a:rPr>
              <a:t>. </a:t>
            </a:r>
          </a:p>
          <a:p>
            <a:pPr marL="0" indent="0" algn="just" eaLnBrk="1" hangingPunct="1">
              <a:lnSpc>
                <a:spcPct val="150000"/>
              </a:lnSpc>
              <a:spcAft>
                <a:spcPts val="1200"/>
              </a:spcAft>
              <a:buNone/>
            </a:pPr>
            <a:r>
              <a:rPr lang="fr-FR" b="1" dirty="0">
                <a:latin typeface="Lucida Sans Unicode" charset="0"/>
                <a:ea typeface="ＭＳ Ｐゴシック" charset="0"/>
                <a:cs typeface="ＭＳ Ｐゴシック" charset="0"/>
              </a:rPr>
              <a:t>24 Mai 1844</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Samuel Morse</a:t>
            </a:r>
            <a:r>
              <a:rPr lang="fr-FR" dirty="0">
                <a:latin typeface="Lucida Sans Unicode" charset="0"/>
                <a:ea typeface="ＭＳ Ｐゴシック" charset="0"/>
                <a:cs typeface="ＭＳ Ｐゴシック" charset="0"/>
              </a:rPr>
              <a:t> effectue la première </a:t>
            </a:r>
            <a:r>
              <a:rPr lang="fr-FR" dirty="0">
                <a:latin typeface="Lucida Sans Unicode" charset="0"/>
                <a:ea typeface="ＭＳ Ｐゴシック" charset="0"/>
              </a:rPr>
              <a:t>démonstration publique du télégraphe en envoyant le message « attention à l</a:t>
            </a:r>
            <a:r>
              <a:rPr lang="ja-JP" altLang="fr-FR" dirty="0">
                <a:latin typeface="Lucida Sans Unicode" charset="0"/>
                <a:ea typeface="ＭＳ Ｐゴシック" charset="0"/>
              </a:rPr>
              <a:t>’</a:t>
            </a:r>
            <a:r>
              <a:rPr lang="fr-FR" altLang="ja-JP" dirty="0">
                <a:latin typeface="Lucida Sans Unicode" charset="0"/>
                <a:ea typeface="ＭＳ Ｐゴシック" charset="0"/>
              </a:rPr>
              <a:t>univers ? » sur une distance de 60 km entre Philadelphie et Washington.</a:t>
            </a:r>
            <a:br>
              <a:rPr lang="fr-FR" altLang="ja-JP" dirty="0">
                <a:latin typeface="Lucida Sans Unicode" charset="0"/>
                <a:ea typeface="ＭＳ Ｐゴシック" charset="0"/>
              </a:rPr>
            </a:br>
            <a:endParaRPr lang="fr-FR" altLang="ja-JP" dirty="0">
              <a:latin typeface="Lucida Sans Unicode" charset="0"/>
              <a:ea typeface="ＭＳ Ｐゴシック" charset="0"/>
            </a:endParaRPr>
          </a:p>
          <a:p>
            <a:pPr marL="0" indent="0" algn="just" eaLnBrk="1" hangingPunct="1">
              <a:lnSpc>
                <a:spcPct val="150000"/>
              </a:lnSpc>
              <a:spcAft>
                <a:spcPts val="1200"/>
              </a:spcAft>
              <a:buNone/>
            </a:pP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13962452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idx="4294967295"/>
          </p:nvPr>
        </p:nvSpPr>
        <p:spPr>
          <a:xfrm>
            <a:off x="622648" y="548680"/>
            <a:ext cx="7606952" cy="4453533"/>
          </a:xfrm>
        </p:spPr>
        <p:txBody>
          <a:bodyPr>
            <a:normAutofit fontScale="70000" lnSpcReduction="20000"/>
          </a:bodyPr>
          <a:lstStyle/>
          <a:p>
            <a:pPr marL="0" indent="0" algn="just" eaLnBrk="1" hangingPunct="1">
              <a:lnSpc>
                <a:spcPct val="160000"/>
              </a:lnSpc>
              <a:buNone/>
            </a:pPr>
            <a:r>
              <a:rPr lang="fr-FR" sz="2800" b="1" dirty="0">
                <a:latin typeface="Lucida Sans Unicode" charset="0"/>
                <a:ea typeface="ＭＳ Ｐゴシック" charset="0"/>
                <a:cs typeface="ＭＳ Ｐゴシック" charset="0"/>
              </a:rPr>
              <a:t>1867</a:t>
            </a:r>
            <a:r>
              <a:rPr lang="fr-FR" sz="2800" dirty="0">
                <a:latin typeface="Lucida Sans Unicode" charset="0"/>
                <a:ea typeface="ＭＳ Ｐゴシック" charset="0"/>
                <a:cs typeface="ＭＳ Ｐゴシック" charset="0"/>
              </a:rPr>
              <a:t> : Les Américains </a:t>
            </a:r>
            <a:r>
              <a:rPr lang="fr-FR" sz="2800" b="1" dirty="0">
                <a:latin typeface="Lucida Sans Unicode" charset="0"/>
                <a:ea typeface="ＭＳ Ｐゴシック" charset="0"/>
                <a:cs typeface="ＭＳ Ｐゴシック" charset="0"/>
              </a:rPr>
              <a:t>Sholes</a:t>
            </a:r>
            <a:r>
              <a:rPr lang="fr-FR" sz="2800" dirty="0">
                <a:latin typeface="Lucida Sans Unicode" charset="0"/>
                <a:ea typeface="ＭＳ Ｐゴシック" charset="0"/>
                <a:cs typeface="ＭＳ Ｐゴシック" charset="0"/>
              </a:rPr>
              <a:t> et </a:t>
            </a:r>
            <a:r>
              <a:rPr lang="fr-FR" sz="2800" b="1" dirty="0">
                <a:latin typeface="Lucida Sans Unicode" charset="0"/>
                <a:ea typeface="ＭＳ Ｐゴシック" charset="0"/>
                <a:cs typeface="ＭＳ Ｐゴシック" charset="0"/>
              </a:rPr>
              <a:t>Glidden</a:t>
            </a:r>
            <a:r>
              <a:rPr lang="fr-FR" sz="2800" dirty="0">
                <a:latin typeface="Lucida Sans Unicode" charset="0"/>
                <a:ea typeface="ＭＳ Ｐゴシック" charset="0"/>
                <a:cs typeface="ＭＳ Ｐゴシック" charset="0"/>
              </a:rPr>
              <a:t> inventent et commercialisent la première </a:t>
            </a:r>
            <a:r>
              <a:rPr lang="fr-FR" sz="2800" b="1" dirty="0">
                <a:solidFill>
                  <a:srgbClr val="FF3300"/>
                </a:solidFill>
                <a:latin typeface="Lucida Sans Unicode" charset="0"/>
                <a:ea typeface="ＭＳ Ｐゴシック" charset="0"/>
                <a:cs typeface="ＭＳ Ｐゴシック" charset="0"/>
              </a:rPr>
              <a:t>machine à écrire</a:t>
            </a:r>
            <a:r>
              <a:rPr lang="fr-FR" sz="2800" dirty="0">
                <a:latin typeface="Lucida Sans Unicode" charset="0"/>
                <a:ea typeface="ＭＳ Ｐゴシック" charset="0"/>
                <a:cs typeface="ＭＳ Ｐゴシック" charset="0"/>
              </a:rPr>
              <a:t> sous la marque </a:t>
            </a:r>
            <a:r>
              <a:rPr lang="fr-FR" sz="2800" b="1" dirty="0">
                <a:latin typeface="Lucida Sans Unicode" charset="0"/>
                <a:ea typeface="ＭＳ Ｐゴシック" charset="0"/>
                <a:cs typeface="ＭＳ Ｐゴシック" charset="0"/>
              </a:rPr>
              <a:t>Remington</a:t>
            </a:r>
            <a:r>
              <a:rPr lang="fr-FR" sz="2800" dirty="0">
                <a:latin typeface="Lucida Sans Unicode" charset="0"/>
                <a:ea typeface="ＭＳ Ｐゴシック" charset="0"/>
                <a:cs typeface="ＭＳ Ｐゴシック" charset="0"/>
              </a:rPr>
              <a:t>.</a:t>
            </a:r>
          </a:p>
          <a:p>
            <a:pPr marL="0" indent="0" algn="just" eaLnBrk="1" hangingPunct="1">
              <a:lnSpc>
                <a:spcPct val="160000"/>
              </a:lnSpc>
              <a:buNone/>
            </a:pPr>
            <a:r>
              <a:rPr lang="fr-FR" sz="2800" b="1" dirty="0">
                <a:latin typeface="Lucida Sans Unicode" charset="0"/>
                <a:ea typeface="ＭＳ Ｐゴシック" charset="0"/>
                <a:cs typeface="ＭＳ Ｐゴシック" charset="0"/>
              </a:rPr>
              <a:t>1876</a:t>
            </a:r>
            <a:r>
              <a:rPr lang="fr-FR" sz="2800" dirty="0">
                <a:latin typeface="Lucida Sans Unicode" charset="0"/>
                <a:ea typeface="ＭＳ Ｐゴシック" charset="0"/>
                <a:cs typeface="ＭＳ Ｐゴシック" charset="0"/>
              </a:rPr>
              <a:t> : L'Américain </a:t>
            </a:r>
            <a:r>
              <a:rPr lang="fr-FR" sz="2800" b="1" dirty="0">
                <a:latin typeface="Lucida Sans Unicode" charset="0"/>
                <a:ea typeface="ＭＳ Ｐゴシック" charset="0"/>
                <a:cs typeface="ＭＳ Ｐゴシック" charset="0"/>
              </a:rPr>
              <a:t>Graham Bell</a:t>
            </a:r>
            <a:r>
              <a:rPr lang="fr-FR" sz="2800" dirty="0">
                <a:latin typeface="Lucida Sans Unicode" charset="0"/>
                <a:ea typeface="ＭＳ Ｐゴシック" charset="0"/>
                <a:cs typeface="ＭＳ Ｐゴシック" charset="0"/>
              </a:rPr>
              <a:t> invente le </a:t>
            </a:r>
            <a:r>
              <a:rPr lang="fr-FR" sz="2800" b="1" dirty="0">
                <a:solidFill>
                  <a:srgbClr val="FF3300"/>
                </a:solidFill>
                <a:latin typeface="Lucida Sans Unicode" charset="0"/>
                <a:ea typeface="ＭＳ Ｐゴシック" charset="0"/>
                <a:cs typeface="ＭＳ Ｐゴシック" charset="0"/>
              </a:rPr>
              <a:t>téléphone</a:t>
            </a:r>
            <a:r>
              <a:rPr lang="fr-FR" sz="2800" dirty="0">
                <a:latin typeface="Lucida Sans Unicode" charset="0"/>
                <a:ea typeface="ＭＳ Ｐゴシック" charset="0"/>
                <a:cs typeface="ＭＳ Ｐゴシック" charset="0"/>
              </a:rPr>
              <a:t> et fonde la compagnie </a:t>
            </a:r>
            <a:r>
              <a:rPr lang="fr-FR" sz="2800" b="1" dirty="0">
                <a:latin typeface="Lucida Sans Unicode" charset="0"/>
                <a:ea typeface="ＭＳ Ｐゴシック" charset="0"/>
                <a:cs typeface="ＭＳ Ｐゴシック" charset="0"/>
              </a:rPr>
              <a:t>Bell </a:t>
            </a:r>
            <a:r>
              <a:rPr lang="fr-FR" sz="2800" b="1" dirty="0" err="1">
                <a:latin typeface="Lucida Sans Unicode" charset="0"/>
                <a:ea typeface="ＭＳ Ｐゴシック" charset="0"/>
                <a:cs typeface="ＭＳ Ｐゴシック" charset="0"/>
              </a:rPr>
              <a:t>Telephone</a:t>
            </a:r>
            <a:r>
              <a:rPr lang="fr-FR" sz="2800" b="1" dirty="0">
                <a:latin typeface="Lucida Sans Unicode" charset="0"/>
                <a:ea typeface="ＭＳ Ｐゴシック" charset="0"/>
                <a:cs typeface="ＭＳ Ｐゴシック" charset="0"/>
              </a:rPr>
              <a:t> </a:t>
            </a:r>
            <a:r>
              <a:rPr lang="fr-FR" sz="2800" b="1" dirty="0" err="1">
                <a:latin typeface="Lucida Sans Unicode" charset="0"/>
                <a:ea typeface="ＭＳ Ｐゴシック" charset="0"/>
                <a:cs typeface="ＭＳ Ｐゴシック" charset="0"/>
              </a:rPr>
              <a:t>Company</a:t>
            </a:r>
            <a:r>
              <a:rPr lang="fr-FR" sz="2800" dirty="0">
                <a:latin typeface="Lucida Sans Unicode" charset="0"/>
                <a:ea typeface="ＭＳ Ｐゴシック" charset="0"/>
                <a:cs typeface="ＭＳ Ｐゴシック" charset="0"/>
              </a:rPr>
              <a:t>. </a:t>
            </a:r>
          </a:p>
          <a:p>
            <a:pPr marL="0" indent="0" algn="just" eaLnBrk="1" hangingPunct="1">
              <a:lnSpc>
                <a:spcPct val="160000"/>
              </a:lnSpc>
              <a:buNone/>
            </a:pPr>
            <a:r>
              <a:rPr lang="fr-FR" sz="2800" dirty="0">
                <a:latin typeface="Lucida Sans Unicode" charset="0"/>
                <a:ea typeface="ＭＳ Ｐゴシック" charset="0"/>
                <a:cs typeface="ＭＳ Ｐゴシック" charset="0"/>
              </a:rPr>
              <a:t> </a:t>
            </a:r>
            <a:r>
              <a:rPr lang="fr-FR" sz="2800" b="1" dirty="0">
                <a:latin typeface="Lucida Sans Unicode" charset="0"/>
                <a:ea typeface="ＭＳ Ｐゴシック" charset="0"/>
                <a:cs typeface="ＭＳ Ｐゴシック" charset="0"/>
              </a:rPr>
              <a:t>1884</a:t>
            </a:r>
            <a:r>
              <a:rPr lang="fr-FR" sz="2800" dirty="0">
                <a:latin typeface="Lucida Sans Unicode" charset="0"/>
                <a:ea typeface="ＭＳ Ｐゴシック" charset="0"/>
                <a:cs typeface="ＭＳ Ｐゴシック" charset="0"/>
              </a:rPr>
              <a:t> : </a:t>
            </a:r>
            <a:r>
              <a:rPr lang="fr-FR" sz="2800" b="1" dirty="0">
                <a:latin typeface="Lucida Sans Unicode" charset="0"/>
                <a:ea typeface="ＭＳ Ｐゴシック" charset="0"/>
                <a:cs typeface="ＭＳ Ｐゴシック" charset="0"/>
              </a:rPr>
              <a:t>Herman Hollerith</a:t>
            </a:r>
            <a:r>
              <a:rPr lang="fr-FR" sz="2800" dirty="0">
                <a:latin typeface="Lucida Sans Unicode" charset="0"/>
                <a:ea typeface="ＭＳ Ｐゴシック" charset="0"/>
                <a:cs typeface="ＭＳ Ｐゴシック" charset="0"/>
              </a:rPr>
              <a:t> crée une tabulatrice à cartes perforées (inspirée des métiers à tisser de </a:t>
            </a:r>
            <a:r>
              <a:rPr lang="fr-FR" sz="2800" b="1" dirty="0">
                <a:latin typeface="Lucida Sans Unicode" charset="0"/>
                <a:ea typeface="ＭＳ Ｐゴシック" charset="0"/>
                <a:cs typeface="ＭＳ Ｐゴシック" charset="0"/>
              </a:rPr>
              <a:t>Jacquard)</a:t>
            </a:r>
            <a:r>
              <a:rPr lang="fr-FR" sz="2800" dirty="0">
                <a:latin typeface="Lucida Sans Unicode" charset="0"/>
                <a:ea typeface="ＭＳ Ｐゴシック" charset="0"/>
                <a:cs typeface="ＭＳ Ｐゴシック" charset="0"/>
              </a:rPr>
              <a:t> pour réaliser le recensement Américain de 1890. Il s'agit de la première machine à traiter l'information.</a:t>
            </a:r>
          </a:p>
        </p:txBody>
      </p:sp>
      <p:pic>
        <p:nvPicPr>
          <p:cNvPr id="399362" name="Picture 3" descr="recensemen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9446" y="4332982"/>
            <a:ext cx="1677850" cy="2060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469586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idx="4294967295"/>
          </p:nvPr>
        </p:nvSpPr>
        <p:spPr>
          <a:xfrm>
            <a:off x="671251" y="547564"/>
            <a:ext cx="6637053" cy="2665412"/>
          </a:xfrm>
        </p:spPr>
        <p:txBody>
          <a:bodyPr>
            <a:normAutofit fontScale="85000" lnSpcReduction="10000"/>
          </a:bodyPr>
          <a:lstStyle/>
          <a:p>
            <a:pPr marL="0" indent="0" algn="just" eaLnBrk="1" hangingPunct="1">
              <a:lnSpc>
                <a:spcPct val="150000"/>
              </a:lnSpc>
              <a:buNone/>
            </a:pPr>
            <a:r>
              <a:rPr lang="fr-FR" sz="2600" b="1" dirty="0">
                <a:latin typeface="Lucida Sans Unicode" charset="0"/>
                <a:ea typeface="ＭＳ Ｐゴシック" charset="0"/>
                <a:cs typeface="ＭＳ Ｐゴシック" charset="0"/>
              </a:rPr>
              <a:t>1886</a:t>
            </a:r>
            <a:r>
              <a:rPr lang="fr-FR" sz="2600" dirty="0">
                <a:latin typeface="Lucida Sans Unicode" charset="0"/>
                <a:ea typeface="ＭＳ Ｐゴシック" charset="0"/>
                <a:cs typeface="ＭＳ Ｐゴシック" charset="0"/>
              </a:rPr>
              <a:t> : </a:t>
            </a:r>
            <a:r>
              <a:rPr lang="fr-FR" sz="2600" b="1" dirty="0">
                <a:latin typeface="Lucida Sans Unicode" charset="0"/>
                <a:ea typeface="ＭＳ Ｐゴシック" charset="0"/>
                <a:cs typeface="ＭＳ Ｐゴシック" charset="0"/>
              </a:rPr>
              <a:t>Don E. </a:t>
            </a:r>
            <a:r>
              <a:rPr lang="fr-FR" sz="2600" b="1" dirty="0" err="1">
                <a:latin typeface="Lucida Sans Unicode" charset="0"/>
                <a:ea typeface="ＭＳ Ｐゴシック" charset="0"/>
                <a:cs typeface="ＭＳ Ｐゴシック" charset="0"/>
              </a:rPr>
              <a:t>Felt</a:t>
            </a:r>
            <a:r>
              <a:rPr lang="fr-FR" sz="2600" dirty="0">
                <a:latin typeface="Lucida Sans Unicode" charset="0"/>
                <a:ea typeface="ＭＳ Ｐゴシック" charset="0"/>
                <a:cs typeface="ＭＳ Ｐゴシック" charset="0"/>
              </a:rPr>
              <a:t> de Chicago lance le </a:t>
            </a:r>
            <a:r>
              <a:rPr lang="fr-FR" sz="2600" b="1" dirty="0" err="1">
                <a:solidFill>
                  <a:srgbClr val="FF3300"/>
                </a:solidFill>
                <a:latin typeface="Lucida Sans Unicode" charset="0"/>
                <a:ea typeface="ＭＳ Ｐゴシック" charset="0"/>
                <a:cs typeface="ＭＳ Ｐゴシック" charset="0"/>
              </a:rPr>
              <a:t>Comptometer</a:t>
            </a:r>
            <a:r>
              <a:rPr lang="fr-FR" sz="2600" dirty="0">
                <a:latin typeface="Lucida Sans Unicode" charset="0"/>
                <a:ea typeface="ＭＳ Ｐゴシック" charset="0"/>
                <a:cs typeface="ＭＳ Ｐゴシック" charset="0"/>
              </a:rPr>
              <a:t>. Il s'agit de la première calculatrice dont on se servait en appuyant sur des touches. Il inventa en 1889 la première calculatrice de bureau avec imprimante. </a:t>
            </a:r>
          </a:p>
        </p:txBody>
      </p:sp>
      <p:pic>
        <p:nvPicPr>
          <p:cNvPr id="401410" name="Picture 3" descr="comptom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2320" y="836712"/>
            <a:ext cx="1143000" cy="1736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1411" name="Text Box 4"/>
          <p:cNvSpPr txBox="1">
            <a:spLocks noChangeArrowheads="1"/>
          </p:cNvSpPr>
          <p:nvPr/>
        </p:nvSpPr>
        <p:spPr bwMode="auto">
          <a:xfrm>
            <a:off x="679756" y="2852936"/>
            <a:ext cx="7416824" cy="32655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150000"/>
              </a:lnSpc>
            </a:pPr>
            <a:r>
              <a:rPr lang="fr-FR" sz="2000" b="1" dirty="0">
                <a:latin typeface="Lucida Sans" charset="0"/>
              </a:rPr>
              <a:t>1904</a:t>
            </a:r>
            <a:r>
              <a:rPr lang="fr-FR" sz="2000" dirty="0">
                <a:latin typeface="Lucida Sans" charset="0"/>
              </a:rPr>
              <a:t> : Invention du premier tube à vide, la </a:t>
            </a:r>
            <a:r>
              <a:rPr lang="fr-FR" sz="2000" b="1" dirty="0">
                <a:latin typeface="Lucida Sans" charset="0"/>
              </a:rPr>
              <a:t>diode</a:t>
            </a:r>
            <a:r>
              <a:rPr lang="fr-FR" sz="2000" dirty="0">
                <a:latin typeface="Lucida Sans" charset="0"/>
              </a:rPr>
              <a:t> par </a:t>
            </a:r>
            <a:r>
              <a:rPr lang="fr-FR" sz="2000" b="1" dirty="0">
                <a:latin typeface="Lucida Sans" charset="0"/>
              </a:rPr>
              <a:t>John Fleming</a:t>
            </a:r>
            <a:r>
              <a:rPr lang="fr-FR" sz="2000" dirty="0">
                <a:latin typeface="Lucida Sans" charset="0"/>
              </a:rPr>
              <a:t>. </a:t>
            </a:r>
            <a:br>
              <a:rPr lang="fr-FR" sz="2000" dirty="0">
                <a:latin typeface="Lucida Sans" charset="0"/>
              </a:rPr>
            </a:br>
            <a:r>
              <a:rPr lang="fr-FR" sz="2000" b="1" dirty="0">
                <a:latin typeface="Lucida Sans" charset="0"/>
              </a:rPr>
              <a:t>1907</a:t>
            </a:r>
            <a:r>
              <a:rPr lang="fr-FR" sz="2000" dirty="0">
                <a:latin typeface="Lucida Sans" charset="0"/>
              </a:rPr>
              <a:t> : Invention de la </a:t>
            </a:r>
            <a:r>
              <a:rPr lang="fr-FR" sz="2000" b="1" dirty="0">
                <a:latin typeface="Lucida Sans" charset="0"/>
              </a:rPr>
              <a:t>triode</a:t>
            </a:r>
            <a:r>
              <a:rPr lang="fr-FR" sz="2000" dirty="0">
                <a:latin typeface="Lucida Sans" charset="0"/>
              </a:rPr>
              <a:t> par </a:t>
            </a:r>
            <a:r>
              <a:rPr lang="fr-FR" sz="2000" b="1" dirty="0">
                <a:latin typeface="Lucida Sans" charset="0"/>
              </a:rPr>
              <a:t>Lee De Forest (il court encore)</a:t>
            </a:r>
            <a:r>
              <a:rPr lang="fr-FR" sz="2000" dirty="0">
                <a:latin typeface="Lucida Sans" charset="0"/>
              </a:rPr>
              <a:t>. </a:t>
            </a:r>
            <a:br>
              <a:rPr lang="fr-FR" sz="2000" dirty="0">
                <a:latin typeface="Lucida Sans" charset="0"/>
              </a:rPr>
            </a:br>
            <a:r>
              <a:rPr lang="fr-FR" sz="2000" b="1" dirty="0">
                <a:latin typeface="Lucida Sans" charset="0"/>
              </a:rPr>
              <a:t>1919</a:t>
            </a:r>
            <a:r>
              <a:rPr lang="fr-FR" sz="2000" dirty="0">
                <a:latin typeface="Lucida Sans" charset="0"/>
              </a:rPr>
              <a:t> : Invention du basculeur d'</a:t>
            </a:r>
            <a:r>
              <a:rPr lang="fr-FR" sz="2000" b="1" dirty="0">
                <a:latin typeface="Lucida Sans" charset="0"/>
              </a:rPr>
              <a:t>Eccles et Jordan</a:t>
            </a:r>
            <a:r>
              <a:rPr lang="fr-FR" sz="2000" dirty="0">
                <a:latin typeface="Lucida Sans" charset="0"/>
              </a:rPr>
              <a:t> à partir de deux triodes. Plus connu maintenant sous le nom de flip-flop ou circuit </a:t>
            </a:r>
            <a:r>
              <a:rPr lang="fr-FR" sz="2000" dirty="0" err="1">
                <a:latin typeface="Lucida Sans" charset="0"/>
              </a:rPr>
              <a:t>bi-stable</a:t>
            </a:r>
            <a:r>
              <a:rPr lang="fr-FR" sz="2000" dirty="0">
                <a:latin typeface="Lucida Sans" charset="0"/>
              </a:rPr>
              <a:t>. </a:t>
            </a:r>
          </a:p>
        </p:txBody>
      </p:sp>
    </p:spTree>
    <p:extLst>
      <p:ext uri="{BB962C8B-B14F-4D97-AF65-F5344CB8AC3E}">
        <p14:creationId xmlns:p14="http://schemas.microsoft.com/office/powerpoint/2010/main" val="21734131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idx="4294967295"/>
          </p:nvPr>
        </p:nvSpPr>
        <p:spPr>
          <a:xfrm>
            <a:off x="755577" y="548680"/>
            <a:ext cx="7560840" cy="5688632"/>
          </a:xfrm>
        </p:spPr>
        <p:txBody>
          <a:bodyPr>
            <a:normAutofit fontScale="70000" lnSpcReduction="20000"/>
          </a:bodyPr>
          <a:lstStyle/>
          <a:p>
            <a:pPr marL="0" indent="0" algn="just" eaLnBrk="1" hangingPunct="1">
              <a:lnSpc>
                <a:spcPct val="160000"/>
              </a:lnSpc>
              <a:buNone/>
            </a:pPr>
            <a:r>
              <a:rPr lang="fr-FR" sz="2400" b="1" dirty="0">
                <a:latin typeface="Lucida Sans Unicode" charset="0"/>
                <a:ea typeface="ＭＳ Ｐゴシック" charset="0"/>
                <a:cs typeface="ＭＳ Ｐゴシック" charset="0"/>
              </a:rPr>
              <a:t>1924</a:t>
            </a:r>
            <a:r>
              <a:rPr lang="fr-FR" sz="2400" dirty="0">
                <a:latin typeface="Lucida Sans Unicode" charset="0"/>
                <a:ea typeface="ＭＳ Ｐゴシック" charset="0"/>
                <a:cs typeface="ＭＳ Ｐゴシック" charset="0"/>
              </a:rPr>
              <a:t> : La firme créée par </a:t>
            </a:r>
            <a:r>
              <a:rPr lang="fr-FR" sz="2400" b="1" dirty="0">
                <a:latin typeface="Lucida Sans Unicode" charset="0"/>
                <a:ea typeface="ＭＳ Ｐゴシック" charset="0"/>
                <a:cs typeface="ＭＳ Ｐゴシック" charset="0"/>
              </a:rPr>
              <a:t>Herman Hollerith</a:t>
            </a:r>
            <a:r>
              <a:rPr lang="fr-FR" sz="2400" dirty="0">
                <a:latin typeface="Lucida Sans Unicode" charset="0"/>
                <a:ea typeface="ＭＳ Ｐゴシック" charset="0"/>
                <a:cs typeface="ＭＳ Ｐゴシック" charset="0"/>
              </a:rPr>
              <a:t> en 1896, </a:t>
            </a:r>
            <a:r>
              <a:rPr lang="fr-FR" sz="2400" b="1" dirty="0" err="1">
                <a:latin typeface="Lucida Sans Unicode" charset="0"/>
                <a:ea typeface="ＭＳ Ｐゴシック" charset="0"/>
                <a:cs typeface="ＭＳ Ｐゴシック" charset="0"/>
              </a:rPr>
              <a:t>Tabulating</a:t>
            </a:r>
            <a:r>
              <a:rPr lang="fr-FR" sz="2400" b="1" dirty="0">
                <a:latin typeface="Lucida Sans Unicode" charset="0"/>
                <a:ea typeface="ＭＳ Ｐゴシック" charset="0"/>
                <a:cs typeface="ＭＳ Ｐゴシック" charset="0"/>
              </a:rPr>
              <a:t> Machine Corporation</a:t>
            </a:r>
            <a:r>
              <a:rPr lang="fr-FR" sz="2400" dirty="0">
                <a:latin typeface="Lucida Sans Unicode" charset="0"/>
                <a:ea typeface="ＭＳ Ｐゴシック" charset="0"/>
                <a:cs typeface="ＭＳ Ｐゴシック" charset="0"/>
              </a:rPr>
              <a:t>, est renommée en </a:t>
            </a:r>
            <a:r>
              <a:rPr lang="fr-FR" sz="2400" b="1" dirty="0">
                <a:latin typeface="Lucida Sans Unicode" charset="0"/>
                <a:ea typeface="ＭＳ Ｐゴシック" charset="0"/>
                <a:cs typeface="ＭＳ Ｐゴシック" charset="0"/>
              </a:rPr>
              <a:t>International Business Machine</a:t>
            </a:r>
            <a:r>
              <a:rPr lang="fr-FR" sz="2400" dirty="0">
                <a:latin typeface="Lucida Sans Unicode" charset="0"/>
                <a:ea typeface="ＭＳ Ｐゴシック" charset="0"/>
                <a:cs typeface="ＭＳ Ｐゴシック" charset="0"/>
              </a:rPr>
              <a:t> ou </a:t>
            </a:r>
            <a:r>
              <a:rPr lang="fr-FR" sz="2400" b="1" dirty="0">
                <a:latin typeface="Lucida Sans Unicode" charset="0"/>
                <a:ea typeface="ＭＳ Ｐゴシック" charset="0"/>
                <a:cs typeface="ＭＳ Ｐゴシック" charset="0"/>
              </a:rPr>
              <a:t>IBM</a:t>
            </a:r>
            <a:r>
              <a:rPr lang="fr-FR" sz="2400" dirty="0">
                <a:latin typeface="Lucida Sans Unicode" charset="0"/>
                <a:ea typeface="ＭＳ Ｐゴシック" charset="0"/>
                <a:cs typeface="ＭＳ Ｐゴシック" charset="0"/>
              </a:rPr>
              <a:t>.</a:t>
            </a:r>
          </a:p>
          <a:p>
            <a:pPr marL="0" indent="0" algn="just" eaLnBrk="1" hangingPunct="1">
              <a:lnSpc>
                <a:spcPct val="160000"/>
              </a:lnSpc>
              <a:buNone/>
            </a:pPr>
            <a:r>
              <a:rPr lang="fr-FR" sz="2400" b="1" dirty="0">
                <a:latin typeface="Lucida Sans Unicode" charset="0"/>
                <a:ea typeface="ＭＳ Ｐゴシック" charset="0"/>
                <a:cs typeface="ＭＳ Ｐゴシック" charset="0"/>
              </a:rPr>
              <a:t>1935</a:t>
            </a:r>
            <a:r>
              <a:rPr lang="fr-FR" sz="2400" dirty="0">
                <a:latin typeface="Lucida Sans Unicode" charset="0"/>
                <a:ea typeface="ＭＳ Ｐゴシック" charset="0"/>
                <a:cs typeface="ＭＳ Ｐゴシック" charset="0"/>
              </a:rPr>
              <a:t> : </a:t>
            </a:r>
            <a:r>
              <a:rPr lang="fr-FR" sz="2400" b="1" dirty="0">
                <a:latin typeface="Lucida Sans Unicode" charset="0"/>
                <a:ea typeface="ＭＳ Ｐゴシック" charset="0"/>
                <a:cs typeface="ＭＳ Ｐゴシック" charset="0"/>
              </a:rPr>
              <a:t>IBM</a:t>
            </a:r>
            <a:r>
              <a:rPr lang="fr-FR" sz="2400" dirty="0">
                <a:latin typeface="Lucida Sans Unicode" charset="0"/>
                <a:ea typeface="ＭＳ Ｐゴシック" charset="0"/>
                <a:cs typeface="ＭＳ Ｐゴシック" charset="0"/>
              </a:rPr>
              <a:t> commercialise l'</a:t>
            </a:r>
            <a:r>
              <a:rPr lang="fr-FR" sz="2400" b="1" dirty="0">
                <a:latin typeface="Lucida Sans Unicode" charset="0"/>
                <a:ea typeface="ＭＳ Ｐゴシック" charset="0"/>
                <a:cs typeface="ＭＳ Ｐゴシック" charset="0"/>
              </a:rPr>
              <a:t>IBM 601</a:t>
            </a:r>
            <a:r>
              <a:rPr lang="fr-FR" sz="2400" dirty="0">
                <a:latin typeface="Lucida Sans Unicode" charset="0"/>
                <a:ea typeface="ＭＳ Ｐゴシック" charset="0"/>
                <a:cs typeface="ＭＳ Ｐゴシック" charset="0"/>
              </a:rPr>
              <a:t>, un calculateur à relais utilisant des cartes perforées capable de réaliser une multiplication en une seconde. Il en sera vendu 1500 exemplaires essentiellement pour les marchés scientifiques et comptables. </a:t>
            </a:r>
          </a:p>
          <a:p>
            <a:pPr marL="0" indent="0" algn="just" eaLnBrk="1" hangingPunct="1">
              <a:lnSpc>
                <a:spcPct val="160000"/>
              </a:lnSpc>
              <a:buNone/>
            </a:pPr>
            <a:r>
              <a:rPr lang="fr-FR" sz="2400" b="1" dirty="0">
                <a:latin typeface="Lucida Sans Unicode" charset="0"/>
                <a:ea typeface="ＭＳ Ｐゴシック" charset="0"/>
                <a:cs typeface="ＭＳ Ｐゴシック" charset="0"/>
              </a:rPr>
              <a:t>1937</a:t>
            </a:r>
            <a:r>
              <a:rPr lang="fr-FR" sz="2400" dirty="0">
                <a:latin typeface="Lucida Sans Unicode" charset="0"/>
                <a:ea typeface="ＭＳ Ｐゴシック" charset="0"/>
                <a:cs typeface="ＭＳ Ｐゴシック" charset="0"/>
              </a:rPr>
              <a:t> : </a:t>
            </a:r>
            <a:r>
              <a:rPr lang="fr-FR" sz="2400" b="1" dirty="0">
                <a:latin typeface="Lucida Sans Unicode" charset="0"/>
                <a:ea typeface="ＭＳ Ｐゴシック" charset="0"/>
                <a:cs typeface="ＭＳ Ｐゴシック" charset="0"/>
              </a:rPr>
              <a:t>Alan M. Turing</a:t>
            </a:r>
            <a:r>
              <a:rPr lang="fr-FR" sz="2400" dirty="0">
                <a:latin typeface="Lucida Sans Unicode" charset="0"/>
                <a:ea typeface="ＭＳ Ｐゴシック" charset="0"/>
                <a:cs typeface="ＭＳ Ｐゴシック" charset="0"/>
              </a:rPr>
              <a:t> publie un document sur les nombres calculables. Il résolvait des problèmes mathématiques en utilisant une sorte d'ordinateur logique très simple appelé depuis </a:t>
            </a:r>
            <a:r>
              <a:rPr lang="fr-FR" sz="2400" b="1" dirty="0">
                <a:latin typeface="Lucida Sans Unicode" charset="0"/>
                <a:ea typeface="ＭＳ Ｐゴシック" charset="0"/>
                <a:cs typeface="ＭＳ Ｐゴシック" charset="0"/>
              </a:rPr>
              <a:t>Machine de Turing</a:t>
            </a:r>
            <a:r>
              <a:rPr lang="fr-FR" sz="2400" dirty="0">
                <a:latin typeface="Lucida Sans Unicode" charset="0"/>
                <a:ea typeface="ＭＳ Ｐゴシック" charset="0"/>
                <a:cs typeface="ＭＳ Ｐゴシック" charset="0"/>
              </a:rPr>
              <a:t> : une bande de papier comportant des cases, des pions à mettre sur ces cases, un trombone pointant sur la case courante et un tableau d'instructions conditionnelles à réaliser. </a:t>
            </a:r>
            <a:br>
              <a:rPr lang="fr-FR" sz="2400" dirty="0">
                <a:latin typeface="Lucida Sans Unicode" charset="0"/>
                <a:ea typeface="ＭＳ Ｐゴシック" charset="0"/>
                <a:cs typeface="ＭＳ Ｐゴシック" charset="0"/>
              </a:rPr>
            </a:br>
            <a:endParaRPr lang="fr-FR" sz="2400"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358188714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idx="4294967295"/>
          </p:nvPr>
        </p:nvSpPr>
        <p:spPr>
          <a:xfrm>
            <a:off x="899592" y="620688"/>
            <a:ext cx="7330008" cy="5505475"/>
          </a:xfrm>
        </p:spPr>
        <p:txBody>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 </a:t>
            </a:r>
            <a:r>
              <a:rPr lang="fr-FR" b="1" dirty="0">
                <a:latin typeface="Lucida Sans Unicode" charset="0"/>
                <a:ea typeface="ＭＳ Ｐゴシック" charset="0"/>
                <a:cs typeface="ＭＳ Ｐゴシック" charset="0"/>
              </a:rPr>
              <a:t>1938</a:t>
            </a:r>
            <a:r>
              <a:rPr lang="fr-FR" dirty="0">
                <a:latin typeface="Lucida Sans Unicode" charset="0"/>
                <a:ea typeface="ＭＳ Ｐゴシック" charset="0"/>
                <a:cs typeface="ＭＳ Ｐゴシック" charset="0"/>
              </a:rPr>
              <a:t> : Création du </a:t>
            </a:r>
            <a:r>
              <a:rPr lang="fr-FR" b="1" dirty="0" err="1">
                <a:latin typeface="Lucida Sans Unicode" charset="0"/>
                <a:ea typeface="ＭＳ Ｐゴシック" charset="0"/>
                <a:cs typeface="ＭＳ Ｐゴシック" charset="0"/>
              </a:rPr>
              <a:t>Versuchmodell</a:t>
            </a:r>
            <a:r>
              <a:rPr lang="fr-FR" b="1" dirty="0">
                <a:latin typeface="Lucida Sans Unicode" charset="0"/>
                <a:ea typeface="ＭＳ Ｐゴシック" charset="0"/>
                <a:cs typeface="ＭＳ Ｐゴシック" charset="0"/>
              </a:rPr>
              <a:t> 1</a:t>
            </a:r>
            <a:r>
              <a:rPr lang="fr-FR" dirty="0">
                <a:latin typeface="Lucida Sans Unicode" charset="0"/>
                <a:ea typeface="ＭＳ Ｐゴシック" charset="0"/>
                <a:cs typeface="ＭＳ Ｐゴシック" charset="0"/>
              </a:rPr>
              <a:t> ou </a:t>
            </a:r>
            <a:r>
              <a:rPr lang="fr-FR" b="1" dirty="0">
                <a:latin typeface="Lucida Sans Unicode" charset="0"/>
                <a:ea typeface="ＭＳ Ｐゴシック" charset="0"/>
                <a:cs typeface="ＭＳ Ｐゴシック" charset="0"/>
              </a:rPr>
              <a:t>Z1</a:t>
            </a:r>
            <a:r>
              <a:rPr lang="fr-FR" dirty="0">
                <a:latin typeface="Lucida Sans Unicode" charset="0"/>
                <a:ea typeface="ＭＳ Ｐゴシック" charset="0"/>
                <a:cs typeface="ＭＳ Ｐゴシック" charset="0"/>
              </a:rPr>
              <a:t> par </a:t>
            </a:r>
            <a:r>
              <a:rPr lang="fr-FR" b="1" dirty="0">
                <a:latin typeface="Lucida Sans Unicode" charset="0"/>
                <a:ea typeface="ＭＳ Ｐゴシック" charset="0"/>
                <a:cs typeface="ＭＳ Ｐゴシック" charset="0"/>
              </a:rPr>
              <a:t>Konrad </a:t>
            </a:r>
            <a:r>
              <a:rPr lang="fr-FR" b="1" dirty="0" err="1">
                <a:latin typeface="Lucida Sans Unicode" charset="0"/>
                <a:ea typeface="ＭＳ Ｐゴシック" charset="0"/>
                <a:cs typeface="ＭＳ Ｐゴシック" charset="0"/>
              </a:rPr>
              <a:t>Zuse</a:t>
            </a:r>
            <a:r>
              <a:rPr lang="fr-FR" dirty="0">
                <a:latin typeface="Lucida Sans Unicode" charset="0"/>
                <a:ea typeface="ＭＳ Ｐゴシック" charset="0"/>
                <a:cs typeface="ＭＳ Ｐゴシック" charset="0"/>
              </a:rPr>
              <a:t>. Il le met au point dans le salon de ses parents à Berlin ! Il s'agit d'un ordinateur binaire programmable mais mécanique. Il ne fonctionna jamais vraiment correctement. </a:t>
            </a:r>
          </a:p>
          <a:p>
            <a:pPr marL="0" indent="0" algn="just" eaLnBrk="1" hangingPunct="1">
              <a:lnSpc>
                <a:spcPct val="150000"/>
              </a:lnSpc>
              <a:buNone/>
            </a:pPr>
            <a:endParaRPr lang="fr-FR" dirty="0">
              <a:latin typeface="Lucida Sans Unicode" charset="0"/>
              <a:ea typeface="ＭＳ Ｐゴシック" charset="0"/>
              <a:cs typeface="ＭＳ Ｐゴシック" charset="0"/>
            </a:endParaRPr>
          </a:p>
        </p:txBody>
      </p:sp>
      <p:pic>
        <p:nvPicPr>
          <p:cNvPr id="405506" name="Picture 3" descr="z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3617916"/>
            <a:ext cx="3521968" cy="2497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22035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idx="4294967295"/>
          </p:nvPr>
        </p:nvSpPr>
        <p:spPr>
          <a:xfrm>
            <a:off x="683568" y="692696"/>
            <a:ext cx="7546032" cy="5073104"/>
          </a:xfrm>
        </p:spPr>
        <p:txBody>
          <a:bodyPr>
            <a:normAutofit fontScale="92500"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 </a:t>
            </a:r>
            <a:r>
              <a:rPr lang="fr-FR" b="1" dirty="0">
                <a:latin typeface="Lucida Sans Unicode" charset="0"/>
                <a:ea typeface="ＭＳ Ｐゴシック" charset="0"/>
                <a:cs typeface="ＭＳ Ｐゴシック" charset="0"/>
              </a:rPr>
              <a:t>1940</a:t>
            </a:r>
            <a:r>
              <a:rPr lang="fr-FR" dirty="0">
                <a:latin typeface="Lucida Sans Unicode" charset="0"/>
                <a:ea typeface="ＭＳ Ｐゴシック" charset="0"/>
                <a:cs typeface="ＭＳ Ｐゴシック" charset="0"/>
              </a:rPr>
              <a:t> : Pour décrypter les messages de l'armée Allemande, les Anglais mettent au point sur le site de </a:t>
            </a:r>
            <a:r>
              <a:rPr lang="fr-FR" b="1" dirty="0" err="1">
                <a:latin typeface="Lucida Sans Unicode" charset="0"/>
                <a:ea typeface="ＭＳ Ｐゴシック" charset="0"/>
                <a:cs typeface="ＭＳ Ｐゴシック" charset="0"/>
              </a:rPr>
              <a:t>Bletchley</a:t>
            </a:r>
            <a:r>
              <a:rPr lang="fr-FR" b="1" dirty="0">
                <a:latin typeface="Lucida Sans Unicode" charset="0"/>
                <a:ea typeface="ＭＳ Ｐゴシック" charset="0"/>
                <a:cs typeface="ＭＳ Ｐゴシック" charset="0"/>
              </a:rPr>
              <a:t> Park</a:t>
            </a:r>
            <a:r>
              <a:rPr lang="fr-FR" dirty="0">
                <a:latin typeface="Lucida Sans Unicode" charset="0"/>
                <a:ea typeface="ＭＳ Ｐゴシック" charset="0"/>
                <a:cs typeface="ＭＳ Ｐゴシック" charset="0"/>
              </a:rPr>
              <a:t> les calculateurs </a:t>
            </a:r>
            <a:r>
              <a:rPr lang="fr-FR" b="1" dirty="0">
                <a:latin typeface="Lucida Sans Unicode" charset="0"/>
                <a:ea typeface="ＭＳ Ｐゴシック" charset="0"/>
                <a:cs typeface="ＭＳ Ｐゴシック" charset="0"/>
              </a:rPr>
              <a:t>Robinson</a:t>
            </a:r>
            <a:r>
              <a:rPr lang="fr-FR" dirty="0">
                <a:latin typeface="Lucida Sans Unicode" charset="0"/>
                <a:ea typeface="ＭＳ Ｐゴシック" charset="0"/>
                <a:cs typeface="ＭＳ Ｐゴシック" charset="0"/>
              </a:rPr>
              <a:t> et </a:t>
            </a:r>
            <a:r>
              <a:rPr lang="fr-FR" b="1" dirty="0" err="1">
                <a:latin typeface="Lucida Sans Unicode" charset="0"/>
                <a:ea typeface="ＭＳ Ｐゴシック" charset="0"/>
                <a:cs typeface="ＭＳ Ｐゴシック" charset="0"/>
              </a:rPr>
              <a:t>Colossus</a:t>
            </a:r>
            <a:r>
              <a:rPr lang="fr-FR" dirty="0">
                <a:latin typeface="Lucida Sans Unicode" charset="0"/>
                <a:ea typeface="ＭＳ Ｐゴシック" charset="0"/>
                <a:cs typeface="ＭＳ Ｐゴシック" charset="0"/>
              </a:rPr>
              <a:t> sous la direction du mathématicien </a:t>
            </a:r>
            <a:r>
              <a:rPr lang="fr-FR" b="1" dirty="0">
                <a:latin typeface="Lucida Sans Unicode" charset="0"/>
                <a:ea typeface="ＭＳ Ｐゴシック" charset="0"/>
                <a:cs typeface="ＭＳ Ｐゴシック" charset="0"/>
              </a:rPr>
              <a:t>Alan Turing</a:t>
            </a:r>
            <a:r>
              <a:rPr lang="fr-FR" dirty="0">
                <a:latin typeface="Lucida Sans Unicode" charset="0"/>
                <a:ea typeface="ＭＳ Ｐゴシック" charset="0"/>
                <a:cs typeface="ＭＳ Ｐゴシック" charset="0"/>
              </a:rPr>
              <a:t>. Ce sont les premières machines qui intègrent les concepts d'arithmétique binaire, d'horloge interne, de mémoire tampon, de lecteurs de bande, d'opérateurs booléens, de sous programmes et d'imprimantes. Tout ceci restera inconnu car "Secret défense" jusqu'en 1975. </a:t>
            </a:r>
          </a:p>
        </p:txBody>
      </p:sp>
      <p:pic>
        <p:nvPicPr>
          <p:cNvPr id="407554" name="Picture 3" descr="colossus-mar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4885126"/>
            <a:ext cx="1813741" cy="12931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223709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idx="4294967295"/>
          </p:nvPr>
        </p:nvSpPr>
        <p:spPr>
          <a:xfrm>
            <a:off x="827584" y="620688"/>
            <a:ext cx="7560840" cy="5400600"/>
          </a:xfrm>
        </p:spPr>
        <p:txBody>
          <a:bodyPr>
            <a:normAutofit fontScale="77500" lnSpcReduction="20000"/>
          </a:bodyPr>
          <a:lstStyle/>
          <a:p>
            <a:pPr marL="0" indent="0" algn="just" eaLnBrk="1" hangingPunct="1">
              <a:lnSpc>
                <a:spcPct val="150000"/>
              </a:lnSpc>
              <a:buNone/>
            </a:pPr>
            <a:r>
              <a:rPr lang="fr-FR" sz="2800" b="1" dirty="0">
                <a:latin typeface="Lucida Sans Unicode" charset="0"/>
                <a:ea typeface="ＭＳ Ｐゴシック" charset="0"/>
                <a:cs typeface="ＭＳ Ｐゴシック" charset="0"/>
              </a:rPr>
              <a:t>1945</a:t>
            </a:r>
            <a:r>
              <a:rPr lang="fr-FR" sz="2800" dirty="0">
                <a:latin typeface="Lucida Sans Unicode" charset="0"/>
                <a:ea typeface="ＭＳ Ｐゴシック" charset="0"/>
                <a:cs typeface="ＭＳ Ｐゴシック" charset="0"/>
              </a:rPr>
              <a:t> : Un insecte coincé dans les circuits bloque le fonctionnement du calculateur Mark I. La mathématicienne </a:t>
            </a:r>
            <a:r>
              <a:rPr lang="fr-FR" sz="2800" b="1" dirty="0">
                <a:latin typeface="Lucida Sans Unicode" charset="0"/>
                <a:ea typeface="ＭＳ Ｐゴシック" charset="0"/>
                <a:cs typeface="ＭＳ Ｐゴシック" charset="0"/>
              </a:rPr>
              <a:t>Grace Murray Hopper</a:t>
            </a:r>
            <a:r>
              <a:rPr lang="fr-FR" sz="2800" dirty="0">
                <a:latin typeface="Lucida Sans Unicode" charset="0"/>
                <a:ea typeface="ＭＳ Ｐゴシック" charset="0"/>
                <a:cs typeface="ＭＳ Ｐゴシック" charset="0"/>
              </a:rPr>
              <a:t> décide alors que tout ce qui arrête le bon fonctionnement d'un programme s'appellera </a:t>
            </a:r>
            <a:r>
              <a:rPr lang="fr-FR" sz="2800" b="1" dirty="0">
                <a:latin typeface="Lucida Sans Unicode" charset="0"/>
                <a:ea typeface="ＭＳ Ｐゴシック" charset="0"/>
                <a:cs typeface="ＭＳ Ｐゴシック" charset="0"/>
              </a:rPr>
              <a:t>BUG</a:t>
            </a:r>
            <a:r>
              <a:rPr lang="fr-FR" sz="2800" dirty="0">
                <a:latin typeface="Lucida Sans Unicode" charset="0"/>
                <a:ea typeface="ＭＳ Ｐゴシック" charset="0"/>
                <a:cs typeface="ＭＳ Ｐゴシック" charset="0"/>
              </a:rPr>
              <a:t>. Il semblerait que l'expression soit restée ;-)</a:t>
            </a:r>
            <a:br>
              <a:rPr lang="fr-FR" sz="2800" dirty="0">
                <a:latin typeface="Lucida Sans Unicode" charset="0"/>
                <a:ea typeface="ＭＳ Ｐゴシック" charset="0"/>
                <a:cs typeface="ＭＳ Ｐゴシック" charset="0"/>
              </a:rPr>
            </a:br>
            <a:br>
              <a:rPr lang="fr-FR" sz="2800" dirty="0">
                <a:latin typeface="Lucida Sans Unicode" charset="0"/>
                <a:ea typeface="ＭＳ Ｐゴシック" charset="0"/>
                <a:cs typeface="ＭＳ Ｐゴシック" charset="0"/>
              </a:rPr>
            </a:br>
            <a:r>
              <a:rPr lang="fr-FR" sz="2800" i="1" dirty="0">
                <a:latin typeface="Lucida Sans Unicode" charset="0"/>
                <a:ea typeface="ＭＳ Ｐゴシック" charset="0"/>
                <a:cs typeface="ＭＳ Ｐゴシック" charset="0"/>
              </a:rPr>
              <a:t>Il faut noter que le terme </a:t>
            </a:r>
            <a:r>
              <a:rPr lang="fr-FR" sz="2800" b="1" i="1" dirty="0">
                <a:latin typeface="Lucida Sans Unicode" charset="0"/>
                <a:ea typeface="ＭＳ Ｐゴシック" charset="0"/>
                <a:cs typeface="ＭＳ Ｐゴシック" charset="0"/>
              </a:rPr>
              <a:t>BUG</a:t>
            </a:r>
            <a:r>
              <a:rPr lang="fr-FR" sz="2800" i="1" dirty="0">
                <a:latin typeface="Lucida Sans Unicode" charset="0"/>
                <a:ea typeface="ＭＳ Ｐゴシック" charset="0"/>
                <a:cs typeface="ＭＳ Ｐゴシック" charset="0"/>
              </a:rPr>
              <a:t> était déjà utilisé avant cela : Thomas Edison par exemple avait employé ce terme dans un courrier où il parlait de la mise au point problématique de l'une de ses inventions.</a:t>
            </a:r>
            <a:r>
              <a:rPr lang="fr-FR" sz="2800" dirty="0">
                <a:latin typeface="Lucida Sans Unicode" charset="0"/>
                <a:ea typeface="ＭＳ Ｐゴシック" charset="0"/>
                <a:cs typeface="ＭＳ Ｐゴシック" charset="0"/>
              </a:rPr>
              <a:t> </a:t>
            </a:r>
          </a:p>
        </p:txBody>
      </p:sp>
      <p:pic>
        <p:nvPicPr>
          <p:cNvPr id="2" name="Image 1">
            <a:extLst>
              <a:ext uri="{FF2B5EF4-FFF2-40B4-BE49-F238E27FC236}">
                <a16:creationId xmlns:a16="http://schemas.microsoft.com/office/drawing/2014/main" id="{8B6F6F98-AF83-1240-ABD2-9F1022C822D3}"/>
              </a:ext>
            </a:extLst>
          </p:cNvPr>
          <p:cNvPicPr>
            <a:picLocks noChangeAspect="1"/>
          </p:cNvPicPr>
          <p:nvPr/>
        </p:nvPicPr>
        <p:blipFill>
          <a:blip r:embed="rId3"/>
          <a:stretch>
            <a:fillRect/>
          </a:stretch>
        </p:blipFill>
        <p:spPr>
          <a:xfrm>
            <a:off x="5508104" y="695164"/>
            <a:ext cx="3008757" cy="2625824"/>
          </a:xfrm>
          <a:prstGeom prst="rect">
            <a:avLst/>
          </a:prstGeom>
        </p:spPr>
      </p:pic>
    </p:spTree>
    <p:extLst>
      <p:ext uri="{BB962C8B-B14F-4D97-AF65-F5344CB8AC3E}">
        <p14:creationId xmlns:p14="http://schemas.microsoft.com/office/powerpoint/2010/main" val="389625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idx="4294967295"/>
          </p:nvPr>
        </p:nvSpPr>
        <p:spPr>
          <a:xfrm>
            <a:off x="755576" y="548680"/>
            <a:ext cx="5616624" cy="5747426"/>
          </a:xfrm>
        </p:spPr>
        <p:txBody>
          <a:bodyPr>
            <a:normAutofit fontScale="62500" lnSpcReduction="20000"/>
          </a:bodyPr>
          <a:lstStyle/>
          <a:p>
            <a:pPr marL="0" indent="0" algn="just" eaLnBrk="1" hangingPunct="1">
              <a:lnSpc>
                <a:spcPct val="160000"/>
              </a:lnSpc>
              <a:buNone/>
            </a:pPr>
            <a:r>
              <a:rPr lang="fr-FR" sz="2800" b="1" dirty="0">
                <a:latin typeface="Lucida Sans Unicode" charset="0"/>
                <a:ea typeface="ＭＳ Ｐゴシック" charset="0"/>
                <a:cs typeface="ＭＳ Ｐゴシック" charset="0"/>
              </a:rPr>
              <a:t>Mai 1949</a:t>
            </a:r>
            <a:r>
              <a:rPr lang="fr-FR" sz="2800" dirty="0">
                <a:latin typeface="Lucida Sans Unicode" charset="0"/>
                <a:ea typeface="ＭＳ Ｐゴシック" charset="0"/>
                <a:cs typeface="ＭＳ Ｐゴシック" charset="0"/>
              </a:rPr>
              <a:t> : </a:t>
            </a:r>
            <a:r>
              <a:rPr lang="fr-FR" sz="2800" b="1" dirty="0">
                <a:latin typeface="Lucida Sans Unicode" charset="0"/>
                <a:ea typeface="ＭＳ Ｐゴシック" charset="0"/>
                <a:cs typeface="ＭＳ Ｐゴシック" charset="0"/>
              </a:rPr>
              <a:t>Maurice V. Wilkes</a:t>
            </a:r>
            <a:r>
              <a:rPr lang="fr-FR" sz="2800" dirty="0">
                <a:latin typeface="Lucida Sans Unicode" charset="0"/>
                <a:ea typeface="ＭＳ Ｐゴシック" charset="0"/>
                <a:cs typeface="ＭＳ Ｐゴシック" charset="0"/>
              </a:rPr>
              <a:t> et son équipe de l'université de Cambridge mettent au point l'</a:t>
            </a:r>
            <a:r>
              <a:rPr lang="fr-FR" sz="2800" b="1" dirty="0">
                <a:latin typeface="Lucida Sans Unicode" charset="0"/>
                <a:ea typeface="ＭＳ Ｐゴシック" charset="0"/>
                <a:cs typeface="ＭＳ Ｐゴシック" charset="0"/>
              </a:rPr>
              <a:t>EDSAC</a:t>
            </a:r>
            <a:r>
              <a:rPr lang="fr-FR" sz="2800" dirty="0">
                <a:latin typeface="Lucida Sans Unicode" charset="0"/>
                <a:ea typeface="ＭＳ Ｐゴシック" charset="0"/>
                <a:cs typeface="ＭＳ Ｐゴシック" charset="0"/>
              </a:rPr>
              <a:t> (</a:t>
            </a:r>
            <a:r>
              <a:rPr lang="fr-FR" sz="2800" dirty="0" err="1">
                <a:latin typeface="Lucida Sans Unicode" charset="0"/>
                <a:ea typeface="ＭＳ Ｐゴシック" charset="0"/>
                <a:cs typeface="ＭＳ Ｐゴシック" charset="0"/>
              </a:rPr>
              <a:t>Electronic</a:t>
            </a:r>
            <a:r>
              <a:rPr lang="fr-FR" sz="2800" dirty="0">
                <a:latin typeface="Lucida Sans Unicode" charset="0"/>
                <a:ea typeface="ＭＳ Ｐゴシック" charset="0"/>
                <a:cs typeface="ＭＳ Ｐゴシック" charset="0"/>
              </a:rPr>
              <a:t> Delay Storage </a:t>
            </a:r>
            <a:r>
              <a:rPr lang="fr-FR" sz="2800" dirty="0" err="1">
                <a:latin typeface="Lucida Sans Unicode" charset="0"/>
                <a:ea typeface="ＭＳ Ｐゴシック" charset="0"/>
                <a:cs typeface="ＭＳ Ｐゴシック" charset="0"/>
              </a:rPr>
              <a:t>Automatic</a:t>
            </a:r>
            <a:r>
              <a:rPr lang="fr-FR" sz="2800" dirty="0">
                <a:latin typeface="Lucida Sans Unicode" charset="0"/>
                <a:ea typeface="ＭＳ Ｐゴシック" charset="0"/>
                <a:cs typeface="ＭＳ Ｐゴシック" charset="0"/>
              </a:rPr>
              <a:t> Computer) basé sur le design </a:t>
            </a:r>
            <a:r>
              <a:rPr lang="fr-FR" sz="2800" b="1" dirty="0">
                <a:latin typeface="Lucida Sans Unicode" charset="0"/>
                <a:ea typeface="ＭＳ Ｐゴシック" charset="0"/>
                <a:cs typeface="ＭＳ Ｐゴシック" charset="0"/>
              </a:rPr>
              <a:t>EDVAC</a:t>
            </a:r>
            <a:r>
              <a:rPr lang="fr-FR" sz="2800" dirty="0">
                <a:latin typeface="Lucida Sans Unicode" charset="0"/>
                <a:ea typeface="ＭＳ Ｐゴシック" charset="0"/>
                <a:cs typeface="ＭＳ Ｐゴシック" charset="0"/>
              </a:rPr>
              <a:t> de </a:t>
            </a:r>
            <a:r>
              <a:rPr lang="fr-FR" sz="2800" b="1" dirty="0">
                <a:latin typeface="Lucida Sans Unicode" charset="0"/>
                <a:ea typeface="ＭＳ Ｐゴシック" charset="0"/>
                <a:cs typeface="ＭＳ Ｐゴシック" charset="0"/>
              </a:rPr>
              <a:t>Von </a:t>
            </a:r>
            <a:r>
              <a:rPr lang="fr-FR" sz="2800" b="1" dirty="0" err="1">
                <a:latin typeface="Lucida Sans Unicode" charset="0"/>
                <a:ea typeface="ＭＳ Ｐゴシック" charset="0"/>
                <a:cs typeface="ＭＳ Ｐゴシック" charset="0"/>
              </a:rPr>
              <a:t>Neuman</a:t>
            </a:r>
            <a:r>
              <a:rPr lang="fr-FR" sz="2800" dirty="0">
                <a:latin typeface="Lucida Sans Unicode" charset="0"/>
                <a:ea typeface="ＭＳ Ｐゴシック" charset="0"/>
                <a:cs typeface="ＭＳ Ｐゴシック" charset="0"/>
              </a:rPr>
              <a:t>. La mémoire, d'une taille de 512 mots de 17 bits, était constituée de lignes à retard au mercure. Les bits à stocker étaient convertis en ondes ultrasoniques et émis à l'extrémité d'un réservoir de mercure. Ils étaient capturés à l'autre bout et réémis. Seuls les bits sous forme électrique étaient accessibles. </a:t>
            </a:r>
          </a:p>
          <a:p>
            <a:pPr marL="0" indent="0" algn="just" eaLnBrk="1" hangingPunct="1">
              <a:lnSpc>
                <a:spcPct val="160000"/>
              </a:lnSpc>
              <a:buNone/>
            </a:pPr>
            <a:r>
              <a:rPr lang="fr-FR" sz="2800" dirty="0">
                <a:latin typeface="Lucida Sans Unicode" charset="0"/>
                <a:ea typeface="ＭＳ Ｐゴシック" charset="0"/>
                <a:cs typeface="ＭＳ Ｐゴシック" charset="0"/>
              </a:rPr>
              <a:t>La vitesse d'horloge de la machine était de 0.5 MHz</a:t>
            </a:r>
          </a:p>
        </p:txBody>
      </p:sp>
      <p:pic>
        <p:nvPicPr>
          <p:cNvPr id="411650" name="Picture 3" descr="edv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2708920"/>
            <a:ext cx="2101704" cy="16620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0323943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idx="4294967295"/>
          </p:nvPr>
        </p:nvSpPr>
        <p:spPr>
          <a:xfrm>
            <a:off x="827584" y="692695"/>
            <a:ext cx="7560840" cy="1944143"/>
          </a:xfrm>
        </p:spPr>
        <p:txBody>
          <a:bodyPr>
            <a:normAutofit fontScale="92500" lnSpcReduction="10000"/>
          </a:bodyPr>
          <a:lstStyle/>
          <a:p>
            <a:pPr marL="0" indent="0" algn="just" eaLnBrk="1" hangingPunct="1">
              <a:lnSpc>
                <a:spcPct val="150000"/>
              </a:lnSpc>
              <a:buNone/>
            </a:pPr>
            <a:r>
              <a:rPr lang="fr-FR" dirty="0">
                <a:latin typeface="Lucida Sans Unicode" charset="0"/>
                <a:ea typeface="ＭＳ Ｐゴシック" charset="0"/>
                <a:cs typeface="ＭＳ Ｐゴシック" charset="0"/>
              </a:rPr>
              <a:t> </a:t>
            </a:r>
            <a:r>
              <a:rPr lang="fr-FR" b="1" dirty="0">
                <a:latin typeface="Lucida Sans Unicode" charset="0"/>
                <a:ea typeface="ＭＳ Ｐゴシック" charset="0"/>
                <a:cs typeface="ＭＳ Ｐゴシック" charset="0"/>
              </a:rPr>
              <a:t>Janvier 1951</a:t>
            </a:r>
            <a:r>
              <a:rPr lang="fr-FR" dirty="0">
                <a:latin typeface="Lucida Sans Unicode" charset="0"/>
                <a:ea typeface="ＭＳ Ｐゴシック" charset="0"/>
                <a:cs typeface="ＭＳ Ｐゴシック" charset="0"/>
              </a:rPr>
              <a:t> : Création du premier ordinateur Soviétique </a:t>
            </a:r>
            <a:r>
              <a:rPr lang="fr-FR" b="1" dirty="0">
                <a:latin typeface="Lucida Sans Unicode" charset="0"/>
                <a:ea typeface="ＭＳ Ｐゴシック" charset="0"/>
                <a:cs typeface="ＭＳ Ｐゴシック" charset="0"/>
              </a:rPr>
              <a:t>MESM</a:t>
            </a:r>
            <a:r>
              <a:rPr lang="fr-FR" dirty="0">
                <a:latin typeface="Lucida Sans Unicode" charset="0"/>
                <a:ea typeface="ＭＳ Ｐゴシック" charset="0"/>
                <a:cs typeface="ＭＳ Ｐゴシック" charset="0"/>
              </a:rPr>
              <a:t> sous la direction de </a:t>
            </a:r>
            <a:r>
              <a:rPr lang="fr-FR" b="1" dirty="0">
                <a:latin typeface="Lucida Sans Unicode" charset="0"/>
                <a:ea typeface="ＭＳ Ｐゴシック" charset="0"/>
                <a:cs typeface="ＭＳ Ｐゴシック" charset="0"/>
              </a:rPr>
              <a:t>Sergei </a:t>
            </a:r>
            <a:r>
              <a:rPr lang="fr-FR" b="1" dirty="0" err="1">
                <a:latin typeface="Lucida Sans Unicode" charset="0"/>
                <a:ea typeface="ＭＳ Ｐゴシック" charset="0"/>
                <a:cs typeface="ＭＳ Ｐゴシック" charset="0"/>
              </a:rPr>
              <a:t>Alexeevich</a:t>
            </a:r>
            <a:r>
              <a:rPr lang="fr-FR" b="1" dirty="0">
                <a:latin typeface="Lucida Sans Unicode" charset="0"/>
                <a:ea typeface="ＭＳ Ｐゴシック" charset="0"/>
                <a:cs typeface="ＭＳ Ｐゴシック" charset="0"/>
              </a:rPr>
              <a:t> </a:t>
            </a:r>
            <a:r>
              <a:rPr lang="fr-FR" b="1" dirty="0" err="1">
                <a:latin typeface="Lucida Sans Unicode" charset="0"/>
                <a:ea typeface="ＭＳ Ｐゴシック" charset="0"/>
                <a:cs typeface="ＭＳ Ｐゴシック" charset="0"/>
              </a:rPr>
              <a:t>Lebedev</a:t>
            </a:r>
            <a:r>
              <a:rPr lang="fr-FR" dirty="0">
                <a:latin typeface="Lucida Sans Unicode" charset="0"/>
                <a:ea typeface="ＭＳ Ｐゴシック" charset="0"/>
                <a:cs typeface="ＭＳ Ｐゴシック" charset="0"/>
              </a:rPr>
              <a:t> à l'académie des Sciences d'Ukraine. </a:t>
            </a:r>
          </a:p>
        </p:txBody>
      </p:sp>
      <p:pic>
        <p:nvPicPr>
          <p:cNvPr id="413698" name="Picture 3" descr="me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636838"/>
            <a:ext cx="2286000" cy="1474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3701" name="Picture 10" descr="dr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2636838"/>
            <a:ext cx="2286000" cy="154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ZoneTexte 1">
            <a:extLst>
              <a:ext uri="{FF2B5EF4-FFF2-40B4-BE49-F238E27FC236}">
                <a16:creationId xmlns:a16="http://schemas.microsoft.com/office/drawing/2014/main" id="{0AF361C5-82DF-CA47-B4C7-4A878C6CBF5D}"/>
              </a:ext>
            </a:extLst>
          </p:cNvPr>
          <p:cNvSpPr txBox="1"/>
          <p:nvPr/>
        </p:nvSpPr>
        <p:spPr>
          <a:xfrm>
            <a:off x="1043608" y="4580981"/>
            <a:ext cx="7128792" cy="1323439"/>
          </a:xfrm>
          <a:prstGeom prst="rect">
            <a:avLst/>
          </a:prstGeom>
          <a:noFill/>
        </p:spPr>
        <p:txBody>
          <a:bodyPr wrap="square" rtlCol="0">
            <a:spAutoFit/>
          </a:bodyPr>
          <a:lstStyle/>
          <a:p>
            <a:r>
              <a:rPr kumimoji="1" lang="en-US" sz="2000" dirty="0">
                <a:latin typeface="Lucida Sans Unicode" charset="0"/>
                <a:ea typeface="ＭＳ Ｐゴシック" charset="0"/>
                <a:cs typeface="Times New Roman" charset="0"/>
              </a:rPr>
              <a:t>1951 : Mise au point du tambour de masse </a:t>
            </a:r>
            <a:r>
              <a:rPr kumimoji="1" lang="en-US" sz="2000" dirty="0" err="1">
                <a:latin typeface="Lucida Sans Unicode" charset="0"/>
                <a:ea typeface="ＭＳ Ｐゴシック" charset="0"/>
                <a:cs typeface="Times New Roman" charset="0"/>
              </a:rPr>
              <a:t>magnétique</a:t>
            </a:r>
            <a:r>
              <a:rPr kumimoji="1" lang="en-US" sz="2000" dirty="0">
                <a:latin typeface="Lucida Sans Unicode" charset="0"/>
                <a:ea typeface="ＭＳ Ｐゴシック" charset="0"/>
                <a:cs typeface="Times New Roman" charset="0"/>
              </a:rPr>
              <a:t> ERA 1101. Il </a:t>
            </a:r>
            <a:r>
              <a:rPr kumimoji="1" lang="en-US" sz="2000" dirty="0" err="1">
                <a:latin typeface="Lucida Sans Unicode" charset="0"/>
                <a:ea typeface="ＭＳ Ｐゴシック" charset="0"/>
                <a:cs typeface="Times New Roman" charset="0"/>
              </a:rPr>
              <a:t>s'agit</a:t>
            </a:r>
            <a:r>
              <a:rPr kumimoji="1" lang="en-US" sz="2000" dirty="0">
                <a:latin typeface="Lucida Sans Unicode" charset="0"/>
                <a:ea typeface="ＭＳ Ｐゴシック" charset="0"/>
                <a:cs typeface="Times New Roman" charset="0"/>
              </a:rPr>
              <a:t> de la première </a:t>
            </a:r>
            <a:r>
              <a:rPr kumimoji="1" lang="en-US" sz="2000" dirty="0" err="1">
                <a:latin typeface="Lucida Sans Unicode" charset="0"/>
                <a:ea typeface="ＭＳ Ｐゴシック" charset="0"/>
                <a:cs typeface="Times New Roman" charset="0"/>
              </a:rPr>
              <a:t>mémoire</a:t>
            </a:r>
            <a:r>
              <a:rPr kumimoji="1" lang="en-US" sz="2000" dirty="0">
                <a:latin typeface="Lucida Sans Unicode" charset="0"/>
                <a:ea typeface="ＭＳ Ｐゴシック" charset="0"/>
                <a:cs typeface="Times New Roman" charset="0"/>
              </a:rPr>
              <a:t> de masse. </a:t>
            </a:r>
            <a:r>
              <a:rPr kumimoji="1" lang="en-US" sz="2000" dirty="0" err="1">
                <a:latin typeface="Lucida Sans Unicode" charset="0"/>
                <a:ea typeface="ＭＳ Ｐゴシック" charset="0"/>
                <a:cs typeface="Times New Roman" charset="0"/>
              </a:rPr>
              <a:t>Capacité</a:t>
            </a:r>
            <a:r>
              <a:rPr kumimoji="1" lang="en-US" sz="2000" dirty="0">
                <a:latin typeface="Lucida Sans Unicode" charset="0"/>
                <a:ea typeface="ＭＳ Ｐゴシック" charset="0"/>
                <a:cs typeface="Times New Roman" charset="0"/>
              </a:rPr>
              <a:t> : 1 </a:t>
            </a:r>
            <a:r>
              <a:rPr kumimoji="1" lang="en-US" sz="2000" dirty="0" err="1">
                <a:latin typeface="Lucida Sans Unicode" charset="0"/>
                <a:ea typeface="ＭＳ Ｐゴシック" charset="0"/>
                <a:cs typeface="Times New Roman" charset="0"/>
              </a:rPr>
              <a:t>Mbits</a:t>
            </a:r>
            <a:r>
              <a:rPr kumimoji="1" lang="en-US" sz="2000" dirty="0">
                <a:latin typeface="Lucida Sans Unicode" charset="0"/>
                <a:ea typeface="ＭＳ Ｐゴシック" charset="0"/>
                <a:cs typeface="Times New Roman" charset="0"/>
              </a:rPr>
              <a:t>. </a:t>
            </a:r>
          </a:p>
          <a:p>
            <a:endParaRPr lang="fr-FR" sz="2000" dirty="0"/>
          </a:p>
        </p:txBody>
      </p:sp>
    </p:spTree>
    <p:extLst>
      <p:ext uri="{BB962C8B-B14F-4D97-AF65-F5344CB8AC3E}">
        <p14:creationId xmlns:p14="http://schemas.microsoft.com/office/powerpoint/2010/main" val="41423303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idx="4294967295"/>
          </p:nvPr>
        </p:nvSpPr>
        <p:spPr>
          <a:xfrm>
            <a:off x="683568" y="692696"/>
            <a:ext cx="7920881" cy="4354760"/>
          </a:xfrm>
        </p:spPr>
        <p:txBody>
          <a:bodyPr>
            <a:normAutofit/>
          </a:bodyPr>
          <a:lstStyle/>
          <a:p>
            <a:pPr marL="0" indent="0" algn="just" eaLnBrk="1" hangingPunct="1">
              <a:lnSpc>
                <a:spcPct val="150000"/>
              </a:lnSpc>
              <a:buNone/>
            </a:pPr>
            <a:r>
              <a:rPr lang="fr-FR" sz="2000" b="1" dirty="0">
                <a:latin typeface="Lucida Sans Unicode" charset="0"/>
                <a:ea typeface="ＭＳ Ｐゴシック" charset="0"/>
                <a:cs typeface="ＭＳ Ｐゴシック" charset="0"/>
              </a:rPr>
              <a:t>Juillet 1953</a:t>
            </a:r>
            <a:r>
              <a:rPr lang="fr-FR" sz="2000" dirty="0">
                <a:latin typeface="Lucida Sans Unicode" charset="0"/>
                <a:ea typeface="ＭＳ Ｐゴシック" charset="0"/>
                <a:cs typeface="ＭＳ Ｐゴシック" charset="0"/>
              </a:rPr>
              <a:t> : </a:t>
            </a:r>
            <a:r>
              <a:rPr lang="fr-FR" sz="2000" b="1" dirty="0">
                <a:latin typeface="Lucida Sans Unicode" charset="0"/>
                <a:ea typeface="ＭＳ Ｐゴシック" charset="0"/>
                <a:cs typeface="ＭＳ Ｐゴシック" charset="0"/>
              </a:rPr>
              <a:t>IBM</a:t>
            </a:r>
            <a:r>
              <a:rPr lang="fr-FR" sz="2000" dirty="0">
                <a:latin typeface="Lucida Sans Unicode" charset="0"/>
                <a:ea typeface="ＭＳ Ｐゴシック" charset="0"/>
                <a:cs typeface="ＭＳ Ｐゴシック" charset="0"/>
              </a:rPr>
              <a:t> lance son premier ordinateur commercial en série : l'</a:t>
            </a:r>
            <a:r>
              <a:rPr lang="fr-FR" sz="2000" b="1" dirty="0">
                <a:latin typeface="Lucida Sans Unicode" charset="0"/>
                <a:ea typeface="ＭＳ Ｐゴシック" charset="0"/>
                <a:cs typeface="ＭＳ Ｐゴシック" charset="0"/>
              </a:rPr>
              <a:t>IBM 650</a:t>
            </a:r>
            <a:r>
              <a:rPr lang="fr-FR" sz="2000" dirty="0">
                <a:latin typeface="Lucida Sans Unicode" charset="0"/>
                <a:ea typeface="ＭＳ Ｐゴシック" charset="0"/>
                <a:cs typeface="ＭＳ Ｐゴシック" charset="0"/>
              </a:rPr>
              <a:t>, conçu pour être compatible avec les machines  mécaniques à cartes perforées de la marque. </a:t>
            </a:r>
          </a:p>
        </p:txBody>
      </p:sp>
      <p:pic>
        <p:nvPicPr>
          <p:cNvPr id="415746" name="Picture 3" descr="ibm6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3807" y="2420888"/>
            <a:ext cx="2514600" cy="1336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5747" name="Rectangle 4"/>
          <p:cNvSpPr>
            <a:spLocks noChangeArrowheads="1"/>
          </p:cNvSpPr>
          <p:nvPr/>
        </p:nvSpPr>
        <p:spPr bwMode="auto">
          <a:xfrm>
            <a:off x="683569" y="4073525"/>
            <a:ext cx="7920880" cy="2262982"/>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ormAutofit/>
          </a:bodyPr>
          <a:lstStyle/>
          <a:p>
            <a:pPr algn="just">
              <a:lnSpc>
                <a:spcPct val="150000"/>
              </a:lnSpc>
              <a:spcBef>
                <a:spcPts val="1200"/>
              </a:spcBef>
              <a:buClr>
                <a:schemeClr val="accent2"/>
              </a:buClr>
              <a:buSzPct val="85000"/>
            </a:pPr>
            <a:r>
              <a:rPr lang="en-US" sz="2000" b="1" dirty="0">
                <a:latin typeface="Lucida Sans Unicode" charset="0"/>
                <a:ea typeface="ＭＳ Ｐゴシック" charset="0"/>
              </a:rPr>
              <a:t>1957 : </a:t>
            </a:r>
            <a:r>
              <a:rPr lang="en-US" sz="2000" b="1" dirty="0" err="1">
                <a:latin typeface="Lucida Sans Unicode" charset="0"/>
                <a:ea typeface="ＭＳ Ｐゴシック" charset="0"/>
              </a:rPr>
              <a:t>Création</a:t>
            </a:r>
            <a:r>
              <a:rPr lang="en-US" sz="2000" b="1" dirty="0">
                <a:latin typeface="Lucida Sans Unicode" charset="0"/>
                <a:ea typeface="ＭＳ Ｐゴシック" charset="0"/>
              </a:rPr>
              <a:t> du premier </a:t>
            </a:r>
            <a:r>
              <a:rPr lang="en-US" sz="2000" b="1" dirty="0" err="1">
                <a:latin typeface="Lucida Sans Unicode" charset="0"/>
                <a:ea typeface="ＭＳ Ｐゴシック" charset="0"/>
              </a:rPr>
              <a:t>langage</a:t>
            </a:r>
            <a:r>
              <a:rPr lang="en-US" sz="2000" b="1" dirty="0">
                <a:latin typeface="Lucida Sans Unicode" charset="0"/>
                <a:ea typeface="ＭＳ Ｐゴシック" charset="0"/>
              </a:rPr>
              <a:t> de </a:t>
            </a:r>
            <a:r>
              <a:rPr lang="en-US" sz="2000" b="1" dirty="0" err="1">
                <a:latin typeface="Lucida Sans Unicode" charset="0"/>
                <a:ea typeface="ＭＳ Ｐゴシック" charset="0"/>
              </a:rPr>
              <a:t>programmation</a:t>
            </a:r>
            <a:r>
              <a:rPr lang="en-US" sz="2000" b="1" dirty="0">
                <a:latin typeface="Lucida Sans Unicode" charset="0"/>
                <a:ea typeface="ＭＳ Ｐゴシック" charset="0"/>
              </a:rPr>
              <a:t> </a:t>
            </a:r>
            <a:r>
              <a:rPr lang="en-US" sz="2000" b="1" dirty="0" err="1">
                <a:latin typeface="Lucida Sans Unicode" charset="0"/>
                <a:ea typeface="ＭＳ Ｐゴシック" charset="0"/>
              </a:rPr>
              <a:t>universel</a:t>
            </a:r>
            <a:r>
              <a:rPr lang="en-US" sz="2000" b="1" dirty="0">
                <a:latin typeface="Lucida Sans Unicode" charset="0"/>
                <a:ea typeface="ＭＳ Ｐゴシック" charset="0"/>
              </a:rPr>
              <a:t>, le FORTRAN (</a:t>
            </a:r>
            <a:r>
              <a:rPr lang="en-US" sz="2000" b="1" dirty="0" err="1">
                <a:latin typeface="Lucida Sans Unicode" charset="0"/>
                <a:ea typeface="ＭＳ Ｐゴシック" charset="0"/>
              </a:rPr>
              <a:t>FORmula</a:t>
            </a:r>
            <a:r>
              <a:rPr lang="en-US" sz="2000" b="1" dirty="0">
                <a:latin typeface="Lucida Sans Unicode" charset="0"/>
                <a:ea typeface="ＭＳ Ｐゴシック" charset="0"/>
              </a:rPr>
              <a:t> </a:t>
            </a:r>
            <a:r>
              <a:rPr lang="en-US" sz="2000" b="1" dirty="0" err="1">
                <a:latin typeface="Lucida Sans Unicode" charset="0"/>
                <a:ea typeface="ＭＳ Ｐゴシック" charset="0"/>
              </a:rPr>
              <a:t>TRANslator</a:t>
            </a:r>
            <a:r>
              <a:rPr lang="en-US" sz="2000" b="1" dirty="0">
                <a:latin typeface="Lucida Sans Unicode" charset="0"/>
                <a:ea typeface="ＭＳ Ｐゴシック" charset="0"/>
              </a:rPr>
              <a:t>) par John Backus </a:t>
            </a:r>
            <a:r>
              <a:rPr lang="en-US" sz="2000" b="1" dirty="0" err="1">
                <a:latin typeface="Lucida Sans Unicode" charset="0"/>
                <a:ea typeface="ＭＳ Ｐゴシック" charset="0"/>
              </a:rPr>
              <a:t>d'IBM</a:t>
            </a:r>
            <a:r>
              <a:rPr lang="en-US" sz="2000" b="1" dirty="0">
                <a:latin typeface="Lucida Sans Unicode" charset="0"/>
                <a:ea typeface="ＭＳ Ｐゴシック" charset="0"/>
              </a:rPr>
              <a:t>. </a:t>
            </a:r>
          </a:p>
        </p:txBody>
      </p:sp>
    </p:spTree>
    <p:extLst>
      <p:ext uri="{BB962C8B-B14F-4D97-AF65-F5344CB8AC3E}">
        <p14:creationId xmlns:p14="http://schemas.microsoft.com/office/powerpoint/2010/main" val="7440701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idx="4294967295"/>
          </p:nvPr>
        </p:nvSpPr>
        <p:spPr>
          <a:xfrm>
            <a:off x="667538" y="764704"/>
            <a:ext cx="7562061" cy="5001096"/>
          </a:xfrm>
        </p:spPr>
        <p:txBody>
          <a:bodyPr>
            <a:normAutofit fontScale="62500" lnSpcReduction="20000"/>
          </a:bodyPr>
          <a:lstStyle/>
          <a:p>
            <a:pPr marL="0" indent="0" algn="just" eaLnBrk="1" hangingPunct="1">
              <a:lnSpc>
                <a:spcPct val="160000"/>
              </a:lnSpc>
              <a:buNone/>
            </a:pPr>
            <a:r>
              <a:rPr lang="fr-FR" sz="2600" b="1" dirty="0">
                <a:latin typeface="Lucida Sans Unicode" charset="0"/>
                <a:ea typeface="ＭＳ Ｐゴシック" charset="0"/>
                <a:cs typeface="ＭＳ Ｐゴシック" charset="0"/>
              </a:rPr>
              <a:t>1958</a:t>
            </a:r>
            <a:r>
              <a:rPr lang="fr-FR" sz="2600" dirty="0">
                <a:latin typeface="Lucida Sans Unicode" charset="0"/>
                <a:ea typeface="ＭＳ Ｐゴシック" charset="0"/>
                <a:cs typeface="ＭＳ Ｐゴシック" charset="0"/>
              </a:rPr>
              <a:t> : Démonstration du premier </a:t>
            </a:r>
            <a:r>
              <a:rPr lang="fr-FR" sz="2600" b="1" dirty="0">
                <a:latin typeface="Lucida Sans Unicode" charset="0"/>
                <a:ea typeface="ＭＳ Ｐゴシック" charset="0"/>
                <a:cs typeface="ＭＳ Ｐゴシック" charset="0"/>
              </a:rPr>
              <a:t>circuit intégré</a:t>
            </a:r>
            <a:r>
              <a:rPr lang="fr-FR" sz="2600" dirty="0">
                <a:latin typeface="Lucida Sans Unicode" charset="0"/>
                <a:ea typeface="ＭＳ Ｐゴシック" charset="0"/>
                <a:cs typeface="ＭＳ Ｐゴシック" charset="0"/>
              </a:rPr>
              <a:t> créé par </a:t>
            </a:r>
            <a:r>
              <a:rPr lang="fr-FR" sz="2600" b="1" dirty="0">
                <a:latin typeface="Lucida Sans Unicode" charset="0"/>
                <a:ea typeface="ＭＳ Ｐゴシック" charset="0"/>
                <a:cs typeface="ＭＳ Ｐゴシック" charset="0"/>
              </a:rPr>
              <a:t>Texas Instruments</a:t>
            </a:r>
            <a:r>
              <a:rPr lang="fr-FR" sz="2600" dirty="0">
                <a:latin typeface="Lucida Sans Unicode" charset="0"/>
                <a:ea typeface="ＭＳ Ｐゴシック" charset="0"/>
                <a:cs typeface="ＭＳ Ｐゴシック" charset="0"/>
              </a:rPr>
              <a:t>. </a:t>
            </a:r>
          </a:p>
          <a:p>
            <a:pPr marL="0" indent="0" algn="just" eaLnBrk="1" hangingPunct="1">
              <a:lnSpc>
                <a:spcPct val="160000"/>
              </a:lnSpc>
              <a:buNone/>
            </a:pPr>
            <a:endParaRPr lang="fr-FR" sz="2600" dirty="0">
              <a:latin typeface="Lucida Sans Unicode" charset="0"/>
              <a:ea typeface="ＭＳ Ｐゴシック" charset="0"/>
              <a:cs typeface="ＭＳ Ｐゴシック" charset="0"/>
            </a:endParaRPr>
          </a:p>
          <a:p>
            <a:pPr marL="0" indent="0" algn="just" eaLnBrk="1" hangingPunct="1">
              <a:lnSpc>
                <a:spcPct val="160000"/>
              </a:lnSpc>
              <a:buNone/>
            </a:pPr>
            <a:endParaRPr lang="fr-FR" sz="2600" dirty="0">
              <a:latin typeface="Lucida Sans Unicode" charset="0"/>
              <a:ea typeface="ＭＳ Ｐゴシック" charset="0"/>
              <a:cs typeface="ＭＳ Ｐゴシック" charset="0"/>
            </a:endParaRPr>
          </a:p>
          <a:p>
            <a:pPr marL="0" indent="0" algn="just" eaLnBrk="1" hangingPunct="1">
              <a:lnSpc>
                <a:spcPct val="160000"/>
              </a:lnSpc>
              <a:buNone/>
            </a:pPr>
            <a:endParaRPr lang="fr-FR" sz="2600" b="1" dirty="0">
              <a:latin typeface="Lucida Sans Unicode" charset="0"/>
              <a:ea typeface="ＭＳ Ｐゴシック" charset="0"/>
              <a:cs typeface="ＭＳ Ｐゴシック" charset="0"/>
            </a:endParaRPr>
          </a:p>
          <a:p>
            <a:pPr marL="0" indent="0" algn="just" eaLnBrk="1" hangingPunct="1">
              <a:lnSpc>
                <a:spcPct val="160000"/>
              </a:lnSpc>
              <a:buNone/>
            </a:pPr>
            <a:r>
              <a:rPr lang="fr-FR" sz="2600" b="1" dirty="0">
                <a:latin typeface="Lucida Sans Unicode" charset="0"/>
                <a:ea typeface="ＭＳ Ｐゴシック" charset="0"/>
                <a:cs typeface="ＭＳ Ｐゴシック" charset="0"/>
              </a:rPr>
              <a:t>1958</a:t>
            </a:r>
            <a:r>
              <a:rPr lang="fr-FR" sz="2600" dirty="0">
                <a:latin typeface="Lucida Sans Unicode" charset="0"/>
                <a:ea typeface="ＭＳ Ｐゴシック" charset="0"/>
                <a:cs typeface="ＭＳ Ｐゴシック" charset="0"/>
              </a:rPr>
              <a:t> : La </a:t>
            </a:r>
            <a:r>
              <a:rPr lang="fr-FR" sz="2600" b="1" dirty="0">
                <a:latin typeface="Lucida Sans Unicode" charset="0"/>
                <a:ea typeface="ＭＳ Ｐゴシック" charset="0"/>
                <a:cs typeface="ＭＳ Ｐゴシック" charset="0"/>
              </a:rPr>
              <a:t>BELL</a:t>
            </a:r>
            <a:r>
              <a:rPr lang="fr-FR" sz="2600" dirty="0">
                <a:latin typeface="Lucida Sans Unicode" charset="0"/>
                <a:ea typeface="ＭＳ Ｐゴシック" charset="0"/>
                <a:cs typeface="ＭＳ Ｐゴシック" charset="0"/>
              </a:rPr>
              <a:t> crée le premier </a:t>
            </a:r>
            <a:r>
              <a:rPr lang="fr-FR" sz="2600" b="1" dirty="0">
                <a:latin typeface="Lucida Sans Unicode" charset="0"/>
                <a:ea typeface="ＭＳ Ｐゴシック" charset="0"/>
                <a:cs typeface="ＭＳ Ｐゴシック" charset="0"/>
              </a:rPr>
              <a:t>Modem</a:t>
            </a:r>
            <a:r>
              <a:rPr lang="fr-FR" sz="2600" dirty="0">
                <a:latin typeface="Lucida Sans Unicode" charset="0"/>
                <a:ea typeface="ＭＳ Ｐゴシック" charset="0"/>
                <a:cs typeface="ＭＳ Ｐゴシック" charset="0"/>
              </a:rPr>
              <a:t> permettant de transmettre des données binaires sur une simple ligne téléphonique. </a:t>
            </a:r>
          </a:p>
          <a:p>
            <a:pPr marL="0" indent="0" algn="just" eaLnBrk="1" hangingPunct="1">
              <a:lnSpc>
                <a:spcPct val="160000"/>
              </a:lnSpc>
              <a:buNone/>
            </a:pPr>
            <a:endParaRPr lang="fr-FR" sz="2600" dirty="0">
              <a:latin typeface="Lucida Sans Unicode" charset="0"/>
              <a:ea typeface="ＭＳ Ｐゴシック" charset="0"/>
              <a:cs typeface="ＭＳ Ｐゴシック" charset="0"/>
            </a:endParaRPr>
          </a:p>
          <a:p>
            <a:pPr marL="0" indent="0" algn="just" eaLnBrk="1" hangingPunct="1">
              <a:lnSpc>
                <a:spcPct val="160000"/>
              </a:lnSpc>
              <a:buNone/>
            </a:pPr>
            <a:r>
              <a:rPr lang="fr-FR" sz="2600" b="1" dirty="0">
                <a:latin typeface="Lucida Sans Unicode" charset="0"/>
                <a:ea typeface="ＭＳ Ｐゴシック" charset="0"/>
                <a:cs typeface="ＭＳ Ｐゴシック" charset="0"/>
              </a:rPr>
              <a:t>1958</a:t>
            </a:r>
            <a:r>
              <a:rPr lang="fr-FR" sz="2600" dirty="0">
                <a:latin typeface="Lucida Sans Unicode" charset="0"/>
                <a:ea typeface="ＭＳ Ｐゴシック" charset="0"/>
                <a:cs typeface="ＭＳ Ｐゴシック" charset="0"/>
              </a:rPr>
              <a:t> : </a:t>
            </a:r>
            <a:r>
              <a:rPr lang="fr-FR" sz="2600" b="1" dirty="0">
                <a:latin typeface="Lucida Sans Unicode" charset="0"/>
                <a:ea typeface="ＭＳ Ｐゴシック" charset="0"/>
                <a:cs typeface="ＭＳ Ｐゴシック" charset="0"/>
              </a:rPr>
              <a:t>Willy </a:t>
            </a:r>
            <a:r>
              <a:rPr lang="fr-FR" sz="2600" b="1" dirty="0" err="1">
                <a:latin typeface="Lucida Sans Unicode" charset="0"/>
                <a:ea typeface="ＭＳ Ｐゴシック" charset="0"/>
                <a:cs typeface="ＭＳ Ｐゴシック" charset="0"/>
              </a:rPr>
              <a:t>Higinbotham</a:t>
            </a:r>
            <a:r>
              <a:rPr lang="fr-FR" sz="2600" dirty="0">
                <a:latin typeface="Lucida Sans Unicode" charset="0"/>
                <a:ea typeface="ＭＳ Ｐゴシック" charset="0"/>
                <a:cs typeface="ＭＳ Ｐゴシック" charset="0"/>
              </a:rPr>
              <a:t>, physicien au Brookhaven National </a:t>
            </a:r>
            <a:r>
              <a:rPr lang="fr-FR" sz="2600" dirty="0" err="1">
                <a:latin typeface="Lucida Sans Unicode" charset="0"/>
                <a:ea typeface="ＭＳ Ｐゴシック" charset="0"/>
                <a:cs typeface="ＭＳ Ｐゴシック" charset="0"/>
              </a:rPr>
              <a:t>Laboratory</a:t>
            </a:r>
            <a:r>
              <a:rPr lang="fr-FR" sz="2600" dirty="0">
                <a:latin typeface="Lucida Sans Unicode" charset="0"/>
                <a:ea typeface="ＭＳ Ｐゴシック" charset="0"/>
                <a:cs typeface="ＭＳ Ｐゴシック" charset="0"/>
              </a:rPr>
              <a:t> crée le premier vrai jeu vidéo de l'histoire basé sur une machine dédiée construite à base de lampes. Il s'agissait d'un jeu très similaire au jeu </a:t>
            </a:r>
            <a:r>
              <a:rPr lang="fr-FR" sz="2600" b="1" dirty="0" err="1">
                <a:latin typeface="Lucida Sans Unicode" charset="0"/>
                <a:ea typeface="ＭＳ Ｐゴシック" charset="0"/>
                <a:cs typeface="ＭＳ Ｐゴシック" charset="0"/>
              </a:rPr>
              <a:t>Pong</a:t>
            </a:r>
            <a:r>
              <a:rPr lang="fr-FR" sz="2600" dirty="0">
                <a:latin typeface="Lucida Sans Unicode" charset="0"/>
                <a:ea typeface="ＭＳ Ｐゴシック" charset="0"/>
                <a:cs typeface="ＭＳ Ｐゴシック" charset="0"/>
              </a:rPr>
              <a:t> qu'Atari sortira en 1972. </a:t>
            </a:r>
          </a:p>
        </p:txBody>
      </p:sp>
      <p:pic>
        <p:nvPicPr>
          <p:cNvPr id="417794" name="Picture 3" descr="circ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340768"/>
            <a:ext cx="2057400" cy="1131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descr="pong">
            <a:extLst>
              <a:ext uri="{FF2B5EF4-FFF2-40B4-BE49-F238E27FC236}">
                <a16:creationId xmlns:a16="http://schemas.microsoft.com/office/drawing/2014/main" id="{C6813F05-DE70-5F49-A21A-251B189046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349" y="387350"/>
            <a:ext cx="7950200" cy="608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5345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idx="4294967295"/>
          </p:nvPr>
        </p:nvSpPr>
        <p:spPr>
          <a:xfrm>
            <a:off x="719572" y="1052736"/>
            <a:ext cx="7704856" cy="5472608"/>
          </a:xfrm>
        </p:spPr>
        <p:txBody>
          <a:bodyPr>
            <a:normAutofit/>
          </a:bodyPr>
          <a:lstStyle/>
          <a:p>
            <a:pPr marL="0" indent="0" algn="just" eaLnBrk="1" hangingPunct="1">
              <a:lnSpc>
                <a:spcPct val="150000"/>
              </a:lnSpc>
              <a:buNone/>
            </a:pPr>
            <a:r>
              <a:rPr lang="fr-FR" sz="2000" b="1" dirty="0">
                <a:latin typeface="Lucida Sans Unicode" charset="0"/>
                <a:ea typeface="ＭＳ Ｐゴシック" charset="0"/>
                <a:cs typeface="ＭＳ Ｐゴシック" charset="0"/>
              </a:rPr>
              <a:t>1960</a:t>
            </a:r>
            <a:r>
              <a:rPr lang="fr-FR" sz="2000" dirty="0">
                <a:latin typeface="Lucida Sans Unicode" charset="0"/>
                <a:ea typeface="ＭＳ Ｐゴシック" charset="0"/>
                <a:cs typeface="ＭＳ Ｐゴシック" charset="0"/>
              </a:rPr>
              <a:t> : </a:t>
            </a:r>
            <a:r>
              <a:rPr lang="fr-FR" sz="2000" b="1" dirty="0" err="1">
                <a:latin typeface="Lucida Sans Unicode" charset="0"/>
                <a:ea typeface="ＭＳ Ｐゴシック" charset="0"/>
                <a:cs typeface="ＭＳ Ｐゴシック" charset="0"/>
              </a:rPr>
              <a:t>SpaceWar</a:t>
            </a:r>
            <a:r>
              <a:rPr lang="fr-FR" sz="2000" b="1" dirty="0">
                <a:latin typeface="Lucida Sans Unicode" charset="0"/>
                <a:ea typeface="ＭＳ Ｐゴシック" charset="0"/>
                <a:cs typeface="ＭＳ Ｐゴシック" charset="0"/>
              </a:rPr>
              <a:t>!</a:t>
            </a:r>
            <a:r>
              <a:rPr lang="fr-FR" sz="2000" dirty="0">
                <a:latin typeface="Lucida Sans Unicode" charset="0"/>
                <a:ea typeface="ＭＳ Ｐゴシック" charset="0"/>
                <a:cs typeface="ＭＳ Ｐゴシック" charset="0"/>
              </a:rPr>
              <a:t>, le second </a:t>
            </a:r>
            <a:r>
              <a:rPr lang="fr-FR" sz="2000" b="1" dirty="0">
                <a:latin typeface="Lucida Sans Unicode" charset="0"/>
                <a:ea typeface="ＭＳ Ｐゴシック" charset="0"/>
                <a:cs typeface="ＭＳ Ｐゴシック" charset="0"/>
              </a:rPr>
              <a:t>jeu vidéo</a:t>
            </a:r>
            <a:r>
              <a:rPr lang="fr-FR" sz="2000" dirty="0">
                <a:latin typeface="Lucida Sans Unicode" charset="0"/>
                <a:ea typeface="ＭＳ Ｐゴシック" charset="0"/>
                <a:cs typeface="ＭＳ Ｐゴシック" charset="0"/>
              </a:rPr>
              <a:t> de l'histoire (en fait le premier jeu vidéo interactif tournant sur ordinateur) est développé sur </a:t>
            </a:r>
            <a:r>
              <a:rPr lang="fr-FR" sz="2000" b="1" dirty="0" err="1">
                <a:latin typeface="Lucida Sans Unicode" charset="0"/>
                <a:ea typeface="ＭＳ Ｐゴシック" charset="0"/>
                <a:cs typeface="ＭＳ Ｐゴシック" charset="0"/>
              </a:rPr>
              <a:t>Dec</a:t>
            </a:r>
            <a:r>
              <a:rPr lang="fr-FR" sz="2000" b="1" dirty="0">
                <a:latin typeface="Lucida Sans Unicode" charset="0"/>
                <a:ea typeface="ＭＳ Ｐゴシック" charset="0"/>
                <a:cs typeface="ＭＳ Ｐゴシック" charset="0"/>
              </a:rPr>
              <a:t> PDP-1</a:t>
            </a:r>
            <a:r>
              <a:rPr lang="fr-FR" sz="2000" dirty="0">
                <a:latin typeface="Lucida Sans Unicode" charset="0"/>
                <a:ea typeface="ＭＳ Ｐゴシック" charset="0"/>
                <a:cs typeface="ＭＳ Ｐゴシック" charset="0"/>
              </a:rPr>
              <a:t> par </a:t>
            </a:r>
            <a:r>
              <a:rPr lang="fr-FR" sz="2000" b="1" dirty="0">
                <a:latin typeface="Lucida Sans Unicode" charset="0"/>
                <a:ea typeface="ＭＳ Ｐゴシック" charset="0"/>
                <a:cs typeface="ＭＳ Ｐゴシック" charset="0"/>
              </a:rPr>
              <a:t>S. Russel, J.M. </a:t>
            </a:r>
            <a:r>
              <a:rPr lang="fr-FR" sz="2000" b="1" dirty="0" err="1">
                <a:latin typeface="Lucida Sans Unicode" charset="0"/>
                <a:ea typeface="ＭＳ Ｐゴシック" charset="0"/>
                <a:cs typeface="ＭＳ Ｐゴシック" charset="0"/>
              </a:rPr>
              <a:t>Graetz</a:t>
            </a:r>
            <a:r>
              <a:rPr lang="fr-FR" sz="2000" dirty="0">
                <a:latin typeface="Lucida Sans Unicode" charset="0"/>
                <a:ea typeface="ＭＳ Ｐゴシック" charset="0"/>
                <a:cs typeface="ＭＳ Ｐゴシック" charset="0"/>
              </a:rPr>
              <a:t> et </a:t>
            </a:r>
            <a:r>
              <a:rPr lang="fr-FR" sz="2000" b="1" dirty="0">
                <a:latin typeface="Lucida Sans Unicode" charset="0"/>
                <a:ea typeface="ＭＳ Ｐゴシック" charset="0"/>
                <a:cs typeface="ＭＳ Ｐゴシック" charset="0"/>
              </a:rPr>
              <a:t>W. </a:t>
            </a:r>
            <a:r>
              <a:rPr lang="fr-FR" sz="2000" b="1" dirty="0" err="1">
                <a:latin typeface="Lucida Sans Unicode" charset="0"/>
                <a:ea typeface="ＭＳ Ｐゴシック" charset="0"/>
                <a:cs typeface="ＭＳ Ｐゴシック" charset="0"/>
              </a:rPr>
              <a:t>Wiitanen</a:t>
            </a:r>
            <a:r>
              <a:rPr lang="fr-FR" sz="2000" dirty="0">
                <a:latin typeface="Lucida Sans Unicode" charset="0"/>
                <a:ea typeface="ＭＳ Ｐゴシック" charset="0"/>
                <a:cs typeface="ＭＳ Ｐゴシック" charset="0"/>
              </a:rPr>
              <a:t>, étudiants au </a:t>
            </a:r>
            <a:r>
              <a:rPr lang="fr-FR" sz="2000" b="1" dirty="0">
                <a:latin typeface="Lucida Sans Unicode" charset="0"/>
                <a:ea typeface="ＭＳ Ｐゴシック" charset="0"/>
                <a:cs typeface="ＭＳ Ｐゴシック" charset="0"/>
              </a:rPr>
              <a:t>MIT</a:t>
            </a:r>
            <a:r>
              <a:rPr lang="fr-FR" sz="2000" dirty="0">
                <a:latin typeface="Lucida Sans Unicode" charset="0"/>
                <a:ea typeface="ＭＳ Ｐゴシック" charset="0"/>
                <a:cs typeface="ＭＳ Ｐゴシック" charset="0"/>
              </a:rPr>
              <a:t>.</a:t>
            </a:r>
          </a:p>
          <a:p>
            <a:pPr marL="0" indent="0" algn="just" eaLnBrk="1" hangingPunct="1">
              <a:lnSpc>
                <a:spcPct val="150000"/>
              </a:lnSpc>
              <a:buNone/>
            </a:pPr>
            <a:br>
              <a:rPr lang="fr-FR" sz="2000" dirty="0">
                <a:latin typeface="Lucida Sans Unicode" charset="0"/>
                <a:ea typeface="ＭＳ Ｐゴシック" charset="0"/>
                <a:cs typeface="ＭＳ Ｐゴシック" charset="0"/>
              </a:rPr>
            </a:br>
            <a:r>
              <a:rPr lang="fr-FR" sz="2000" b="1" dirty="0">
                <a:latin typeface="Lucida Sans Unicode" charset="0"/>
                <a:ea typeface="ＭＳ Ｐゴシック" charset="0"/>
                <a:cs typeface="ＭＳ Ｐゴシック" charset="0"/>
              </a:rPr>
              <a:t>1960</a:t>
            </a:r>
            <a:r>
              <a:rPr lang="fr-FR" sz="2000" dirty="0">
                <a:latin typeface="Lucida Sans Unicode" charset="0"/>
                <a:ea typeface="ＭＳ Ｐゴシック" charset="0"/>
                <a:cs typeface="ＭＳ Ｐゴシック" charset="0"/>
              </a:rPr>
              <a:t> : Publication du cahier des charges du langage de programmation </a:t>
            </a:r>
            <a:r>
              <a:rPr lang="fr-FR" sz="2000" b="1" dirty="0">
                <a:latin typeface="Lucida Sans Unicode" charset="0"/>
                <a:ea typeface="ＭＳ Ｐゴシック" charset="0"/>
                <a:cs typeface="ＭＳ Ｐゴシック" charset="0"/>
              </a:rPr>
              <a:t>COBOL</a:t>
            </a:r>
            <a:r>
              <a:rPr lang="fr-FR" sz="2000" dirty="0">
                <a:latin typeface="Lucida Sans Unicode" charset="0"/>
                <a:ea typeface="ＭＳ Ｐゴシック" charset="0"/>
                <a:cs typeface="ＭＳ Ｐゴシック" charset="0"/>
              </a:rPr>
              <a:t> (</a:t>
            </a:r>
            <a:r>
              <a:rPr lang="fr-FR" sz="2000" dirty="0" err="1">
                <a:latin typeface="Lucida Sans Unicode" charset="0"/>
                <a:ea typeface="ＭＳ Ｐゴシック" charset="0"/>
                <a:cs typeface="ＭＳ Ｐゴシック" charset="0"/>
              </a:rPr>
              <a:t>COmmon</a:t>
            </a:r>
            <a:r>
              <a:rPr lang="fr-FR" sz="2000" dirty="0">
                <a:latin typeface="Lucida Sans Unicode" charset="0"/>
                <a:ea typeface="ＭＳ Ｐゴシック" charset="0"/>
                <a:cs typeface="ＭＳ Ｐゴシック" charset="0"/>
              </a:rPr>
              <a:t> Business </a:t>
            </a:r>
            <a:r>
              <a:rPr lang="fr-FR" sz="2000" dirty="0" err="1">
                <a:latin typeface="Lucida Sans Unicode" charset="0"/>
                <a:ea typeface="ＭＳ Ｐゴシック" charset="0"/>
                <a:cs typeface="ＭＳ Ｐゴシック" charset="0"/>
              </a:rPr>
              <a:t>Oriented</a:t>
            </a:r>
            <a:r>
              <a:rPr lang="fr-FR" sz="2000" dirty="0">
                <a:latin typeface="Lucida Sans Unicode" charset="0"/>
                <a:ea typeface="ＭＳ Ｐゴシック" charset="0"/>
                <a:cs typeface="ＭＳ Ｐゴシック" charset="0"/>
              </a:rPr>
              <a:t> </a:t>
            </a:r>
            <a:r>
              <a:rPr lang="fr-FR" sz="2000" dirty="0" err="1">
                <a:latin typeface="Lucida Sans Unicode" charset="0"/>
                <a:ea typeface="ＭＳ Ｐゴシック" charset="0"/>
                <a:cs typeface="ＭＳ Ｐゴシック" charset="0"/>
              </a:rPr>
              <a:t>Language</a:t>
            </a:r>
            <a:r>
              <a:rPr lang="fr-FR" sz="2000" dirty="0">
                <a:latin typeface="Lucida Sans Unicode" charset="0"/>
                <a:ea typeface="ＭＳ Ｐゴシック" charset="0"/>
                <a:cs typeface="ＭＳ Ｐゴシック" charset="0"/>
              </a:rPr>
              <a:t>). </a:t>
            </a:r>
          </a:p>
        </p:txBody>
      </p:sp>
    </p:spTree>
    <p:extLst>
      <p:ext uri="{BB962C8B-B14F-4D97-AF65-F5344CB8AC3E}">
        <p14:creationId xmlns:p14="http://schemas.microsoft.com/office/powerpoint/2010/main" val="382266398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idx="4294967295"/>
          </p:nvPr>
        </p:nvSpPr>
        <p:spPr>
          <a:xfrm>
            <a:off x="914400" y="620713"/>
            <a:ext cx="7690048" cy="5761037"/>
          </a:xfrm>
        </p:spPr>
        <p:txBody>
          <a:bodyPr>
            <a:normAutofit fontScale="70000" lnSpcReduction="20000"/>
          </a:bodyPr>
          <a:lstStyle/>
          <a:p>
            <a:pPr marL="0" indent="0" algn="just" eaLnBrk="1" hangingPunct="1">
              <a:lnSpc>
                <a:spcPct val="160000"/>
              </a:lnSpc>
              <a:buNone/>
            </a:pPr>
            <a:r>
              <a:rPr lang="fr-FR" sz="2600" b="1" dirty="0">
                <a:latin typeface="Lucida Sans Unicode" charset="0"/>
                <a:ea typeface="ＭＳ Ｐゴシック" charset="0"/>
                <a:cs typeface="ＭＳ Ｐゴシック" charset="0"/>
              </a:rPr>
              <a:t>Octobre 1962</a:t>
            </a:r>
            <a:r>
              <a:rPr lang="fr-FR" sz="2600" dirty="0">
                <a:latin typeface="Lucida Sans Unicode" charset="0"/>
                <a:ea typeface="ＭＳ Ｐゴシック" charset="0"/>
                <a:cs typeface="ＭＳ Ｐゴシック" charset="0"/>
              </a:rPr>
              <a:t> : Le docteur </a:t>
            </a:r>
            <a:r>
              <a:rPr lang="fr-FR" sz="2600" b="1" dirty="0">
                <a:latin typeface="Lucida Sans Unicode" charset="0"/>
                <a:ea typeface="ＭＳ Ｐゴシック" charset="0"/>
                <a:cs typeface="ＭＳ Ｐゴシック" charset="0"/>
              </a:rPr>
              <a:t>J.C.R. </a:t>
            </a:r>
            <a:r>
              <a:rPr lang="fr-FR" sz="2600" b="1" dirty="0" err="1">
                <a:latin typeface="Lucida Sans Unicode" charset="0"/>
                <a:ea typeface="ＭＳ Ｐゴシック" charset="0"/>
                <a:cs typeface="ＭＳ Ｐゴシック" charset="0"/>
              </a:rPr>
              <a:t>Licklider</a:t>
            </a:r>
            <a:r>
              <a:rPr lang="fr-FR" sz="2600" dirty="0">
                <a:latin typeface="Lucida Sans Unicode" charset="0"/>
                <a:ea typeface="ＭＳ Ｐゴシック" charset="0"/>
                <a:cs typeface="ＭＳ Ｐゴシック" charset="0"/>
              </a:rPr>
              <a:t> du </a:t>
            </a:r>
            <a:r>
              <a:rPr lang="fr-FR" sz="2600" b="1" dirty="0">
                <a:latin typeface="Lucida Sans Unicode" charset="0"/>
                <a:ea typeface="ＭＳ Ｐゴシック" charset="0"/>
                <a:cs typeface="ＭＳ Ｐゴシック" charset="0"/>
              </a:rPr>
              <a:t>MIT</a:t>
            </a:r>
            <a:r>
              <a:rPr lang="fr-FR" sz="2600" dirty="0">
                <a:latin typeface="Lucida Sans Unicode" charset="0"/>
                <a:ea typeface="ＭＳ Ｐゴシック" charset="0"/>
                <a:cs typeface="ＭＳ Ｐゴシック" charset="0"/>
              </a:rPr>
              <a:t> est nommé à l'</a:t>
            </a:r>
            <a:r>
              <a:rPr lang="fr-FR" sz="2600" b="1" dirty="0">
                <a:latin typeface="Lucida Sans Unicode" charset="0"/>
                <a:ea typeface="ＭＳ Ｐゴシック" charset="0"/>
                <a:cs typeface="ＭＳ Ｐゴシック" charset="0"/>
              </a:rPr>
              <a:t>ARPA</a:t>
            </a:r>
            <a:r>
              <a:rPr lang="fr-FR" sz="2600" dirty="0">
                <a:latin typeface="Lucida Sans Unicode" charset="0"/>
                <a:ea typeface="ＭＳ Ｐゴシック" charset="0"/>
                <a:cs typeface="ＭＳ Ｐゴシック" charset="0"/>
              </a:rPr>
              <a:t> pour diriger les recherches pour une meilleure utilisation militaire de l'informatique. Il avait écrit en Août une série de notes décrivant sa vision d'un "réseau galactique" permettant à toute personne d'accéder rapidement à toute information ou tout programme, où qu'il se trouve. Il convaincra ses successeurs, </a:t>
            </a:r>
            <a:r>
              <a:rPr lang="fr-FR" sz="2600" b="1" dirty="0">
                <a:latin typeface="Lucida Sans Unicode" charset="0"/>
                <a:ea typeface="ＭＳ Ｐゴシック" charset="0"/>
                <a:cs typeface="ＭＳ Ｐゴシック" charset="0"/>
              </a:rPr>
              <a:t>Ivan Sutherland</a:t>
            </a:r>
            <a:r>
              <a:rPr lang="fr-FR" sz="2600" dirty="0">
                <a:latin typeface="Lucida Sans Unicode" charset="0"/>
                <a:ea typeface="ＭＳ Ｐゴシック" charset="0"/>
                <a:cs typeface="ＭＳ Ｐゴシック" charset="0"/>
              </a:rPr>
              <a:t>, </a:t>
            </a:r>
            <a:r>
              <a:rPr lang="fr-FR" sz="2600" b="1" dirty="0">
                <a:latin typeface="Lucida Sans Unicode" charset="0"/>
                <a:ea typeface="ＭＳ Ｐゴシック" charset="0"/>
                <a:cs typeface="ＭＳ Ｐゴシック" charset="0"/>
              </a:rPr>
              <a:t>Bob Taylor</a:t>
            </a:r>
            <a:r>
              <a:rPr lang="fr-FR" sz="2600" dirty="0">
                <a:latin typeface="Lucida Sans Unicode" charset="0"/>
                <a:ea typeface="ＭＳ Ｐゴシック" charset="0"/>
                <a:cs typeface="ＭＳ Ｐゴシック" charset="0"/>
              </a:rPr>
              <a:t> et </a:t>
            </a:r>
            <a:r>
              <a:rPr lang="fr-FR" sz="2600" b="1" dirty="0">
                <a:latin typeface="Lucida Sans Unicode" charset="0"/>
                <a:ea typeface="ＭＳ Ｐゴシック" charset="0"/>
                <a:cs typeface="ＭＳ Ｐゴシック" charset="0"/>
              </a:rPr>
              <a:t>Lawrence G. Roberts</a:t>
            </a:r>
            <a:r>
              <a:rPr lang="fr-FR" sz="2600" dirty="0">
                <a:latin typeface="Lucida Sans Unicode" charset="0"/>
                <a:ea typeface="ＭＳ Ｐゴシック" charset="0"/>
                <a:cs typeface="ＭＳ Ｐゴシック" charset="0"/>
              </a:rPr>
              <a:t> du </a:t>
            </a:r>
            <a:r>
              <a:rPr lang="fr-FR" sz="2600" b="1" dirty="0">
                <a:latin typeface="Lucida Sans Unicode" charset="0"/>
                <a:ea typeface="ＭＳ Ｐゴシック" charset="0"/>
                <a:cs typeface="ＭＳ Ｐゴシック" charset="0"/>
              </a:rPr>
              <a:t>MIT</a:t>
            </a:r>
            <a:r>
              <a:rPr lang="fr-FR" sz="2600" dirty="0">
                <a:latin typeface="Lucida Sans Unicode" charset="0"/>
                <a:ea typeface="ＭＳ Ｐゴシック" charset="0"/>
                <a:cs typeface="ＭＳ Ｐゴシック" charset="0"/>
              </a:rPr>
              <a:t> de l'importance de ce concept de réseau. </a:t>
            </a:r>
          </a:p>
          <a:p>
            <a:pPr marL="0" indent="0" algn="just" eaLnBrk="1" hangingPunct="1">
              <a:lnSpc>
                <a:spcPct val="160000"/>
              </a:lnSpc>
              <a:buNone/>
            </a:pPr>
            <a:endParaRPr lang="fr-FR" sz="2600" dirty="0">
              <a:latin typeface="Lucida Sans Unicode" charset="0"/>
              <a:ea typeface="ＭＳ Ｐゴシック" charset="0"/>
              <a:cs typeface="ＭＳ Ｐゴシック" charset="0"/>
            </a:endParaRPr>
          </a:p>
          <a:p>
            <a:pPr marL="0" indent="0" algn="just" eaLnBrk="1" hangingPunct="1">
              <a:lnSpc>
                <a:spcPct val="160000"/>
              </a:lnSpc>
              <a:buNone/>
            </a:pPr>
            <a:r>
              <a:rPr lang="fr-FR" sz="2600" b="1" dirty="0">
                <a:latin typeface="Lucida Sans Unicode" charset="0"/>
                <a:ea typeface="ＭＳ Ｐゴシック" charset="0"/>
                <a:cs typeface="ＭＳ Ｐゴシック" charset="0"/>
              </a:rPr>
              <a:t>1962</a:t>
            </a:r>
            <a:r>
              <a:rPr lang="fr-FR" sz="2600" dirty="0">
                <a:latin typeface="Lucida Sans Unicode" charset="0"/>
                <a:ea typeface="ＭＳ Ｐゴシック" charset="0"/>
                <a:cs typeface="ＭＳ Ｐゴシック" charset="0"/>
              </a:rPr>
              <a:t> : En France, </a:t>
            </a:r>
            <a:r>
              <a:rPr lang="fr-FR" sz="2600" b="1" dirty="0">
                <a:latin typeface="Lucida Sans Unicode" charset="0"/>
                <a:ea typeface="ＭＳ Ｐゴシック" charset="0"/>
                <a:cs typeface="ＭＳ Ｐゴシック" charset="0"/>
              </a:rPr>
              <a:t>Philippe Dreyfus</a:t>
            </a:r>
            <a:r>
              <a:rPr lang="fr-FR" sz="2600" dirty="0">
                <a:latin typeface="Lucida Sans Unicode" charset="0"/>
                <a:ea typeface="ＭＳ Ｐゴシック" charset="0"/>
                <a:cs typeface="ＭＳ Ｐゴシック" charset="0"/>
              </a:rPr>
              <a:t> invente le mot </a:t>
            </a:r>
            <a:r>
              <a:rPr lang="fr-FR" sz="2600" b="1" dirty="0">
                <a:latin typeface="Lucida Sans Unicode" charset="0"/>
                <a:ea typeface="ＭＳ Ｐゴシック" charset="0"/>
                <a:cs typeface="ＭＳ Ｐゴシック" charset="0"/>
              </a:rPr>
              <a:t>informatique</a:t>
            </a:r>
            <a:r>
              <a:rPr lang="fr-FR" sz="2600" dirty="0">
                <a:latin typeface="Lucida Sans Unicode" charset="0"/>
                <a:ea typeface="ＭＳ Ｐゴシック" charset="0"/>
                <a:cs typeface="ＭＳ Ｐゴシック" charset="0"/>
              </a:rPr>
              <a:t> pour désigner la science du traitement de l'information et des ordinateurs. </a:t>
            </a:r>
          </a:p>
        </p:txBody>
      </p:sp>
      <p:pic>
        <p:nvPicPr>
          <p:cNvPr id="346115" name="Picture 3" descr="lickli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394" y="586874"/>
            <a:ext cx="1800200" cy="2523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6116" name="Picture 4" descr="dreyf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3645024"/>
            <a:ext cx="19050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071195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346115"/>
                                        </p:tgtEl>
                                        <p:attrNameLst>
                                          <p:attrName>style.visibility</p:attrName>
                                        </p:attrNameLst>
                                      </p:cBhvr>
                                      <p:to>
                                        <p:strVal val="visible"/>
                                      </p:to>
                                    </p:set>
                                    <p:anim calcmode="lin" valueType="num">
                                      <p:cBhvr>
                                        <p:cTn id="7" dur="1000" fill="hold"/>
                                        <p:tgtEl>
                                          <p:spTgt spid="346115"/>
                                        </p:tgtEl>
                                        <p:attrNameLst>
                                          <p:attrName>ppt_w</p:attrName>
                                        </p:attrNameLst>
                                      </p:cBhvr>
                                      <p:tavLst>
                                        <p:tav tm="0">
                                          <p:val>
                                            <p:strVal val="#ppt_w*0.70"/>
                                          </p:val>
                                        </p:tav>
                                        <p:tav tm="100000">
                                          <p:val>
                                            <p:strVal val="#ppt_w"/>
                                          </p:val>
                                        </p:tav>
                                      </p:tavLst>
                                    </p:anim>
                                    <p:anim calcmode="lin" valueType="num">
                                      <p:cBhvr>
                                        <p:cTn id="8" dur="1000" fill="hold"/>
                                        <p:tgtEl>
                                          <p:spTgt spid="346115"/>
                                        </p:tgtEl>
                                        <p:attrNameLst>
                                          <p:attrName>ppt_h</p:attrName>
                                        </p:attrNameLst>
                                      </p:cBhvr>
                                      <p:tavLst>
                                        <p:tav tm="0">
                                          <p:val>
                                            <p:strVal val="#ppt_h"/>
                                          </p:val>
                                        </p:tav>
                                        <p:tav tm="100000">
                                          <p:val>
                                            <p:strVal val="#ppt_h"/>
                                          </p:val>
                                        </p:tav>
                                      </p:tavLst>
                                    </p:anim>
                                    <p:animEffect transition="in" filter="fade">
                                      <p:cBhvr>
                                        <p:cTn id="9" dur="1000"/>
                                        <p:tgtEl>
                                          <p:spTgt spid="34611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10" fill="hold" nodeType="clickEffect">
                                  <p:stCondLst>
                                    <p:cond delay="0"/>
                                  </p:stCondLst>
                                  <p:childTnLst>
                                    <p:set>
                                      <p:cBhvr>
                                        <p:cTn id="13" dur="1" fill="hold">
                                          <p:stCondLst>
                                            <p:cond delay="0"/>
                                          </p:stCondLst>
                                        </p:cTn>
                                        <p:tgtEl>
                                          <p:spTgt spid="346116"/>
                                        </p:tgtEl>
                                        <p:attrNameLst>
                                          <p:attrName>style.visibility</p:attrName>
                                        </p:attrNameLst>
                                      </p:cBhvr>
                                      <p:to>
                                        <p:strVal val="visible"/>
                                      </p:to>
                                    </p:set>
                                    <p:animEffect transition="in" filter="checkerboard(across)">
                                      <p:cBhvr>
                                        <p:cTn id="14" dur="500"/>
                                        <p:tgtEl>
                                          <p:spTgt spid="346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Rectangle 2"/>
          <p:cNvSpPr>
            <a:spLocks noGrp="1" noChangeArrowheads="1"/>
          </p:cNvSpPr>
          <p:nvPr>
            <p:ph idx="4294967295"/>
          </p:nvPr>
        </p:nvSpPr>
        <p:spPr>
          <a:xfrm>
            <a:off x="755576" y="836712"/>
            <a:ext cx="7632848" cy="5400576"/>
          </a:xfrm>
        </p:spPr>
        <p:txBody>
          <a:bodyPr>
            <a:normAutofit fontScale="70000" lnSpcReduction="20000"/>
          </a:bodyPr>
          <a:lstStyle/>
          <a:p>
            <a:pPr marL="0" indent="0" algn="just" eaLnBrk="1" hangingPunct="1">
              <a:lnSpc>
                <a:spcPct val="160000"/>
              </a:lnSpc>
              <a:buNone/>
            </a:pPr>
            <a:r>
              <a:rPr lang="fr-FR" sz="2600" b="1" dirty="0">
                <a:latin typeface="Lucida Sans Unicode" charset="0"/>
                <a:ea typeface="ＭＳ Ｐゴシック" charset="0"/>
                <a:cs typeface="ＭＳ Ｐゴシック" charset="0"/>
              </a:rPr>
              <a:t>1964</a:t>
            </a:r>
            <a:r>
              <a:rPr lang="fr-FR" sz="2600" dirty="0">
                <a:latin typeface="Lucida Sans Unicode" charset="0"/>
                <a:ea typeface="ＭＳ Ｐゴシック" charset="0"/>
                <a:cs typeface="ＭＳ Ｐゴシック" charset="0"/>
              </a:rPr>
              <a:t> : </a:t>
            </a:r>
            <a:r>
              <a:rPr lang="fr-FR" sz="2600" b="1" dirty="0">
                <a:latin typeface="Lucida Sans Unicode" charset="0"/>
                <a:ea typeface="ＭＳ Ｐゴシック" charset="0"/>
                <a:cs typeface="ＭＳ Ｐゴシック" charset="0"/>
              </a:rPr>
              <a:t>Thomas </a:t>
            </a:r>
            <a:r>
              <a:rPr lang="fr-FR" sz="2600" b="1" dirty="0" err="1">
                <a:latin typeface="Lucida Sans Unicode" charset="0"/>
                <a:ea typeface="ＭＳ Ｐゴシック" charset="0"/>
                <a:cs typeface="ＭＳ Ｐゴシック" charset="0"/>
              </a:rPr>
              <a:t>Kurtz</a:t>
            </a:r>
            <a:r>
              <a:rPr lang="fr-FR" sz="2600" dirty="0">
                <a:latin typeface="Lucida Sans Unicode" charset="0"/>
                <a:ea typeface="ＭＳ Ｐゴシック" charset="0"/>
                <a:cs typeface="ＭＳ Ｐゴシック" charset="0"/>
              </a:rPr>
              <a:t> et </a:t>
            </a:r>
            <a:r>
              <a:rPr lang="fr-FR" sz="2600" b="1" dirty="0">
                <a:latin typeface="Lucida Sans Unicode" charset="0"/>
                <a:ea typeface="ＭＳ Ｐゴシック" charset="0"/>
                <a:cs typeface="ＭＳ Ｐゴシック" charset="0"/>
              </a:rPr>
              <a:t>John Kemeny</a:t>
            </a:r>
            <a:r>
              <a:rPr lang="fr-FR" sz="2600" dirty="0">
                <a:latin typeface="Lucida Sans Unicode" charset="0"/>
                <a:ea typeface="ＭＳ Ｐゴシック" charset="0"/>
                <a:cs typeface="ＭＳ Ｐゴシック" charset="0"/>
              </a:rPr>
              <a:t> créent le langage </a:t>
            </a:r>
            <a:r>
              <a:rPr lang="fr-FR" sz="2600" b="1" dirty="0">
                <a:latin typeface="Lucida Sans Unicode" charset="0"/>
                <a:ea typeface="ＭＳ Ｐゴシック" charset="0"/>
                <a:cs typeface="ＭＳ Ｐゴシック" charset="0"/>
              </a:rPr>
              <a:t>BASIC</a:t>
            </a:r>
            <a:r>
              <a:rPr lang="fr-FR" sz="2600" dirty="0">
                <a:latin typeface="Lucida Sans Unicode" charset="0"/>
                <a:ea typeface="ＭＳ Ｐゴシック" charset="0"/>
                <a:cs typeface="ＭＳ Ｐゴシック" charset="0"/>
              </a:rPr>
              <a:t> (</a:t>
            </a:r>
            <a:r>
              <a:rPr lang="fr-FR" sz="2600" dirty="0" err="1">
                <a:latin typeface="Lucida Sans Unicode" charset="0"/>
                <a:ea typeface="ＭＳ Ｐゴシック" charset="0"/>
                <a:cs typeface="ＭＳ Ｐゴシック" charset="0"/>
              </a:rPr>
              <a:t>Beginner's</a:t>
            </a:r>
            <a:r>
              <a:rPr lang="fr-FR" sz="2600" dirty="0">
                <a:latin typeface="Lucida Sans Unicode" charset="0"/>
                <a:ea typeface="ＭＳ Ｐゴシック" charset="0"/>
                <a:cs typeface="ＭＳ Ｐゴシック" charset="0"/>
              </a:rPr>
              <a:t> All-</a:t>
            </a:r>
            <a:r>
              <a:rPr lang="fr-FR" sz="2600" dirty="0" err="1">
                <a:latin typeface="Lucida Sans Unicode" charset="0"/>
                <a:ea typeface="ＭＳ Ｐゴシック" charset="0"/>
                <a:cs typeface="ＭＳ Ｐゴシック" charset="0"/>
              </a:rPr>
              <a:t>purpose</a:t>
            </a:r>
            <a:r>
              <a:rPr lang="fr-FR" sz="2600" dirty="0">
                <a:latin typeface="Lucida Sans Unicode" charset="0"/>
                <a:ea typeface="ＭＳ Ｐゴシック" charset="0"/>
                <a:cs typeface="ＭＳ Ｐゴシック" charset="0"/>
              </a:rPr>
              <a:t> </a:t>
            </a:r>
            <a:r>
              <a:rPr lang="fr-FR" sz="2600" dirty="0" err="1">
                <a:latin typeface="Lucida Sans Unicode" charset="0"/>
                <a:ea typeface="ＭＳ Ｐゴシック" charset="0"/>
                <a:cs typeface="ＭＳ Ｐゴシック" charset="0"/>
              </a:rPr>
              <a:t>Symbolic</a:t>
            </a:r>
            <a:r>
              <a:rPr lang="fr-FR" sz="2600" dirty="0">
                <a:latin typeface="Lucida Sans Unicode" charset="0"/>
                <a:ea typeface="ＭＳ Ｐゴシック" charset="0"/>
                <a:cs typeface="ＭＳ Ｐゴシック" charset="0"/>
              </a:rPr>
              <a:t> Instruction Code) pour ses étudiants.</a:t>
            </a:r>
            <a:br>
              <a:rPr lang="fr-FR" sz="2600" dirty="0">
                <a:latin typeface="Lucida Sans Unicode" charset="0"/>
                <a:ea typeface="ＭＳ Ｐゴシック" charset="0"/>
                <a:cs typeface="ＭＳ Ｐゴシック" charset="0"/>
              </a:rPr>
            </a:br>
            <a:endParaRPr lang="fr-FR" sz="2600" dirty="0">
              <a:latin typeface="Lucida Sans Unicode" charset="0"/>
              <a:ea typeface="ＭＳ Ｐゴシック" charset="0"/>
              <a:cs typeface="ＭＳ Ｐゴシック" charset="0"/>
            </a:endParaRPr>
          </a:p>
          <a:p>
            <a:pPr marL="0" indent="0" algn="just" eaLnBrk="1" hangingPunct="1">
              <a:lnSpc>
                <a:spcPct val="160000"/>
              </a:lnSpc>
              <a:buNone/>
            </a:pPr>
            <a:r>
              <a:rPr lang="fr-FR" sz="2600" b="1" dirty="0">
                <a:latin typeface="Lucida Sans Unicode" charset="0"/>
                <a:ea typeface="ＭＳ Ｐゴシック" charset="0"/>
                <a:cs typeface="ＭＳ Ｐゴシック" charset="0"/>
              </a:rPr>
              <a:t>1964</a:t>
            </a:r>
            <a:r>
              <a:rPr lang="fr-FR" sz="2600" dirty="0">
                <a:latin typeface="Lucida Sans Unicode" charset="0"/>
                <a:ea typeface="ＭＳ Ｐゴシック" charset="0"/>
                <a:cs typeface="ＭＳ Ｐゴシック" charset="0"/>
              </a:rPr>
              <a:t> : Création du code </a:t>
            </a:r>
            <a:r>
              <a:rPr lang="fr-FR" sz="2600" b="1" dirty="0">
                <a:latin typeface="Lucida Sans Unicode" charset="0"/>
                <a:ea typeface="ＭＳ Ｐゴシック" charset="0"/>
                <a:cs typeface="ＭＳ Ｐゴシック" charset="0"/>
              </a:rPr>
              <a:t>ASCII</a:t>
            </a:r>
            <a:r>
              <a:rPr lang="fr-FR" sz="2600" dirty="0">
                <a:latin typeface="Lucida Sans Unicode" charset="0"/>
                <a:ea typeface="ＭＳ Ｐゴシック" charset="0"/>
                <a:cs typeface="ＭＳ Ｐゴシック" charset="0"/>
              </a:rPr>
              <a:t> (American Standard Code for Information </a:t>
            </a:r>
            <a:r>
              <a:rPr lang="fr-FR" sz="2600" dirty="0" err="1">
                <a:latin typeface="Lucida Sans Unicode" charset="0"/>
                <a:ea typeface="ＭＳ Ｐゴシック" charset="0"/>
                <a:cs typeface="ＭＳ Ｐゴシック" charset="0"/>
              </a:rPr>
              <a:t>Interchange</a:t>
            </a:r>
            <a:r>
              <a:rPr lang="fr-FR" sz="2600" dirty="0">
                <a:latin typeface="Lucida Sans Unicode" charset="0"/>
                <a:ea typeface="ＭＳ Ｐゴシック" charset="0"/>
                <a:cs typeface="ＭＳ Ｐゴシック" charset="0"/>
              </a:rPr>
              <a:t>), normalisé en 1966 par l'</a:t>
            </a:r>
            <a:r>
              <a:rPr lang="fr-FR" sz="2600" b="1" dirty="0">
                <a:latin typeface="Lucida Sans Unicode" charset="0"/>
                <a:ea typeface="ＭＳ Ｐゴシック" charset="0"/>
                <a:cs typeface="ＭＳ Ｐゴシック" charset="0"/>
              </a:rPr>
              <a:t>ISO</a:t>
            </a:r>
            <a:r>
              <a:rPr lang="fr-FR" sz="2600" dirty="0">
                <a:latin typeface="Lucida Sans Unicode" charset="0"/>
                <a:ea typeface="ＭＳ Ｐゴシック" charset="0"/>
                <a:cs typeface="ＭＳ Ｐゴシック" charset="0"/>
              </a:rPr>
              <a:t> pour simplifier l'échange de données entre ordinateurs. </a:t>
            </a:r>
          </a:p>
          <a:p>
            <a:pPr marL="0" indent="0" algn="just" eaLnBrk="1" hangingPunct="1">
              <a:lnSpc>
                <a:spcPct val="160000"/>
              </a:lnSpc>
              <a:buNone/>
            </a:pPr>
            <a:endParaRPr lang="fr-FR" sz="2600" dirty="0">
              <a:latin typeface="Lucida Sans Unicode" charset="0"/>
              <a:ea typeface="ＭＳ Ｐゴシック" charset="0"/>
              <a:cs typeface="ＭＳ Ｐゴシック" charset="0"/>
            </a:endParaRPr>
          </a:p>
          <a:p>
            <a:pPr marL="0" indent="0" algn="just" eaLnBrk="1" hangingPunct="1">
              <a:lnSpc>
                <a:spcPct val="160000"/>
              </a:lnSpc>
              <a:buNone/>
            </a:pPr>
            <a:r>
              <a:rPr lang="fr-FR" sz="2600" b="1" dirty="0">
                <a:latin typeface="Lucida Sans Unicode" charset="0"/>
                <a:ea typeface="ＭＳ Ｐゴシック" charset="0"/>
                <a:cs typeface="ＭＳ Ｐゴシック" charset="0"/>
              </a:rPr>
              <a:t>1965</a:t>
            </a:r>
            <a:r>
              <a:rPr lang="fr-FR" sz="2600" dirty="0">
                <a:latin typeface="Lucida Sans Unicode" charset="0"/>
                <a:ea typeface="ＭＳ Ｐゴシック" charset="0"/>
                <a:cs typeface="ＭＳ Ｐゴシック" charset="0"/>
              </a:rPr>
              <a:t> : </a:t>
            </a:r>
            <a:r>
              <a:rPr lang="fr-FR" sz="2600" b="1" dirty="0">
                <a:latin typeface="Lucida Sans Unicode" charset="0"/>
                <a:ea typeface="ＭＳ Ｐゴシック" charset="0"/>
                <a:cs typeface="ＭＳ Ｐゴシック" charset="0"/>
              </a:rPr>
              <a:t>Ted Nelson</a:t>
            </a:r>
            <a:r>
              <a:rPr lang="fr-FR" sz="2600" dirty="0">
                <a:latin typeface="Lucida Sans Unicode" charset="0"/>
                <a:ea typeface="ＭＳ Ｐゴシック" charset="0"/>
                <a:cs typeface="ＭＳ Ｐゴシック" charset="0"/>
              </a:rPr>
              <a:t> publie un premier papier sur le concept de nombreux types de documents informatiques reliés entre eux. Il utilise les mots </a:t>
            </a:r>
            <a:r>
              <a:rPr lang="fr-FR" sz="2600" b="1" dirty="0">
                <a:latin typeface="Lucida Sans Unicode" charset="0"/>
                <a:ea typeface="ＭＳ Ｐゴシック" charset="0"/>
                <a:cs typeface="ＭＳ Ｐゴシック" charset="0"/>
              </a:rPr>
              <a:t>hypertexte</a:t>
            </a:r>
            <a:r>
              <a:rPr lang="fr-FR" sz="2600" dirty="0">
                <a:latin typeface="Lucida Sans Unicode" charset="0"/>
                <a:ea typeface="ＭＳ Ｐゴシック" charset="0"/>
                <a:cs typeface="ＭＳ Ｐゴシック" charset="0"/>
              </a:rPr>
              <a:t> et </a:t>
            </a:r>
            <a:r>
              <a:rPr lang="fr-FR" sz="2600" b="1" dirty="0" err="1">
                <a:latin typeface="Lucida Sans Unicode" charset="0"/>
                <a:ea typeface="ＭＳ Ｐゴシック" charset="0"/>
                <a:cs typeface="ＭＳ Ｐゴシック" charset="0"/>
              </a:rPr>
              <a:t>hypermedia</a:t>
            </a:r>
            <a:r>
              <a:rPr lang="fr-FR" sz="2600" dirty="0">
                <a:latin typeface="Lucida Sans Unicode" charset="0"/>
                <a:ea typeface="ＭＳ Ｐゴシック" charset="0"/>
                <a:cs typeface="ＭＳ Ｐゴシック" charset="0"/>
              </a:rPr>
              <a:t> pour décrire ce concept, par la suite plus connu sous le nom de </a:t>
            </a:r>
            <a:r>
              <a:rPr lang="fr-FR" sz="2600" b="1" dirty="0" err="1">
                <a:latin typeface="Lucida Sans Unicode" charset="0"/>
                <a:ea typeface="ＭＳ Ｐゴシック" charset="0"/>
                <a:cs typeface="ＭＳ Ｐゴシック" charset="0"/>
              </a:rPr>
              <a:t>Xanadu</a:t>
            </a:r>
            <a:r>
              <a:rPr lang="fr-FR" sz="2600" dirty="0">
                <a:latin typeface="Lucida Sans Unicode" charset="0"/>
                <a:ea typeface="ＭＳ Ｐゴシック" charset="0"/>
                <a:cs typeface="ＭＳ Ｐゴシック" charset="0"/>
              </a:rPr>
              <a:t>. </a:t>
            </a:r>
          </a:p>
        </p:txBody>
      </p:sp>
      <p:pic>
        <p:nvPicPr>
          <p:cNvPr id="348163" name="Picture 3" descr="kem-kur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6430" y="620712"/>
            <a:ext cx="2143125" cy="1943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164" name="Picture 4" descr="nelson1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3963" y="4294189"/>
            <a:ext cx="2195592" cy="1943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75351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48163"/>
                                        </p:tgtEl>
                                        <p:attrNameLst>
                                          <p:attrName>style.visibility</p:attrName>
                                        </p:attrNameLst>
                                      </p:cBhvr>
                                      <p:to>
                                        <p:strVal val="visible"/>
                                      </p:to>
                                    </p:set>
                                    <p:animEffect transition="in" filter="checkerboard(across)">
                                      <p:cBhvr>
                                        <p:cTn id="7" dur="500"/>
                                        <p:tgtEl>
                                          <p:spTgt spid="3481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348164"/>
                                        </p:tgtEl>
                                        <p:attrNameLst>
                                          <p:attrName>style.visibility</p:attrName>
                                        </p:attrNameLst>
                                      </p:cBhvr>
                                      <p:to>
                                        <p:strVal val="visible"/>
                                      </p:to>
                                    </p:set>
                                    <p:animEffect transition="in" filter="checkerboard(across)">
                                      <p:cBhvr>
                                        <p:cTn id="12" dur="500"/>
                                        <p:tgtEl>
                                          <p:spTgt spid="348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idx="4294967295"/>
          </p:nvPr>
        </p:nvSpPr>
        <p:spPr>
          <a:xfrm>
            <a:off x="701675" y="866775"/>
            <a:ext cx="7614741" cy="2933700"/>
          </a:xfrm>
        </p:spPr>
        <p:txBody>
          <a:bodyPr>
            <a:normAutofit/>
          </a:bodyPr>
          <a:lstStyle/>
          <a:p>
            <a:pPr marL="0" indent="0" algn="just" eaLnBrk="1" hangingPunct="1">
              <a:lnSpc>
                <a:spcPct val="160000"/>
              </a:lnSpc>
              <a:buNone/>
            </a:pPr>
            <a:r>
              <a:rPr lang="fr-FR" sz="1800" b="1" dirty="0">
                <a:latin typeface="Lucida Sans Unicode" charset="0"/>
                <a:ea typeface="ＭＳ Ｐゴシック" charset="0"/>
                <a:cs typeface="ＭＳ Ｐゴシック" charset="0"/>
              </a:rPr>
              <a:t>1965</a:t>
            </a:r>
            <a:r>
              <a:rPr lang="fr-FR" sz="1800" dirty="0">
                <a:latin typeface="Lucida Sans Unicode" charset="0"/>
                <a:ea typeface="ＭＳ Ｐゴシック" charset="0"/>
                <a:cs typeface="ＭＳ Ｐゴシック" charset="0"/>
              </a:rPr>
              <a:t> : </a:t>
            </a:r>
            <a:r>
              <a:rPr lang="fr-FR" sz="1800" b="1" dirty="0">
                <a:latin typeface="Lucida Sans Unicode" charset="0"/>
                <a:ea typeface="ＭＳ Ｐゴシック" charset="0"/>
                <a:cs typeface="ＭＳ Ｐゴシック" charset="0"/>
              </a:rPr>
              <a:t>Gordon Moore</a:t>
            </a:r>
            <a:r>
              <a:rPr lang="fr-FR" sz="1800" dirty="0">
                <a:latin typeface="Lucida Sans Unicode" charset="0"/>
                <a:ea typeface="ＭＳ Ｐゴシック" charset="0"/>
                <a:cs typeface="ＭＳ Ｐゴシック" charset="0"/>
              </a:rPr>
              <a:t> écrit que la complexité des circuits intégrés doublera tous les ans. Cette affirmation qui s'est par la suite révélée exacte est maintenant connue sous le nom "Loi de Moore".</a:t>
            </a:r>
          </a:p>
          <a:p>
            <a:pPr marL="0" indent="0" algn="just" eaLnBrk="1" hangingPunct="1">
              <a:lnSpc>
                <a:spcPct val="160000"/>
              </a:lnSpc>
              <a:buNone/>
            </a:pPr>
            <a:r>
              <a:rPr lang="fr-FR" sz="1800" dirty="0">
                <a:latin typeface="Lucida Sans Unicode" charset="0"/>
                <a:ea typeface="ＭＳ Ｐゴシック" charset="0"/>
                <a:cs typeface="ＭＳ Ｐゴシック" charset="0"/>
              </a:rPr>
              <a:t> </a:t>
            </a:r>
            <a:r>
              <a:rPr lang="fr-FR" sz="1800" b="1" dirty="0">
                <a:latin typeface="Lucida Sans Unicode" charset="0"/>
                <a:ea typeface="ＭＳ Ｐゴシック" charset="0"/>
                <a:cs typeface="ＭＳ Ｐゴシック" charset="0"/>
              </a:rPr>
              <a:t>1967</a:t>
            </a:r>
            <a:r>
              <a:rPr lang="fr-FR" sz="1800" dirty="0">
                <a:latin typeface="Lucida Sans Unicode" charset="0"/>
                <a:ea typeface="ＭＳ Ｐゴシック" charset="0"/>
                <a:cs typeface="ＭＳ Ｐゴシック" charset="0"/>
              </a:rPr>
              <a:t> : Le département informatique de l'université de l'Utah, dirigé par les professeurs </a:t>
            </a:r>
            <a:r>
              <a:rPr lang="fr-FR" sz="1800" b="1" dirty="0">
                <a:latin typeface="Lucida Sans Unicode" charset="0"/>
                <a:ea typeface="ＭＳ Ｐゴシック" charset="0"/>
                <a:cs typeface="ＭＳ Ｐゴシック" charset="0"/>
              </a:rPr>
              <a:t>David C. Evans</a:t>
            </a:r>
            <a:r>
              <a:rPr lang="fr-FR" sz="1800" dirty="0">
                <a:latin typeface="Lucida Sans Unicode" charset="0"/>
                <a:ea typeface="ＭＳ Ｐゴシック" charset="0"/>
                <a:cs typeface="ＭＳ Ｐゴシック" charset="0"/>
              </a:rPr>
              <a:t> et </a:t>
            </a:r>
            <a:r>
              <a:rPr lang="fr-FR" sz="1800" b="1" dirty="0">
                <a:latin typeface="Lucida Sans Unicode" charset="0"/>
                <a:ea typeface="ＭＳ Ｐゴシック" charset="0"/>
                <a:cs typeface="ＭＳ Ｐゴシック" charset="0"/>
              </a:rPr>
              <a:t>Ivan Sutherland</a:t>
            </a:r>
            <a:r>
              <a:rPr lang="fr-FR" sz="1800" dirty="0">
                <a:latin typeface="Lucida Sans Unicode" charset="0"/>
                <a:ea typeface="ＭＳ Ｐゴシック" charset="0"/>
                <a:cs typeface="ＭＳ Ｐゴシック" charset="0"/>
              </a:rPr>
              <a:t> s'est spécialisé dans l'imagerie informatique en 3 dimensions.</a:t>
            </a:r>
          </a:p>
          <a:p>
            <a:pPr marL="0" indent="0" algn="just" eaLnBrk="1" hangingPunct="1">
              <a:lnSpc>
                <a:spcPct val="160000"/>
              </a:lnSpc>
              <a:buNone/>
            </a:pPr>
            <a:endParaRPr lang="fr-FR" sz="1800" dirty="0">
              <a:latin typeface="Lucida Sans Unicode" charset="0"/>
              <a:ea typeface="ＭＳ Ｐゴシック" charset="0"/>
              <a:cs typeface="ＭＳ Ｐゴシック" charset="0"/>
            </a:endParaRPr>
          </a:p>
        </p:txBody>
      </p:sp>
      <p:pic>
        <p:nvPicPr>
          <p:cNvPr id="425986" name="Picture 3" descr="vw1-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3819673"/>
            <a:ext cx="2286000" cy="1554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25987" name="Picture 4" descr="vw2-2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3819673"/>
            <a:ext cx="2286000" cy="160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25988" name="Rectangle 5"/>
          <p:cNvSpPr>
            <a:spLocks noChangeArrowheads="1"/>
          </p:cNvSpPr>
          <p:nvPr/>
        </p:nvSpPr>
        <p:spPr bwMode="auto">
          <a:xfrm>
            <a:off x="701675" y="5760243"/>
            <a:ext cx="813593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r>
              <a:rPr lang="en-US" b="1" dirty="0">
                <a:latin typeface="Lucida Sans Unicode" charset="0"/>
              </a:rPr>
              <a:t>1967</a:t>
            </a:r>
            <a:r>
              <a:rPr lang="en-US" dirty="0">
                <a:latin typeface="Lucida Sans Unicode" charset="0"/>
              </a:rPr>
              <a:t> : IBM </a:t>
            </a:r>
            <a:r>
              <a:rPr lang="en-US" dirty="0" err="1">
                <a:latin typeface="Lucida Sans Unicode" charset="0"/>
              </a:rPr>
              <a:t>construit</a:t>
            </a:r>
            <a:r>
              <a:rPr lang="en-US" dirty="0">
                <a:latin typeface="Lucida Sans Unicode" charset="0"/>
              </a:rPr>
              <a:t> le premier </a:t>
            </a:r>
            <a:r>
              <a:rPr lang="en-US" dirty="0" err="1">
                <a:latin typeface="Lucida Sans Unicode" charset="0"/>
              </a:rPr>
              <a:t>lecteur</a:t>
            </a:r>
            <a:r>
              <a:rPr lang="en-US" dirty="0">
                <a:latin typeface="Lucida Sans Unicode" charset="0"/>
              </a:rPr>
              <a:t> de </a:t>
            </a:r>
            <a:r>
              <a:rPr lang="en-US" dirty="0" err="1">
                <a:latin typeface="Lucida Sans Unicode" charset="0"/>
              </a:rPr>
              <a:t>disquettes</a:t>
            </a:r>
            <a:r>
              <a:rPr lang="en-US" sz="1600" dirty="0">
                <a:latin typeface="Lucida Sans Unicode" charset="0"/>
              </a:rPr>
              <a:t>. </a:t>
            </a:r>
          </a:p>
        </p:txBody>
      </p:sp>
    </p:spTree>
    <p:extLst>
      <p:ext uri="{BB962C8B-B14F-4D97-AF65-F5344CB8AC3E}">
        <p14:creationId xmlns:p14="http://schemas.microsoft.com/office/powerpoint/2010/main" val="41037415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idx="4294967295"/>
          </p:nvPr>
        </p:nvSpPr>
        <p:spPr>
          <a:xfrm>
            <a:off x="683568" y="548679"/>
            <a:ext cx="6912768" cy="5577483"/>
          </a:xfrm>
        </p:spPr>
        <p:txBody>
          <a:bodyPr>
            <a:normAutofit/>
          </a:bodyPr>
          <a:lstStyle/>
          <a:p>
            <a:pPr marL="0" indent="0" algn="just" eaLnBrk="1" hangingPunct="1">
              <a:lnSpc>
                <a:spcPct val="150000"/>
              </a:lnSpc>
              <a:buNone/>
            </a:pPr>
            <a:r>
              <a:rPr lang="fr-FR" b="1" dirty="0">
                <a:latin typeface="Lucida Sans Unicode" charset="0"/>
                <a:ea typeface="ＭＳ Ｐゴシック" charset="0"/>
                <a:cs typeface="ＭＳ Ｐゴシック" charset="0"/>
              </a:rPr>
              <a:t>1968</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Douglas C. </a:t>
            </a:r>
            <a:r>
              <a:rPr lang="fr-FR" b="1" dirty="0" err="1">
                <a:latin typeface="Lucida Sans Unicode" charset="0"/>
                <a:ea typeface="ＭＳ Ｐゴシック" charset="0"/>
                <a:cs typeface="ＭＳ Ｐゴシック" charset="0"/>
              </a:rPr>
              <a:t>Engelbart</a:t>
            </a:r>
            <a:r>
              <a:rPr lang="fr-FR" dirty="0">
                <a:latin typeface="Lucida Sans Unicode" charset="0"/>
                <a:ea typeface="ＭＳ Ｐゴシック" charset="0"/>
                <a:cs typeface="ＭＳ Ｐゴシック" charset="0"/>
              </a:rPr>
              <a:t> de la </a:t>
            </a:r>
            <a:r>
              <a:rPr lang="fr-FR" b="1" dirty="0">
                <a:latin typeface="Lucida Sans Unicode" charset="0"/>
                <a:ea typeface="ＭＳ Ｐゴシック" charset="0"/>
                <a:cs typeface="ＭＳ Ｐゴシック" charset="0"/>
              </a:rPr>
              <a:t>Stanford </a:t>
            </a:r>
            <a:r>
              <a:rPr lang="fr-FR" b="1" dirty="0" err="1">
                <a:latin typeface="Lucida Sans Unicode" charset="0"/>
                <a:ea typeface="ＭＳ Ｐゴシック" charset="0"/>
                <a:cs typeface="ＭＳ Ｐゴシック" charset="0"/>
              </a:rPr>
              <a:t>Research</a:t>
            </a:r>
            <a:r>
              <a:rPr lang="fr-FR" b="1" dirty="0">
                <a:latin typeface="Lucida Sans Unicode" charset="0"/>
                <a:ea typeface="ＭＳ Ｐゴシック" charset="0"/>
                <a:cs typeface="ＭＳ Ｐゴシック" charset="0"/>
              </a:rPr>
              <a:t> Institute</a:t>
            </a:r>
            <a:r>
              <a:rPr lang="fr-FR" dirty="0">
                <a:latin typeface="Lucida Sans Unicode" charset="0"/>
                <a:ea typeface="ＭＳ Ｐゴシック" charset="0"/>
                <a:cs typeface="ＭＳ Ｐゴシック" charset="0"/>
              </a:rPr>
              <a:t> fait une démonstration d'un environnement graphique avec des </a:t>
            </a:r>
            <a:r>
              <a:rPr lang="fr-FR" b="1" dirty="0">
                <a:latin typeface="Lucida Sans Unicode" charset="0"/>
                <a:ea typeface="ＭＳ Ｐゴシック" charset="0"/>
                <a:cs typeface="ＭＳ Ｐゴシック" charset="0"/>
              </a:rPr>
              <a:t>fenêtres</a:t>
            </a:r>
            <a:r>
              <a:rPr lang="fr-FR" dirty="0">
                <a:latin typeface="Lucida Sans Unicode" charset="0"/>
                <a:ea typeface="ＭＳ Ｐゴシック" charset="0"/>
                <a:cs typeface="ＭＳ Ｐゴシック" charset="0"/>
              </a:rPr>
              <a:t> à manipuler avec une </a:t>
            </a:r>
            <a:r>
              <a:rPr lang="fr-FR" b="1" dirty="0">
                <a:latin typeface="Lucida Sans Unicode" charset="0"/>
                <a:ea typeface="ＭＳ Ｐゴシック" charset="0"/>
                <a:cs typeface="ＭＳ Ｐゴシック" charset="0"/>
              </a:rPr>
              <a:t>souris</a:t>
            </a:r>
            <a:r>
              <a:rPr lang="fr-FR" dirty="0">
                <a:latin typeface="Lucida Sans Unicode" charset="0"/>
                <a:ea typeface="ＭＳ Ｐゴシック" charset="0"/>
                <a:cs typeface="ＭＳ Ｐゴシック" charset="0"/>
              </a:rPr>
              <a:t>.</a:t>
            </a:r>
          </a:p>
          <a:p>
            <a:pPr marL="0" indent="0" algn="just" eaLnBrk="1" hangingPunct="1">
              <a:lnSpc>
                <a:spcPct val="150000"/>
              </a:lnSpc>
              <a:buNone/>
            </a:pPr>
            <a:endParaRPr lang="fr-FR" dirty="0">
              <a:latin typeface="Lucida Sans Unicode" charset="0"/>
              <a:ea typeface="ＭＳ Ｐゴシック" charset="0"/>
              <a:cs typeface="ＭＳ Ｐゴシック" charset="0"/>
            </a:endParaRPr>
          </a:p>
          <a:p>
            <a:pPr marL="0" indent="0" algn="just" eaLnBrk="1" hangingPunct="1">
              <a:lnSpc>
                <a:spcPct val="150000"/>
              </a:lnSpc>
              <a:buNone/>
            </a:pPr>
            <a:r>
              <a:rPr lang="fr-FR" b="1" dirty="0">
                <a:latin typeface="Lucida Sans Unicode" charset="0"/>
                <a:ea typeface="ＭＳ Ｐゴシック" charset="0"/>
                <a:cs typeface="ＭＳ Ｐゴシック" charset="0"/>
              </a:rPr>
              <a:t>1968</a:t>
            </a:r>
            <a:r>
              <a:rPr lang="fr-FR" dirty="0">
                <a:latin typeface="Lucida Sans Unicode" charset="0"/>
                <a:ea typeface="ＭＳ Ｐゴシック" charset="0"/>
                <a:cs typeface="ＭＳ Ｐゴシック" charset="0"/>
              </a:rPr>
              <a:t> : Création du langage </a:t>
            </a:r>
            <a:r>
              <a:rPr lang="fr-FR" b="1" dirty="0">
                <a:latin typeface="Lucida Sans Unicode" charset="0"/>
                <a:ea typeface="ＭＳ Ｐゴシック" charset="0"/>
                <a:cs typeface="ＭＳ Ｐゴシック" charset="0"/>
              </a:rPr>
              <a:t>PASCAL</a:t>
            </a:r>
            <a:r>
              <a:rPr lang="fr-FR" dirty="0">
                <a:latin typeface="Lucida Sans Unicode" charset="0"/>
                <a:ea typeface="ＭＳ Ｐゴシック" charset="0"/>
                <a:cs typeface="ＭＳ Ｐゴシック" charset="0"/>
              </a:rPr>
              <a:t> par </a:t>
            </a:r>
            <a:r>
              <a:rPr lang="fr-FR" b="1" dirty="0" err="1">
                <a:latin typeface="Lucida Sans Unicode" charset="0"/>
                <a:ea typeface="ＭＳ Ｐゴシック" charset="0"/>
                <a:cs typeface="ＭＳ Ｐゴシック" charset="0"/>
              </a:rPr>
              <a:t>Niklaus</a:t>
            </a:r>
            <a:r>
              <a:rPr lang="fr-FR" b="1" dirty="0">
                <a:latin typeface="Lucida Sans Unicode" charset="0"/>
                <a:ea typeface="ＭＳ Ｐゴシック" charset="0"/>
                <a:cs typeface="ＭＳ Ｐゴシック" charset="0"/>
              </a:rPr>
              <a:t> </a:t>
            </a:r>
            <a:r>
              <a:rPr lang="fr-FR" b="1" dirty="0" err="1">
                <a:latin typeface="Lucida Sans Unicode" charset="0"/>
                <a:ea typeface="ＭＳ Ｐゴシック" charset="0"/>
                <a:cs typeface="ＭＳ Ｐゴシック" charset="0"/>
              </a:rPr>
              <a:t>Wirth</a:t>
            </a:r>
            <a:r>
              <a:rPr lang="fr-FR" dirty="0">
                <a:latin typeface="Lucida Sans Unicode" charset="0"/>
                <a:ea typeface="ＭＳ Ｐゴシック" charset="0"/>
                <a:cs typeface="ＭＳ Ｐゴシック" charset="0"/>
              </a:rPr>
              <a:t>. </a:t>
            </a:r>
          </a:p>
          <a:p>
            <a:pPr marL="0" indent="0" algn="just" eaLnBrk="1" hangingPunct="1">
              <a:lnSpc>
                <a:spcPct val="150000"/>
              </a:lnSpc>
              <a:buNone/>
            </a:pPr>
            <a:r>
              <a:rPr lang="fr-FR" b="1" dirty="0">
                <a:latin typeface="Lucida Sans Unicode" charset="0"/>
                <a:ea typeface="ＭＳ Ｐゴシック" charset="0"/>
                <a:cs typeface="ＭＳ Ｐゴシック" charset="0"/>
              </a:rPr>
              <a:t>1969</a:t>
            </a:r>
            <a:r>
              <a:rPr lang="fr-FR" dirty="0">
                <a:latin typeface="Lucida Sans Unicode" charset="0"/>
                <a:ea typeface="ＭＳ Ｐゴシック" charset="0"/>
                <a:cs typeface="ＭＳ Ｐゴシック" charset="0"/>
              </a:rPr>
              <a:t> : Création de la norme de connexion série </a:t>
            </a:r>
            <a:r>
              <a:rPr lang="fr-FR" b="1" dirty="0">
                <a:latin typeface="Lucida Sans Unicode" charset="0"/>
                <a:ea typeface="ＭＳ Ｐゴシック" charset="0"/>
                <a:cs typeface="ＭＳ Ｐゴシック" charset="0"/>
              </a:rPr>
              <a:t>RS232</a:t>
            </a:r>
            <a:r>
              <a:rPr lang="fr-FR" dirty="0">
                <a:latin typeface="Lucida Sans Unicode" charset="0"/>
                <a:ea typeface="ＭＳ Ｐゴシック" charset="0"/>
                <a:cs typeface="ＭＳ Ｐゴシック" charset="0"/>
              </a:rPr>
              <a:t>.  </a:t>
            </a:r>
          </a:p>
        </p:txBody>
      </p:sp>
      <p:pic>
        <p:nvPicPr>
          <p:cNvPr id="428034" name="Picture 3" descr="m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9736" y="2283995"/>
            <a:ext cx="1727200" cy="1252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28035" name="Picture 4" descr="wir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3536533"/>
            <a:ext cx="990600" cy="1366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Imag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1560" y="551504"/>
            <a:ext cx="3733800" cy="2500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019731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idx="4294967295"/>
          </p:nvPr>
        </p:nvSpPr>
        <p:spPr>
          <a:xfrm>
            <a:off x="755576" y="692695"/>
            <a:ext cx="7704856" cy="5616029"/>
          </a:xfrm>
        </p:spPr>
        <p:txBody>
          <a:bodyPr>
            <a:normAutofit fontScale="70000" lnSpcReduction="20000"/>
          </a:bodyPr>
          <a:lstStyle/>
          <a:p>
            <a:pPr marL="0" indent="0" algn="just" eaLnBrk="1" hangingPunct="1">
              <a:lnSpc>
                <a:spcPct val="160000"/>
              </a:lnSpc>
              <a:buNone/>
            </a:pPr>
            <a:r>
              <a:rPr lang="fr-FR" sz="2400" dirty="0">
                <a:latin typeface="Lucida Sans Unicode" charset="0"/>
                <a:ea typeface="ＭＳ Ｐゴシック" charset="0"/>
                <a:cs typeface="ＭＳ Ｐゴシック" charset="0"/>
              </a:rPr>
              <a:t>Un groupe d'informaticiens mené par </a:t>
            </a:r>
            <a:r>
              <a:rPr lang="fr-FR" sz="2400" b="1" dirty="0">
                <a:latin typeface="Lucida Sans Unicode" charset="0"/>
                <a:ea typeface="ＭＳ Ｐゴシック" charset="0"/>
                <a:cs typeface="ＭＳ Ｐゴシック" charset="0"/>
              </a:rPr>
              <a:t>Ken Thompson</a:t>
            </a:r>
            <a:r>
              <a:rPr lang="fr-FR" sz="2400" dirty="0">
                <a:latin typeface="Lucida Sans Unicode" charset="0"/>
                <a:ea typeface="ＭＳ Ｐゴシック" charset="0"/>
                <a:cs typeface="ＭＳ Ｐゴシック" charset="0"/>
              </a:rPr>
              <a:t> et </a:t>
            </a:r>
            <a:r>
              <a:rPr lang="fr-FR" sz="2400" b="1" dirty="0">
                <a:latin typeface="Lucida Sans Unicode" charset="0"/>
                <a:ea typeface="ＭＳ Ｐゴシック" charset="0"/>
                <a:cs typeface="ＭＳ Ｐゴシック" charset="0"/>
              </a:rPr>
              <a:t>Dennis Ritchie</a:t>
            </a:r>
            <a:r>
              <a:rPr lang="fr-FR" sz="2400" dirty="0">
                <a:latin typeface="Lucida Sans Unicode" charset="0"/>
                <a:ea typeface="ＭＳ Ｐゴシック" charset="0"/>
                <a:cs typeface="ＭＳ Ｐゴシック" charset="0"/>
              </a:rPr>
              <a:t> avait commencé à réfléchir à la création d'un nouveau système d'exploitation temps partagé mais leur hiérarchie refusait d'en entendre parler.</a:t>
            </a:r>
          </a:p>
          <a:p>
            <a:pPr marL="0" indent="0" algn="just" eaLnBrk="1" hangingPunct="1">
              <a:lnSpc>
                <a:spcPct val="160000"/>
              </a:lnSpc>
              <a:buNone/>
            </a:pPr>
            <a:br>
              <a:rPr lang="fr-FR" sz="2400" dirty="0">
                <a:latin typeface="Lucida Sans Unicode" charset="0"/>
                <a:ea typeface="ＭＳ Ｐゴシック" charset="0"/>
                <a:cs typeface="ＭＳ Ｐゴシック" charset="0"/>
              </a:rPr>
            </a:br>
            <a:r>
              <a:rPr lang="fr-FR" sz="2400" dirty="0">
                <a:latin typeface="Lucida Sans Unicode" charset="0"/>
                <a:ea typeface="ＭＳ Ｐゴシック" charset="0"/>
                <a:cs typeface="ＭＳ Ｐゴシック" charset="0"/>
              </a:rPr>
              <a:t>Un noyau Unix primitif, un </a:t>
            </a:r>
            <a:r>
              <a:rPr lang="fr-FR" sz="2400" dirty="0" err="1">
                <a:latin typeface="Lucida Sans Unicode" charset="0"/>
                <a:ea typeface="ＭＳ Ｐゴシック" charset="0"/>
                <a:cs typeface="ＭＳ Ｐゴシック" charset="0"/>
              </a:rPr>
              <a:t>shell</a:t>
            </a:r>
            <a:r>
              <a:rPr lang="fr-FR" sz="2400" dirty="0">
                <a:latin typeface="Lucida Sans Unicode" charset="0"/>
                <a:ea typeface="ＭＳ Ｐゴシック" charset="0"/>
                <a:cs typeface="ＭＳ Ｐゴシック" charset="0"/>
              </a:rPr>
              <a:t>, quelques programmes utilitaires, un éditeur et un assembleur furent rapidement mis au point sur un </a:t>
            </a:r>
            <a:r>
              <a:rPr lang="fr-FR" sz="2400" b="1" dirty="0">
                <a:latin typeface="Lucida Sans Unicode" charset="0"/>
                <a:ea typeface="ＭＳ Ｐゴシック" charset="0"/>
                <a:cs typeface="ＭＳ Ｐゴシック" charset="0"/>
              </a:rPr>
              <a:t>PDP 7</a:t>
            </a:r>
            <a:r>
              <a:rPr lang="fr-FR" sz="2400" dirty="0">
                <a:latin typeface="Lucida Sans Unicode" charset="0"/>
                <a:ea typeface="ＭＳ Ｐゴシック" charset="0"/>
                <a:cs typeface="ＭＳ Ｐゴシック" charset="0"/>
              </a:rPr>
              <a:t>.</a:t>
            </a:r>
          </a:p>
          <a:p>
            <a:pPr marL="0" indent="0" algn="just" eaLnBrk="1" hangingPunct="1">
              <a:lnSpc>
                <a:spcPct val="160000"/>
              </a:lnSpc>
              <a:buNone/>
            </a:pPr>
            <a:br>
              <a:rPr lang="fr-FR" sz="2400" dirty="0">
                <a:latin typeface="Lucida Sans Unicode" charset="0"/>
                <a:ea typeface="ＭＳ Ｐゴシック" charset="0"/>
                <a:cs typeface="ＭＳ Ｐゴシック" charset="0"/>
              </a:rPr>
            </a:br>
            <a:r>
              <a:rPr lang="fr-FR" sz="2400" b="1" dirty="0">
                <a:latin typeface="Lucida Sans Unicode" charset="0"/>
                <a:ea typeface="ＭＳ Ｐゴシック" charset="0"/>
                <a:cs typeface="ＭＳ Ｐゴシック" charset="0"/>
              </a:rPr>
              <a:t>Décembre 1970</a:t>
            </a:r>
            <a:r>
              <a:rPr lang="fr-FR" sz="2400" dirty="0">
                <a:latin typeface="Lucida Sans Unicode" charset="0"/>
                <a:ea typeface="ＭＳ Ｐゴシック" charset="0"/>
                <a:cs typeface="ＭＳ Ｐゴシック" charset="0"/>
              </a:rPr>
              <a:t> : Le </a:t>
            </a:r>
            <a:r>
              <a:rPr lang="fr-FR" sz="2400" b="1" dirty="0">
                <a:latin typeface="Lucida Sans Unicode" charset="0"/>
                <a:ea typeface="ＭＳ Ｐゴシック" charset="0"/>
                <a:cs typeface="ＭＳ Ｐゴシック" charset="0"/>
              </a:rPr>
              <a:t>Network </a:t>
            </a:r>
            <a:r>
              <a:rPr lang="fr-FR" sz="2400" b="1" dirty="0" err="1">
                <a:latin typeface="Lucida Sans Unicode" charset="0"/>
                <a:ea typeface="ＭＳ Ｐゴシック" charset="0"/>
                <a:cs typeface="ＭＳ Ｐゴシック" charset="0"/>
              </a:rPr>
              <a:t>Working</a:t>
            </a:r>
            <a:r>
              <a:rPr lang="fr-FR" sz="2400" b="1" dirty="0">
                <a:latin typeface="Lucida Sans Unicode" charset="0"/>
                <a:ea typeface="ＭＳ Ｐゴシック" charset="0"/>
                <a:cs typeface="ＭＳ Ｐゴシック" charset="0"/>
              </a:rPr>
              <a:t> Group</a:t>
            </a:r>
            <a:r>
              <a:rPr lang="fr-FR" sz="2400" dirty="0">
                <a:latin typeface="Lucida Sans Unicode" charset="0"/>
                <a:ea typeface="ＭＳ Ｐゴシック" charset="0"/>
                <a:cs typeface="ＭＳ Ｐゴシック" charset="0"/>
              </a:rPr>
              <a:t> sous la direction de </a:t>
            </a:r>
            <a:r>
              <a:rPr lang="fr-FR" sz="2400" b="1" dirty="0">
                <a:latin typeface="Lucida Sans Unicode" charset="0"/>
                <a:ea typeface="ＭＳ Ｐゴシック" charset="0"/>
                <a:cs typeface="ＭＳ Ｐゴシック" charset="0"/>
              </a:rPr>
              <a:t>S. </a:t>
            </a:r>
            <a:r>
              <a:rPr lang="fr-FR" sz="2400" b="1" dirty="0" err="1">
                <a:latin typeface="Lucida Sans Unicode" charset="0"/>
                <a:ea typeface="ＭＳ Ｐゴシック" charset="0"/>
                <a:cs typeface="ＭＳ Ｐゴシック" charset="0"/>
              </a:rPr>
              <a:t>Crocker</a:t>
            </a:r>
            <a:r>
              <a:rPr lang="fr-FR" sz="2400" dirty="0">
                <a:latin typeface="Lucida Sans Unicode" charset="0"/>
                <a:ea typeface="ＭＳ Ｐゴシック" charset="0"/>
                <a:cs typeface="ＭＳ Ｐゴシック" charset="0"/>
              </a:rPr>
              <a:t> termine le protocole de communication entre ordinateurs pour le réseau </a:t>
            </a:r>
            <a:r>
              <a:rPr lang="fr-FR" sz="2400" b="1" dirty="0">
                <a:latin typeface="Lucida Sans Unicode" charset="0"/>
                <a:ea typeface="ＭＳ Ｐゴシック" charset="0"/>
                <a:cs typeface="ＭＳ Ｐゴシック" charset="0"/>
                <a:hlinkClick r:id="rId3"/>
              </a:rPr>
              <a:t>ARPANET</a:t>
            </a:r>
            <a:r>
              <a:rPr lang="fr-FR" sz="2400" dirty="0">
                <a:latin typeface="Lucida Sans Unicode" charset="0"/>
                <a:ea typeface="ＭＳ Ｐゴシック" charset="0"/>
                <a:cs typeface="ＭＳ Ｐゴシック" charset="0"/>
              </a:rPr>
              <a:t> appelé </a:t>
            </a:r>
            <a:r>
              <a:rPr lang="fr-FR" sz="2400" b="1" dirty="0">
                <a:latin typeface="Lucida Sans Unicode" charset="0"/>
                <a:ea typeface="ＭＳ Ｐゴシック" charset="0"/>
                <a:cs typeface="ＭＳ Ｐゴシック" charset="0"/>
              </a:rPr>
              <a:t>Network Control Protocol</a:t>
            </a:r>
            <a:r>
              <a:rPr lang="fr-FR" sz="2400" dirty="0">
                <a:latin typeface="Lucida Sans Unicode" charset="0"/>
                <a:ea typeface="ＭＳ Ｐゴシック" charset="0"/>
                <a:cs typeface="ＭＳ Ｐゴシック" charset="0"/>
              </a:rPr>
              <a:t> ou </a:t>
            </a:r>
            <a:r>
              <a:rPr lang="fr-FR" sz="2400" b="1" dirty="0">
                <a:latin typeface="Lucida Sans Unicode" charset="0"/>
                <a:ea typeface="ＭＳ Ｐゴシック" charset="0"/>
                <a:cs typeface="ＭＳ Ｐゴシック" charset="0"/>
              </a:rPr>
              <a:t>NCP</a:t>
            </a:r>
            <a:r>
              <a:rPr lang="fr-FR" sz="2400" dirty="0">
                <a:latin typeface="Lucida Sans Unicode" charset="0"/>
                <a:ea typeface="ＭＳ Ｐゴシック" charset="0"/>
                <a:cs typeface="ＭＳ Ｐゴシック" charset="0"/>
              </a:rPr>
              <a:t>. </a:t>
            </a:r>
          </a:p>
          <a:p>
            <a:pPr marL="0" indent="0" algn="just" eaLnBrk="1" hangingPunct="1">
              <a:lnSpc>
                <a:spcPct val="160000"/>
              </a:lnSpc>
              <a:buNone/>
            </a:pPr>
            <a:r>
              <a:rPr lang="fr-FR" sz="2400" b="1" dirty="0">
                <a:latin typeface="Lucida Sans Unicode" charset="0"/>
                <a:ea typeface="ＭＳ Ｐゴシック" charset="0"/>
                <a:cs typeface="ＭＳ Ｐゴシック" charset="0"/>
              </a:rPr>
              <a:t>1970</a:t>
            </a:r>
            <a:r>
              <a:rPr lang="fr-FR" sz="2400" dirty="0">
                <a:latin typeface="Lucida Sans Unicode" charset="0"/>
                <a:ea typeface="ＭＳ Ｐゴシック" charset="0"/>
                <a:cs typeface="ＭＳ Ｐゴシック" charset="0"/>
              </a:rPr>
              <a:t> : Première </a:t>
            </a:r>
            <a:r>
              <a:rPr lang="fr-FR" sz="2400" b="1" dirty="0">
                <a:latin typeface="Lucida Sans Unicode" charset="0"/>
                <a:ea typeface="ＭＳ Ｐゴシック" charset="0"/>
                <a:cs typeface="ＭＳ Ｐゴシック" charset="0"/>
              </a:rPr>
              <a:t>puce</a:t>
            </a:r>
            <a:r>
              <a:rPr lang="fr-FR" sz="2400" dirty="0">
                <a:latin typeface="Lucida Sans Unicode" charset="0"/>
                <a:ea typeface="ＭＳ Ｐゴシック" charset="0"/>
                <a:cs typeface="ＭＳ Ｐゴシック" charset="0"/>
              </a:rPr>
              <a:t> mémoire crée par </a:t>
            </a:r>
            <a:r>
              <a:rPr lang="fr-FR" sz="2400" b="1" dirty="0">
                <a:latin typeface="Lucida Sans Unicode" charset="0"/>
                <a:ea typeface="ＭＳ Ｐゴシック" charset="0"/>
                <a:cs typeface="ＭＳ Ｐゴシック" charset="0"/>
              </a:rPr>
              <a:t>Intel</a:t>
            </a:r>
            <a:r>
              <a:rPr lang="fr-FR" sz="2400" dirty="0">
                <a:latin typeface="Lucida Sans Unicode" charset="0"/>
                <a:ea typeface="ＭＳ Ｐゴシック" charset="0"/>
                <a:cs typeface="ＭＳ Ｐゴシック" charset="0"/>
              </a:rPr>
              <a:t> et contenant l'équivalent de 1024 tores de ferrite très encombrants sur un carré de 0.5 mm de côté (capacité : 1kBit soit 128 octets) </a:t>
            </a:r>
          </a:p>
        </p:txBody>
      </p:sp>
    </p:spTree>
    <p:extLst>
      <p:ext uri="{BB962C8B-B14F-4D97-AF65-F5344CB8AC3E}">
        <p14:creationId xmlns:p14="http://schemas.microsoft.com/office/powerpoint/2010/main" val="30436837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idx="4294967295"/>
          </p:nvPr>
        </p:nvSpPr>
        <p:spPr>
          <a:xfrm>
            <a:off x="755576" y="764704"/>
            <a:ext cx="7632848" cy="5576888"/>
          </a:xfrm>
        </p:spPr>
        <p:txBody>
          <a:bodyPr>
            <a:normAutofit fontScale="62500" lnSpcReduction="20000"/>
          </a:bodyPr>
          <a:lstStyle/>
          <a:p>
            <a:pPr marL="0" indent="0" algn="just" eaLnBrk="1" hangingPunct="1">
              <a:lnSpc>
                <a:spcPct val="160000"/>
              </a:lnSpc>
              <a:buNone/>
            </a:pPr>
            <a:r>
              <a:rPr lang="fr-FR" sz="2600" b="1" dirty="0">
                <a:latin typeface="Lucida Sans Unicode" charset="0"/>
                <a:ea typeface="ＭＳ Ｐゴシック" charset="0"/>
                <a:cs typeface="ＭＳ Ｐゴシック" charset="0"/>
              </a:rPr>
              <a:t>Avril 1971</a:t>
            </a:r>
            <a:r>
              <a:rPr lang="fr-FR" sz="2600" dirty="0">
                <a:latin typeface="Lucida Sans Unicode" charset="0"/>
                <a:ea typeface="ＭＳ Ｐゴシック" charset="0"/>
                <a:cs typeface="ＭＳ Ｐゴシック" charset="0"/>
              </a:rPr>
              <a:t> : A cette époque, le réseau </a:t>
            </a:r>
            <a:r>
              <a:rPr lang="fr-FR" sz="2600" b="1" dirty="0">
                <a:latin typeface="Lucida Sans Unicode" charset="0"/>
                <a:ea typeface="ＭＳ Ｐゴシック" charset="0"/>
                <a:cs typeface="ＭＳ Ｐゴシック" charset="0"/>
              </a:rPr>
              <a:t>ARPANET</a:t>
            </a:r>
            <a:r>
              <a:rPr lang="fr-FR" sz="2600" dirty="0">
                <a:latin typeface="Lucida Sans Unicode" charset="0"/>
                <a:ea typeface="ＭＳ Ｐゴシック" charset="0"/>
                <a:cs typeface="ＭＳ Ｐゴシック" charset="0"/>
              </a:rPr>
              <a:t> est constitué de 23 ordinateurs sur 15 sites différents reliés par des liaisons à 50 </a:t>
            </a:r>
            <a:r>
              <a:rPr lang="fr-FR" sz="2600" dirty="0" err="1">
                <a:latin typeface="Lucida Sans Unicode" charset="0"/>
                <a:ea typeface="ＭＳ Ｐゴシック" charset="0"/>
                <a:cs typeface="ＭＳ Ｐゴシック" charset="0"/>
              </a:rPr>
              <a:t>kbits/s</a:t>
            </a:r>
            <a:r>
              <a:rPr lang="fr-FR" sz="2600" dirty="0">
                <a:latin typeface="Lucida Sans Unicode" charset="0"/>
                <a:ea typeface="ＭＳ Ｐゴシック" charset="0"/>
                <a:cs typeface="ＭＳ Ｐゴシック" charset="0"/>
              </a:rPr>
              <a:t>.</a:t>
            </a:r>
          </a:p>
          <a:p>
            <a:pPr marL="0" indent="0" algn="just" eaLnBrk="1" hangingPunct="1">
              <a:lnSpc>
                <a:spcPct val="160000"/>
              </a:lnSpc>
              <a:buNone/>
            </a:pPr>
            <a:endParaRPr lang="fr-FR" sz="2600" dirty="0">
              <a:latin typeface="Lucida Sans Unicode" charset="0"/>
              <a:ea typeface="ＭＳ Ｐゴシック" charset="0"/>
              <a:cs typeface="ＭＳ Ｐゴシック" charset="0"/>
            </a:endParaRPr>
          </a:p>
          <a:p>
            <a:pPr marL="0" indent="0" algn="just" eaLnBrk="1" hangingPunct="1">
              <a:lnSpc>
                <a:spcPct val="160000"/>
              </a:lnSpc>
              <a:buNone/>
            </a:pPr>
            <a:r>
              <a:rPr lang="fr-FR" sz="2600" b="1" dirty="0">
                <a:latin typeface="Lucida Sans Unicode" charset="0"/>
                <a:ea typeface="ＭＳ Ｐゴシック" charset="0"/>
                <a:cs typeface="ＭＳ Ｐゴシック" charset="0"/>
              </a:rPr>
              <a:t>Novembre 1971</a:t>
            </a:r>
            <a:r>
              <a:rPr lang="fr-FR" sz="2600" dirty="0">
                <a:latin typeface="Lucida Sans Unicode" charset="0"/>
                <a:ea typeface="ＭＳ Ｐゴシック" charset="0"/>
                <a:cs typeface="ＭＳ Ｐゴシック" charset="0"/>
              </a:rPr>
              <a:t> : </a:t>
            </a:r>
            <a:r>
              <a:rPr lang="fr-FR" sz="2600" b="1" dirty="0">
                <a:latin typeface="Lucida Sans Unicode" charset="0"/>
                <a:ea typeface="ＭＳ Ｐゴシック" charset="0"/>
                <a:cs typeface="ＭＳ Ｐゴシック" charset="0"/>
              </a:rPr>
              <a:t>Intel</a:t>
            </a:r>
            <a:r>
              <a:rPr lang="fr-FR" sz="2600" dirty="0">
                <a:latin typeface="Lucida Sans Unicode" charset="0"/>
                <a:ea typeface="ＭＳ Ｐゴシック" charset="0"/>
                <a:cs typeface="ＭＳ Ｐゴシック" charset="0"/>
              </a:rPr>
              <a:t> met en vente le premier </a:t>
            </a:r>
            <a:r>
              <a:rPr lang="fr-FR" sz="2600" b="1" dirty="0">
                <a:latin typeface="Lucida Sans Unicode" charset="0"/>
                <a:ea typeface="ＭＳ Ｐゴシック" charset="0"/>
                <a:cs typeface="ＭＳ Ｐゴシック" charset="0"/>
              </a:rPr>
              <a:t>microprocesseur</a:t>
            </a:r>
            <a:r>
              <a:rPr lang="fr-FR" sz="2600" dirty="0">
                <a:latin typeface="Lucida Sans Unicode" charset="0"/>
                <a:ea typeface="ＭＳ Ｐゴシック" charset="0"/>
                <a:cs typeface="ＭＳ Ｐゴシック" charset="0"/>
              </a:rPr>
              <a:t> conçu par </a:t>
            </a:r>
            <a:r>
              <a:rPr lang="fr-FR" sz="2600" b="1" dirty="0" err="1">
                <a:latin typeface="Lucida Sans Unicode" charset="0"/>
                <a:ea typeface="ＭＳ Ｐゴシック" charset="0"/>
                <a:cs typeface="ＭＳ Ｐゴシック" charset="0"/>
              </a:rPr>
              <a:t>Marcian</a:t>
            </a:r>
            <a:r>
              <a:rPr lang="fr-FR" sz="2600" b="1" dirty="0">
                <a:latin typeface="Lucida Sans Unicode" charset="0"/>
                <a:ea typeface="ＭＳ Ｐゴシック" charset="0"/>
                <a:cs typeface="ＭＳ Ｐゴシック" charset="0"/>
              </a:rPr>
              <a:t> </a:t>
            </a:r>
            <a:r>
              <a:rPr lang="fr-FR" sz="2600" b="1" dirty="0" err="1">
                <a:latin typeface="Lucida Sans Unicode" charset="0"/>
                <a:ea typeface="ＭＳ Ｐゴシック" charset="0"/>
                <a:cs typeface="ＭＳ Ｐゴシック" charset="0"/>
              </a:rPr>
              <a:t>Hoff</a:t>
            </a:r>
            <a:r>
              <a:rPr lang="fr-FR" sz="2600" dirty="0">
                <a:latin typeface="Lucida Sans Unicode" charset="0"/>
                <a:ea typeface="ＭＳ Ｐゴシック" charset="0"/>
                <a:cs typeface="ＭＳ Ｐゴシック" charset="0"/>
              </a:rPr>
              <a:t>.</a:t>
            </a:r>
          </a:p>
          <a:p>
            <a:pPr marL="0" indent="0" algn="just" eaLnBrk="1" hangingPunct="1">
              <a:lnSpc>
                <a:spcPct val="160000"/>
              </a:lnSpc>
              <a:buNone/>
            </a:pPr>
            <a:endParaRPr lang="fr-FR" sz="2600" dirty="0">
              <a:latin typeface="Lucida Sans Unicode" charset="0"/>
              <a:ea typeface="ＭＳ Ｐゴシック" charset="0"/>
              <a:cs typeface="ＭＳ Ｐゴシック" charset="0"/>
            </a:endParaRPr>
          </a:p>
          <a:p>
            <a:pPr marL="0" indent="0" algn="just" eaLnBrk="1" hangingPunct="1">
              <a:lnSpc>
                <a:spcPct val="160000"/>
              </a:lnSpc>
              <a:buNone/>
            </a:pPr>
            <a:endParaRPr lang="fr-FR" sz="2600" dirty="0">
              <a:latin typeface="Lucida Sans Unicode" charset="0"/>
              <a:ea typeface="ＭＳ Ｐゴシック" charset="0"/>
              <a:cs typeface="ＭＳ Ｐゴシック" charset="0"/>
            </a:endParaRPr>
          </a:p>
          <a:p>
            <a:pPr marL="0" indent="0" algn="just" eaLnBrk="1" hangingPunct="1">
              <a:lnSpc>
                <a:spcPct val="160000"/>
              </a:lnSpc>
              <a:buNone/>
            </a:pPr>
            <a:endParaRPr lang="fr-FR" sz="2600" b="1" dirty="0">
              <a:latin typeface="Lucida Sans Unicode" charset="0"/>
              <a:ea typeface="ＭＳ Ｐゴシック" charset="0"/>
              <a:cs typeface="ＭＳ Ｐゴシック" charset="0"/>
            </a:endParaRPr>
          </a:p>
          <a:p>
            <a:pPr marL="0" indent="0" algn="just" eaLnBrk="1" hangingPunct="1">
              <a:lnSpc>
                <a:spcPct val="160000"/>
              </a:lnSpc>
              <a:buNone/>
            </a:pPr>
            <a:r>
              <a:rPr lang="fr-FR" sz="2600" b="1" dirty="0">
                <a:latin typeface="Lucida Sans Unicode" charset="0"/>
                <a:ea typeface="ＭＳ Ｐゴシック" charset="0"/>
                <a:cs typeface="ＭＳ Ｐゴシック" charset="0"/>
              </a:rPr>
              <a:t>Novembre 1972</a:t>
            </a:r>
            <a:r>
              <a:rPr lang="fr-FR" sz="2600" dirty="0">
                <a:latin typeface="Lucida Sans Unicode" charset="0"/>
                <a:ea typeface="ＭＳ Ｐゴシック" charset="0"/>
                <a:cs typeface="ＭＳ Ｐゴシック" charset="0"/>
              </a:rPr>
              <a:t> : Création de la firme </a:t>
            </a:r>
            <a:r>
              <a:rPr lang="fr-FR" sz="2600" b="1" dirty="0">
                <a:latin typeface="Lucida Sans Unicode" charset="0"/>
                <a:ea typeface="ＭＳ Ｐゴシック" charset="0"/>
                <a:cs typeface="ＭＳ Ｐゴシック" charset="0"/>
              </a:rPr>
              <a:t>Atari</a:t>
            </a:r>
            <a:r>
              <a:rPr lang="fr-FR" sz="2600" dirty="0">
                <a:latin typeface="Lucida Sans Unicode" charset="0"/>
                <a:ea typeface="ＭＳ Ｐゴシック" charset="0"/>
                <a:cs typeface="ＭＳ Ｐゴシック" charset="0"/>
              </a:rPr>
              <a:t> par </a:t>
            </a:r>
            <a:r>
              <a:rPr lang="fr-FR" sz="2600" b="1" dirty="0">
                <a:latin typeface="Lucida Sans Unicode" charset="0"/>
                <a:ea typeface="ＭＳ Ｐゴシック" charset="0"/>
                <a:cs typeface="ＭＳ Ｐゴシック" charset="0"/>
              </a:rPr>
              <a:t>Nolan Bushnell</a:t>
            </a:r>
            <a:r>
              <a:rPr lang="fr-FR" sz="2600" dirty="0">
                <a:latin typeface="Lucida Sans Unicode" charset="0"/>
                <a:ea typeface="ＭＳ Ｐゴシック" charset="0"/>
                <a:cs typeface="ＭＳ Ｐゴシック" charset="0"/>
              </a:rPr>
              <a:t> </a:t>
            </a:r>
            <a:r>
              <a:rPr lang="fr-FR" sz="2600" b="1" dirty="0">
                <a:latin typeface="Lucida Sans Unicode" charset="0"/>
                <a:ea typeface="ＭＳ Ｐゴシック" charset="0"/>
                <a:cs typeface="ＭＳ Ｐゴシック" charset="0"/>
              </a:rPr>
              <a:t>Ted </a:t>
            </a:r>
            <a:r>
              <a:rPr lang="fr-FR" sz="2600" b="1" dirty="0" err="1">
                <a:latin typeface="Lucida Sans Unicode" charset="0"/>
                <a:ea typeface="ＭＳ Ｐゴシック" charset="0"/>
                <a:cs typeface="ＭＳ Ｐゴシック" charset="0"/>
              </a:rPr>
              <a:t>Dabney</a:t>
            </a:r>
            <a:r>
              <a:rPr lang="fr-FR" sz="2600" dirty="0">
                <a:latin typeface="Lucida Sans Unicode" charset="0"/>
                <a:ea typeface="ＭＳ Ｐゴシック" charset="0"/>
                <a:cs typeface="ＭＳ Ｐゴシック" charset="0"/>
              </a:rPr>
              <a:t>.</a:t>
            </a:r>
          </a:p>
          <a:p>
            <a:pPr marL="0" indent="0" algn="just">
              <a:lnSpc>
                <a:spcPct val="160000"/>
              </a:lnSpc>
              <a:buNone/>
            </a:pPr>
            <a:br>
              <a:rPr lang="fr-FR" sz="2600" dirty="0">
                <a:latin typeface="Lucida Sans Unicode" charset="0"/>
                <a:ea typeface="ＭＳ Ｐゴシック" charset="0"/>
                <a:cs typeface="ＭＳ Ｐゴシック" charset="0"/>
              </a:rPr>
            </a:br>
            <a:endParaRPr lang="fr-FR" sz="2600" dirty="0">
              <a:latin typeface="Lucida Sans Unicode" charset="0"/>
              <a:ea typeface="ＭＳ Ｐゴシック" charset="0"/>
              <a:cs typeface="ＭＳ Ｐゴシック" charset="0"/>
            </a:endParaRPr>
          </a:p>
        </p:txBody>
      </p:sp>
      <p:pic>
        <p:nvPicPr>
          <p:cNvPr id="432130" name="Picture 3" descr="intel4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2636912"/>
            <a:ext cx="154305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3284063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idx="4294967295"/>
          </p:nvPr>
        </p:nvSpPr>
        <p:spPr>
          <a:xfrm>
            <a:off x="683568" y="620688"/>
            <a:ext cx="7546032" cy="5505475"/>
          </a:xfrm>
        </p:spPr>
        <p:txBody>
          <a:bodyPr>
            <a:normAutofit fontScale="92500"/>
          </a:bodyPr>
          <a:lstStyle/>
          <a:p>
            <a:pPr marL="0" indent="0" algn="just" eaLnBrk="1" hangingPunct="1">
              <a:buNone/>
            </a:pPr>
            <a:r>
              <a:rPr lang="fr-FR" dirty="0">
                <a:latin typeface="Lucida Sans Unicode" charset="0"/>
                <a:ea typeface="ＭＳ Ｐゴシック" charset="0"/>
                <a:cs typeface="ＭＳ Ｐゴシック" charset="0"/>
              </a:rPr>
              <a:t>Entre 8000 et 10000 bornes </a:t>
            </a:r>
            <a:r>
              <a:rPr lang="fr-FR" b="1" dirty="0" err="1">
                <a:latin typeface="Lucida Sans Unicode" charset="0"/>
                <a:ea typeface="ＭＳ Ｐゴシック" charset="0"/>
                <a:cs typeface="ＭＳ Ｐゴシック" charset="0"/>
              </a:rPr>
              <a:t>Pong</a:t>
            </a:r>
            <a:r>
              <a:rPr lang="fr-FR" dirty="0">
                <a:latin typeface="Lucida Sans Unicode" charset="0"/>
                <a:ea typeface="ＭＳ Ｐゴシック" charset="0"/>
                <a:cs typeface="ＭＳ Ｐゴシック" charset="0"/>
              </a:rPr>
              <a:t> furent rapidement installées et ce fut le début du succès pour </a:t>
            </a:r>
            <a:r>
              <a:rPr lang="fr-FR" b="1" dirty="0">
                <a:latin typeface="Lucida Sans Unicode" charset="0"/>
                <a:ea typeface="ＭＳ Ｐゴシック" charset="0"/>
                <a:cs typeface="ＭＳ Ｐゴシック" charset="0"/>
              </a:rPr>
              <a:t>Atari</a:t>
            </a:r>
            <a:r>
              <a:rPr lang="fr-FR" dirty="0">
                <a:latin typeface="Lucida Sans Unicode" charset="0"/>
                <a:ea typeface="ＭＳ Ｐゴシック" charset="0"/>
                <a:cs typeface="ＭＳ Ｐゴシック" charset="0"/>
              </a:rPr>
              <a:t>.</a:t>
            </a: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r>
              <a:rPr lang="fr-FR" b="1" dirty="0">
                <a:latin typeface="Lucida Sans Unicode" charset="0"/>
                <a:ea typeface="ＭＳ Ｐゴシック" charset="0"/>
                <a:cs typeface="ＭＳ Ｐゴシック" charset="0"/>
              </a:rPr>
              <a:t>1972</a:t>
            </a:r>
            <a:r>
              <a:rPr lang="fr-FR" dirty="0">
                <a:latin typeface="Lucida Sans Unicode" charset="0"/>
                <a:ea typeface="ＭＳ Ｐゴシック" charset="0"/>
                <a:cs typeface="ＭＳ Ｐゴシック" charset="0"/>
              </a:rPr>
              <a:t> : L'</a:t>
            </a:r>
            <a:r>
              <a:rPr lang="fr-FR" b="1" dirty="0">
                <a:latin typeface="Lucida Sans Unicode" charset="0"/>
                <a:ea typeface="ＭＳ Ｐゴシック" charset="0"/>
                <a:cs typeface="ＭＳ Ｐゴシック" charset="0"/>
              </a:rPr>
              <a:t>ARPA</a:t>
            </a:r>
            <a:r>
              <a:rPr lang="fr-FR" dirty="0">
                <a:latin typeface="Lucida Sans Unicode" charset="0"/>
                <a:ea typeface="ＭＳ Ｐゴシック" charset="0"/>
                <a:cs typeface="ＭＳ Ｐゴシック" charset="0"/>
              </a:rPr>
              <a:t> est renommé </a:t>
            </a:r>
            <a:r>
              <a:rPr lang="fr-FR" b="1" dirty="0">
                <a:latin typeface="Lucida Sans Unicode" charset="0"/>
                <a:ea typeface="ＭＳ Ｐゴシック" charset="0"/>
                <a:cs typeface="ＭＳ Ｐゴシック" charset="0"/>
              </a:rPr>
              <a:t>DARPA</a:t>
            </a:r>
            <a:r>
              <a:rPr lang="fr-FR" dirty="0">
                <a:latin typeface="Lucida Sans Unicode" charset="0"/>
                <a:ea typeface="ＭＳ Ｐゴシック" charset="0"/>
                <a:cs typeface="ＭＳ Ｐゴシック" charset="0"/>
              </a:rPr>
              <a:t> (</a:t>
            </a:r>
            <a:r>
              <a:rPr lang="fr-FR" dirty="0" err="1">
                <a:latin typeface="Lucida Sans Unicode" charset="0"/>
                <a:ea typeface="ＭＳ Ｐゴシック" charset="0"/>
                <a:cs typeface="ＭＳ Ｐゴシック" charset="0"/>
              </a:rPr>
              <a:t>Defense</a:t>
            </a:r>
            <a:r>
              <a:rPr lang="fr-FR" dirty="0">
                <a:latin typeface="Lucida Sans Unicode" charset="0"/>
                <a:ea typeface="ＭＳ Ｐゴシック" charset="0"/>
                <a:cs typeface="ＭＳ Ｐゴシック" charset="0"/>
              </a:rPr>
              <a:t> Advanced </a:t>
            </a:r>
            <a:r>
              <a:rPr lang="fr-FR" dirty="0" err="1">
                <a:latin typeface="Lucida Sans Unicode" charset="0"/>
                <a:ea typeface="ＭＳ Ｐゴシック" charset="0"/>
                <a:cs typeface="ＭＳ Ｐゴシック" charset="0"/>
              </a:rPr>
              <a:t>Research</a:t>
            </a:r>
            <a:r>
              <a:rPr lang="fr-FR" dirty="0">
                <a:latin typeface="Lucida Sans Unicode" charset="0"/>
                <a:ea typeface="ＭＳ Ｐゴシック" charset="0"/>
                <a:cs typeface="ＭＳ Ｐゴシック" charset="0"/>
              </a:rPr>
              <a:t> </a:t>
            </a:r>
            <a:r>
              <a:rPr lang="fr-FR" dirty="0" err="1">
                <a:latin typeface="Lucida Sans Unicode" charset="0"/>
                <a:ea typeface="ＭＳ Ｐゴシック" charset="0"/>
                <a:cs typeface="ＭＳ Ｐゴシック" charset="0"/>
              </a:rPr>
              <a:t>Projects</a:t>
            </a:r>
            <a:r>
              <a:rPr lang="fr-FR" dirty="0">
                <a:latin typeface="Lucida Sans Unicode" charset="0"/>
                <a:ea typeface="ＭＳ Ｐゴシック" charset="0"/>
                <a:cs typeface="ＭＳ Ｐゴシック" charset="0"/>
              </a:rPr>
              <a:t> Agency). </a:t>
            </a:r>
          </a:p>
          <a:p>
            <a:pPr marL="0" indent="0" algn="just" eaLnBrk="1" hangingPunct="1">
              <a:buNone/>
            </a:pPr>
            <a:r>
              <a:rPr lang="fr-FR" b="1" dirty="0">
                <a:latin typeface="Lucida Sans Unicode" charset="0"/>
                <a:ea typeface="ＭＳ Ｐゴシック" charset="0"/>
                <a:cs typeface="ＭＳ Ｐゴシック" charset="0"/>
              </a:rPr>
              <a:t>1972</a:t>
            </a:r>
            <a:r>
              <a:rPr lang="fr-FR" dirty="0">
                <a:latin typeface="Lucida Sans Unicode" charset="0"/>
                <a:ea typeface="ＭＳ Ｐゴシック" charset="0"/>
                <a:cs typeface="ＭＳ Ｐゴシック" charset="0"/>
              </a:rPr>
              <a:t> : Apparition du premier lecteur de disquettes </a:t>
            </a:r>
            <a:r>
              <a:rPr lang="fr-FR" b="1" dirty="0">
                <a:latin typeface="Lucida Sans Unicode" charset="0"/>
                <a:ea typeface="ＭＳ Ｐゴシック" charset="0"/>
                <a:cs typeface="ＭＳ Ｐゴシック" charset="0"/>
              </a:rPr>
              <a:t>5" 1/4</a:t>
            </a:r>
            <a:r>
              <a:rPr lang="fr-FR" dirty="0">
                <a:latin typeface="Lucida Sans Unicode" charset="0"/>
                <a:ea typeface="ＭＳ Ｐゴシック" charset="0"/>
                <a:cs typeface="ＭＳ Ｐゴシック" charset="0"/>
              </a:rPr>
              <a:t>.  </a:t>
            </a:r>
          </a:p>
        </p:txBody>
      </p:sp>
      <p:pic>
        <p:nvPicPr>
          <p:cNvPr id="434178" name="Picture 3" descr="pongca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1654476"/>
            <a:ext cx="1368152" cy="2048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69875"/>
            <a:ext cx="9004300" cy="6007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04014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Rectangle 2"/>
          <p:cNvSpPr>
            <a:spLocks noGrp="1" noChangeArrowheads="1"/>
          </p:cNvSpPr>
          <p:nvPr>
            <p:ph idx="4294967295"/>
          </p:nvPr>
        </p:nvSpPr>
        <p:spPr>
          <a:xfrm>
            <a:off x="685800" y="620688"/>
            <a:ext cx="7702624" cy="5328592"/>
          </a:xfrm>
        </p:spPr>
        <p:txBody>
          <a:bodyPr>
            <a:normAutofit fontScale="92500"/>
          </a:bodyPr>
          <a:lstStyle/>
          <a:p>
            <a:pPr marL="0" indent="0" algn="just" eaLnBrk="1" hangingPunct="1">
              <a:lnSpc>
                <a:spcPct val="150000"/>
              </a:lnSpc>
              <a:buNone/>
            </a:pPr>
            <a:r>
              <a:rPr lang="fr-FR" b="1" dirty="0">
                <a:latin typeface="Lucida Sans Unicode" charset="0"/>
                <a:ea typeface="ＭＳ Ｐゴシック" charset="0"/>
                <a:cs typeface="ＭＳ Ｐゴシック" charset="0"/>
              </a:rPr>
              <a:t>1972</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Bill Gates</a:t>
            </a:r>
            <a:r>
              <a:rPr lang="fr-FR" dirty="0">
                <a:latin typeface="Lucida Sans Unicode" charset="0"/>
                <a:ea typeface="ＭＳ Ｐゴシック" charset="0"/>
                <a:cs typeface="ＭＳ Ｐゴシック" charset="0"/>
              </a:rPr>
              <a:t> et </a:t>
            </a:r>
            <a:r>
              <a:rPr lang="fr-FR" b="1" dirty="0">
                <a:latin typeface="Lucida Sans Unicode" charset="0"/>
                <a:ea typeface="ＭＳ Ｐゴシック" charset="0"/>
                <a:cs typeface="ＭＳ Ｐゴシック" charset="0"/>
              </a:rPr>
              <a:t>Paul Allen</a:t>
            </a:r>
            <a:r>
              <a:rPr lang="fr-FR" dirty="0">
                <a:latin typeface="Lucida Sans Unicode" charset="0"/>
                <a:ea typeface="ＭＳ Ｐゴシック" charset="0"/>
                <a:cs typeface="ＭＳ Ｐゴシック" charset="0"/>
              </a:rPr>
              <a:t> fondent la compagnie </a:t>
            </a:r>
            <a:r>
              <a:rPr lang="fr-FR" b="1" dirty="0" err="1">
                <a:latin typeface="Lucida Sans Unicode" charset="0"/>
                <a:ea typeface="ＭＳ Ｐゴシック" charset="0"/>
                <a:cs typeface="ＭＳ Ｐゴシック" charset="0"/>
              </a:rPr>
              <a:t>Traf</a:t>
            </a:r>
            <a:r>
              <a:rPr lang="fr-FR" b="1" dirty="0">
                <a:latin typeface="Lucida Sans Unicode" charset="0"/>
                <a:ea typeface="ＭＳ Ｐゴシック" charset="0"/>
                <a:cs typeface="ＭＳ Ｐゴシック" charset="0"/>
              </a:rPr>
              <a:t>-O-Data</a:t>
            </a:r>
            <a:r>
              <a:rPr lang="fr-FR" dirty="0">
                <a:latin typeface="Lucida Sans Unicode" charset="0"/>
                <a:ea typeface="ＭＳ Ｐゴシック" charset="0"/>
                <a:cs typeface="ＭＳ Ｐゴシック" charset="0"/>
              </a:rPr>
              <a:t> qui vend un système basé sur un Intel 8008 pour mesurer le trafic routier. </a:t>
            </a:r>
          </a:p>
          <a:p>
            <a:pPr marL="0" indent="0" algn="just" eaLnBrk="1" hangingPunct="1">
              <a:lnSpc>
                <a:spcPct val="150000"/>
              </a:lnSpc>
              <a:buNone/>
            </a:pPr>
            <a:r>
              <a:rPr lang="fr-FR" b="1" dirty="0">
                <a:latin typeface="Lucida Sans Unicode" charset="0"/>
                <a:ea typeface="ＭＳ Ｐゴシック" charset="0"/>
                <a:cs typeface="ＭＳ Ｐゴシック" charset="0"/>
              </a:rPr>
              <a:t>Juin 1973</a:t>
            </a:r>
            <a:r>
              <a:rPr lang="fr-FR" dirty="0">
                <a:latin typeface="Lucida Sans Unicode" charset="0"/>
                <a:ea typeface="ＭＳ Ｐゴシック" charset="0"/>
                <a:cs typeface="ＭＳ Ｐゴシック" charset="0"/>
              </a:rPr>
              <a:t> : Le mot </a:t>
            </a:r>
            <a:r>
              <a:rPr lang="fr-FR" b="1" dirty="0" err="1">
                <a:latin typeface="Lucida Sans Unicode" charset="0"/>
                <a:ea typeface="ＭＳ Ｐゴシック" charset="0"/>
                <a:cs typeface="ＭＳ Ｐゴシック" charset="0"/>
              </a:rPr>
              <a:t>microcomputer</a:t>
            </a:r>
            <a:r>
              <a:rPr lang="fr-FR" dirty="0">
                <a:latin typeface="Lucida Sans Unicode" charset="0"/>
                <a:ea typeface="ＭＳ Ｐゴシック" charset="0"/>
                <a:cs typeface="ＭＳ Ｐゴシック" charset="0"/>
              </a:rPr>
              <a:t> (micro-ordinateur) apparaît pour la première fois dans la presse Américaine dans un article au sujet du Bull </a:t>
            </a:r>
            <a:r>
              <a:rPr lang="fr-FR" b="1" dirty="0" err="1">
                <a:latin typeface="Lucida Sans Unicode" charset="0"/>
                <a:ea typeface="ＭＳ Ｐゴシック" charset="0"/>
                <a:cs typeface="ＭＳ Ｐゴシック" charset="0"/>
              </a:rPr>
              <a:t>Micral</a:t>
            </a:r>
            <a:r>
              <a:rPr lang="fr-FR" dirty="0">
                <a:latin typeface="Lucida Sans Unicode" charset="0"/>
                <a:ea typeface="ＭＳ Ｐゴシック" charset="0"/>
                <a:cs typeface="ＭＳ Ｐゴシック" charset="0"/>
              </a:rPr>
              <a:t>.</a:t>
            </a:r>
          </a:p>
          <a:p>
            <a:pPr marL="0" indent="0" algn="just" eaLnBrk="1" hangingPunct="1">
              <a:lnSpc>
                <a:spcPct val="150000"/>
              </a:lnSpc>
              <a:buNone/>
            </a:pPr>
            <a:r>
              <a:rPr lang="fr-FR" b="1" dirty="0">
                <a:latin typeface="Lucida Sans Unicode" charset="0"/>
                <a:ea typeface="ＭＳ Ｐゴシック" charset="0"/>
                <a:cs typeface="ＭＳ Ｐゴシック" charset="0"/>
              </a:rPr>
              <a:t>1973</a:t>
            </a:r>
            <a:r>
              <a:rPr lang="fr-FR" dirty="0">
                <a:latin typeface="Lucida Sans Unicode" charset="0"/>
                <a:ea typeface="ＭＳ Ｐゴシック" charset="0"/>
                <a:cs typeface="ＭＳ Ｐゴシック" charset="0"/>
              </a:rPr>
              <a:t> : Le noyau du système d'exploitation </a:t>
            </a:r>
            <a:r>
              <a:rPr lang="fr-FR" b="1" dirty="0">
                <a:latin typeface="Lucida Sans Unicode" charset="0"/>
                <a:ea typeface="ＭＳ Ｐゴシック" charset="0"/>
                <a:cs typeface="ＭＳ Ｐゴシック" charset="0"/>
              </a:rPr>
              <a:t>UNIX</a:t>
            </a:r>
            <a:r>
              <a:rPr lang="fr-FR" dirty="0">
                <a:latin typeface="Lucida Sans Unicode" charset="0"/>
                <a:ea typeface="ＭＳ Ｐゴシック" charset="0"/>
                <a:cs typeface="ＭＳ Ｐゴシック" charset="0"/>
              </a:rPr>
              <a:t> est entièrement réécrit en langage </a:t>
            </a:r>
            <a:r>
              <a:rPr lang="fr-FR" b="1" dirty="0">
                <a:latin typeface="Lucida Sans Unicode" charset="0"/>
                <a:ea typeface="ＭＳ Ｐゴシック" charset="0"/>
                <a:cs typeface="ＭＳ Ｐゴシック" charset="0"/>
              </a:rPr>
              <a:t>C</a:t>
            </a:r>
            <a:r>
              <a:rPr lang="fr-FR" dirty="0">
                <a:latin typeface="Lucida Sans Unicode" charset="0"/>
                <a:ea typeface="ＭＳ Ｐゴシック" charset="0"/>
                <a:cs typeface="ＭＳ Ｐゴシック" charset="0"/>
              </a:rPr>
              <a:t> par </a:t>
            </a:r>
            <a:r>
              <a:rPr lang="fr-FR" b="1" dirty="0">
                <a:latin typeface="Lucida Sans Unicode" charset="0"/>
                <a:ea typeface="ＭＳ Ｐゴシック" charset="0"/>
                <a:cs typeface="ＭＳ Ｐゴシック" charset="0"/>
              </a:rPr>
              <a:t>Ken Thompson</a:t>
            </a:r>
            <a:r>
              <a:rPr lang="fr-FR" dirty="0">
                <a:latin typeface="Lucida Sans Unicode" charset="0"/>
                <a:ea typeface="ＭＳ Ｐゴシック" charset="0"/>
                <a:cs typeface="ＭＳ Ｐゴシック" charset="0"/>
              </a:rPr>
              <a:t>.  </a:t>
            </a:r>
          </a:p>
        </p:txBody>
      </p:sp>
      <p:pic>
        <p:nvPicPr>
          <p:cNvPr id="360451" name="Picture 3" descr="thomp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525206"/>
            <a:ext cx="1967880" cy="27304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498868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60451"/>
                                        </p:tgtEl>
                                        <p:attrNameLst>
                                          <p:attrName>style.visibility</p:attrName>
                                        </p:attrNameLst>
                                      </p:cBhvr>
                                      <p:to>
                                        <p:strVal val="visible"/>
                                      </p:to>
                                    </p:set>
                                    <p:anim calcmode="lin" valueType="num">
                                      <p:cBhvr>
                                        <p:cTn id="7" dur="1000" fill="hold"/>
                                        <p:tgtEl>
                                          <p:spTgt spid="360451"/>
                                        </p:tgtEl>
                                        <p:attrNameLst>
                                          <p:attrName>ppt_w</p:attrName>
                                        </p:attrNameLst>
                                      </p:cBhvr>
                                      <p:tavLst>
                                        <p:tav tm="0">
                                          <p:val>
                                            <p:strVal val="#ppt_w+.3"/>
                                          </p:val>
                                        </p:tav>
                                        <p:tav tm="100000">
                                          <p:val>
                                            <p:strVal val="#ppt_w"/>
                                          </p:val>
                                        </p:tav>
                                      </p:tavLst>
                                    </p:anim>
                                    <p:anim calcmode="lin" valueType="num">
                                      <p:cBhvr>
                                        <p:cTn id="8" dur="1000" fill="hold"/>
                                        <p:tgtEl>
                                          <p:spTgt spid="360451"/>
                                        </p:tgtEl>
                                        <p:attrNameLst>
                                          <p:attrName>ppt_h</p:attrName>
                                        </p:attrNameLst>
                                      </p:cBhvr>
                                      <p:tavLst>
                                        <p:tav tm="0">
                                          <p:val>
                                            <p:strVal val="#ppt_h"/>
                                          </p:val>
                                        </p:tav>
                                        <p:tav tm="100000">
                                          <p:val>
                                            <p:strVal val="#ppt_h"/>
                                          </p:val>
                                        </p:tav>
                                      </p:tavLst>
                                    </p:anim>
                                    <p:animEffect transition="in" filter="fade">
                                      <p:cBhvr>
                                        <p:cTn id="9" dur="1000"/>
                                        <p:tgtEl>
                                          <p:spTgt spid="360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idx="4294967295"/>
          </p:nvPr>
        </p:nvSpPr>
        <p:spPr>
          <a:xfrm>
            <a:off x="611560" y="548680"/>
            <a:ext cx="7618040" cy="5577483"/>
          </a:xfrm>
        </p:spPr>
        <p:txBody>
          <a:bodyPr>
            <a:normAutofit lnSpcReduction="10000"/>
          </a:bodyPr>
          <a:lstStyle/>
          <a:p>
            <a:pPr marL="0" indent="0" algn="just" eaLnBrk="1" hangingPunct="1">
              <a:lnSpc>
                <a:spcPct val="150000"/>
              </a:lnSpc>
              <a:buNone/>
            </a:pPr>
            <a:r>
              <a:rPr lang="fr-FR" b="1" dirty="0">
                <a:latin typeface="Lucida Sans Unicode" charset="0"/>
                <a:ea typeface="ＭＳ Ｐゴシック" charset="0"/>
                <a:cs typeface="ＭＳ Ｐゴシック" charset="0"/>
              </a:rPr>
              <a:t>1973</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IBM</a:t>
            </a:r>
            <a:r>
              <a:rPr lang="fr-FR" dirty="0">
                <a:latin typeface="Lucida Sans Unicode" charset="0"/>
                <a:ea typeface="ＭＳ Ｐゴシック" charset="0"/>
                <a:cs typeface="ＭＳ Ｐゴシック" charset="0"/>
              </a:rPr>
              <a:t> invente le disque dur de type </a:t>
            </a:r>
            <a:r>
              <a:rPr lang="fr-FR" b="1" dirty="0">
                <a:latin typeface="Lucida Sans Unicode" charset="0"/>
                <a:ea typeface="ＭＳ Ｐゴシック" charset="0"/>
                <a:cs typeface="ＭＳ Ｐゴシック" charset="0"/>
              </a:rPr>
              <a:t>Winchester</a:t>
            </a:r>
            <a:r>
              <a:rPr lang="fr-FR" dirty="0">
                <a:latin typeface="Lucida Sans Unicode" charset="0"/>
                <a:ea typeface="ＭＳ Ｐゴシック" charset="0"/>
                <a:cs typeface="ＭＳ Ｐゴシック" charset="0"/>
              </a:rPr>
              <a:t> (ou la tête plane au dessus de la surface du disque sans la toucher).</a:t>
            </a:r>
          </a:p>
          <a:p>
            <a:pPr marL="0" indent="0" algn="just" eaLnBrk="1" hangingPunct="1">
              <a:lnSpc>
                <a:spcPct val="150000"/>
              </a:lnSpc>
              <a:buNone/>
            </a:pPr>
            <a:r>
              <a:rPr lang="fr-FR" b="1" dirty="0">
                <a:latin typeface="Lucida Sans Unicode" charset="0"/>
                <a:ea typeface="ＭＳ Ｐゴシック" charset="0"/>
                <a:cs typeface="ＭＳ Ｐゴシック" charset="0"/>
              </a:rPr>
              <a:t>1974</a:t>
            </a:r>
            <a:r>
              <a:rPr lang="fr-FR" dirty="0">
                <a:latin typeface="Lucida Sans Unicode" charset="0"/>
                <a:ea typeface="ＭＳ Ｐゴシック" charset="0"/>
                <a:cs typeface="ＭＳ Ｐゴシック" charset="0"/>
              </a:rPr>
              <a:t> : Le journaliste Français </a:t>
            </a:r>
            <a:r>
              <a:rPr lang="fr-FR" b="1" dirty="0">
                <a:latin typeface="Lucida Sans Unicode" charset="0"/>
                <a:ea typeface="ＭＳ Ｐゴシック" charset="0"/>
                <a:cs typeface="ＭＳ Ｐゴシック" charset="0"/>
              </a:rPr>
              <a:t>Roland Moreno</a:t>
            </a:r>
            <a:r>
              <a:rPr lang="fr-FR" dirty="0">
                <a:latin typeface="Lucida Sans Unicode" charset="0"/>
                <a:ea typeface="ＭＳ Ｐゴシック" charset="0"/>
                <a:cs typeface="ＭＳ Ｐゴシック" charset="0"/>
              </a:rPr>
              <a:t> invente la </a:t>
            </a:r>
            <a:r>
              <a:rPr lang="fr-FR" b="1" dirty="0">
                <a:latin typeface="Lucida Sans Unicode" charset="0"/>
                <a:ea typeface="ＭＳ Ｐゴシック" charset="0"/>
                <a:cs typeface="ＭＳ Ｐゴシック" charset="0"/>
              </a:rPr>
              <a:t>Carte à puce</a:t>
            </a:r>
            <a:r>
              <a:rPr lang="fr-FR" dirty="0">
                <a:latin typeface="Lucida Sans Unicode" charset="0"/>
                <a:ea typeface="ＭＳ Ｐゴシック" charset="0"/>
                <a:cs typeface="ＭＳ Ｐゴシック" charset="0"/>
              </a:rPr>
              <a:t>. </a:t>
            </a:r>
          </a:p>
          <a:p>
            <a:pPr marL="0" indent="0" algn="just" eaLnBrk="1" hangingPunct="1">
              <a:lnSpc>
                <a:spcPct val="150000"/>
              </a:lnSpc>
              <a:buNone/>
            </a:pPr>
            <a:r>
              <a:rPr lang="fr-FR" b="1" dirty="0">
                <a:latin typeface="Lucida Sans Unicode" charset="0"/>
                <a:ea typeface="ＭＳ Ｐゴシック" charset="0"/>
                <a:cs typeface="ＭＳ Ｐゴシック" charset="0"/>
              </a:rPr>
              <a:t>1975</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Paul Allen</a:t>
            </a:r>
            <a:r>
              <a:rPr lang="fr-FR" dirty="0">
                <a:latin typeface="Lucida Sans Unicode" charset="0"/>
                <a:ea typeface="ＭＳ Ｐゴシック" charset="0"/>
                <a:cs typeface="ＭＳ Ｐゴシック" charset="0"/>
              </a:rPr>
              <a:t> présente son tout nouveau </a:t>
            </a:r>
            <a:r>
              <a:rPr lang="fr-FR" b="1" dirty="0">
                <a:latin typeface="Lucida Sans Unicode" charset="0"/>
                <a:ea typeface="ＭＳ Ｐゴシック" charset="0"/>
                <a:cs typeface="ＭＳ Ｐゴシック" charset="0"/>
              </a:rPr>
              <a:t>BASIC,</a:t>
            </a:r>
            <a:r>
              <a:rPr lang="fr-FR" dirty="0">
                <a:latin typeface="Lucida Sans Unicode" charset="0"/>
                <a:ea typeface="ＭＳ Ｐゴシック" charset="0"/>
                <a:cs typeface="ＭＳ Ｐゴシック" charset="0"/>
              </a:rPr>
              <a:t> Bill Gates et Paul Allen vendent une licence de BASIC à </a:t>
            </a:r>
            <a:r>
              <a:rPr lang="fr-FR" b="1" dirty="0">
                <a:latin typeface="Lucida Sans Unicode" charset="0"/>
                <a:ea typeface="ＭＳ Ｐゴシック" charset="0"/>
                <a:cs typeface="ＭＳ Ｐゴシック" charset="0"/>
              </a:rPr>
              <a:t>MITS</a:t>
            </a:r>
            <a:r>
              <a:rPr lang="fr-FR" dirty="0">
                <a:latin typeface="Lucida Sans Unicode" charset="0"/>
                <a:ea typeface="ＭＳ Ｐゴシック" charset="0"/>
                <a:cs typeface="ＭＳ Ｐゴシック" charset="0"/>
              </a:rPr>
              <a:t>, Le </a:t>
            </a:r>
            <a:r>
              <a:rPr lang="fr-FR" b="1" dirty="0">
                <a:latin typeface="Lucida Sans Unicode" charset="0"/>
                <a:ea typeface="ＭＳ Ｐゴシック" charset="0"/>
                <a:cs typeface="ＭＳ Ｐゴシック" charset="0"/>
              </a:rPr>
              <a:t>BASIC</a:t>
            </a:r>
            <a:r>
              <a:rPr lang="fr-FR" dirty="0">
                <a:latin typeface="Lucida Sans Unicode" charset="0"/>
                <a:ea typeface="ＭＳ Ｐゴシック" charset="0"/>
                <a:cs typeface="ＭＳ Ｐゴシック" charset="0"/>
              </a:rPr>
              <a:t> devient le premier langage évolué disponible sur micro. </a:t>
            </a:r>
            <a:br>
              <a:rPr lang="fr-FR" dirty="0">
                <a:latin typeface="Lucida Sans Unicode" charset="0"/>
                <a:ea typeface="ＭＳ Ｐゴシック" charset="0"/>
                <a:cs typeface="ＭＳ Ｐゴシック" charset="0"/>
              </a:rPr>
            </a:br>
            <a:r>
              <a:rPr lang="fr-FR" dirty="0">
                <a:latin typeface="Lucida Sans Unicode" charset="0"/>
                <a:ea typeface="ＭＳ Ｐゴシック" charset="0"/>
                <a:cs typeface="ＭＳ Ｐゴシック" charset="0"/>
              </a:rPr>
              <a:t> </a:t>
            </a:r>
          </a:p>
        </p:txBody>
      </p:sp>
      <p:sp>
        <p:nvSpPr>
          <p:cNvPr id="438274" name="Rectangle 3"/>
          <p:cNvSpPr>
            <a:spLocks noChangeArrowheads="1"/>
          </p:cNvSpPr>
          <p:nvPr/>
        </p:nvSpPr>
        <p:spPr bwMode="auto">
          <a:xfrm>
            <a:off x="0" y="0"/>
            <a:ext cx="1841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en-US" sz="1800">
                <a:latin typeface="Arial" charset="0"/>
              </a:rPr>
            </a:br>
            <a:endParaRPr lang="en-US" sz="1800">
              <a:latin typeface="Arial" charset="0"/>
            </a:endParaRPr>
          </a:p>
        </p:txBody>
      </p:sp>
      <p:sp>
        <p:nvSpPr>
          <p:cNvPr id="438275" name="Rectangle 4"/>
          <p:cNvSpPr>
            <a:spLocks noChangeArrowheads="1"/>
          </p:cNvSpPr>
          <p:nvPr/>
        </p:nvSpPr>
        <p:spPr bwMode="auto">
          <a:xfrm>
            <a:off x="0" y="0"/>
            <a:ext cx="1841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en-US" sz="1800">
                <a:latin typeface="Arial" charset="0"/>
              </a:rPr>
            </a:br>
            <a:endParaRPr lang="en-US" sz="1800">
              <a:latin typeface="Arial" charset="0"/>
            </a:endParaRPr>
          </a:p>
        </p:txBody>
      </p:sp>
      <p:pic>
        <p:nvPicPr>
          <p:cNvPr id="362501" name="Picture 5" descr="allen-ga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3500985"/>
            <a:ext cx="2808287" cy="193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0" name="Picture 2" descr="Roland Moreno, l'inventeur de la carte à puce est décédé">
            <a:extLst>
              <a:ext uri="{FF2B5EF4-FFF2-40B4-BE49-F238E27FC236}">
                <a16:creationId xmlns:a16="http://schemas.microsoft.com/office/drawing/2014/main" id="{583AB3BE-68C4-2B44-AB13-22ADE3A397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0859" y="548680"/>
            <a:ext cx="2235200"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312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62501"/>
                                        </p:tgtEl>
                                        <p:attrNameLst>
                                          <p:attrName>style.visibility</p:attrName>
                                        </p:attrNameLst>
                                      </p:cBhvr>
                                      <p:to>
                                        <p:strVal val="visible"/>
                                      </p:to>
                                    </p:set>
                                    <p:anim calcmode="lin" valueType="num">
                                      <p:cBhvr>
                                        <p:cTn id="11" dur="1000" fill="hold"/>
                                        <p:tgtEl>
                                          <p:spTgt spid="362501"/>
                                        </p:tgtEl>
                                        <p:attrNameLst>
                                          <p:attrName>ppt_w</p:attrName>
                                        </p:attrNameLst>
                                      </p:cBhvr>
                                      <p:tavLst>
                                        <p:tav tm="0">
                                          <p:val>
                                            <p:strVal val="#ppt_w+.3"/>
                                          </p:val>
                                        </p:tav>
                                        <p:tav tm="100000">
                                          <p:val>
                                            <p:strVal val="#ppt_w"/>
                                          </p:val>
                                        </p:tav>
                                      </p:tavLst>
                                    </p:anim>
                                    <p:anim calcmode="lin" valueType="num">
                                      <p:cBhvr>
                                        <p:cTn id="12" dur="1000" fill="hold"/>
                                        <p:tgtEl>
                                          <p:spTgt spid="362501"/>
                                        </p:tgtEl>
                                        <p:attrNameLst>
                                          <p:attrName>ppt_h</p:attrName>
                                        </p:attrNameLst>
                                      </p:cBhvr>
                                      <p:tavLst>
                                        <p:tav tm="0">
                                          <p:val>
                                            <p:strVal val="#ppt_h"/>
                                          </p:val>
                                        </p:tav>
                                        <p:tav tm="100000">
                                          <p:val>
                                            <p:strVal val="#ppt_h"/>
                                          </p:val>
                                        </p:tav>
                                      </p:tavLst>
                                    </p:anim>
                                    <p:animEffect transition="in" filter="fade">
                                      <p:cBhvr>
                                        <p:cTn id="13" dur="1000"/>
                                        <p:tgtEl>
                                          <p:spTgt spid="362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idx="4294967295"/>
          </p:nvPr>
        </p:nvSpPr>
        <p:spPr>
          <a:xfrm>
            <a:off x="899592" y="692695"/>
            <a:ext cx="5040560" cy="5472609"/>
          </a:xfrm>
        </p:spPr>
        <p:txBody>
          <a:bodyPr>
            <a:normAutofit fontScale="92500"/>
          </a:bodyPr>
          <a:lstStyle/>
          <a:p>
            <a:pPr marL="0" indent="0" algn="just" eaLnBrk="1" hangingPunct="1">
              <a:lnSpc>
                <a:spcPct val="150000"/>
              </a:lnSpc>
              <a:buNone/>
            </a:pPr>
            <a:r>
              <a:rPr lang="fr-FR" b="1" dirty="0">
                <a:latin typeface="Lucida Sans Unicode" charset="0"/>
                <a:ea typeface="ＭＳ Ｐゴシック" charset="0"/>
                <a:cs typeface="ＭＳ Ｐゴシック" charset="0"/>
              </a:rPr>
              <a:t>Juin 1975</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Bill Gates</a:t>
            </a:r>
            <a:r>
              <a:rPr lang="fr-FR" dirty="0">
                <a:latin typeface="Lucida Sans Unicode" charset="0"/>
                <a:ea typeface="ＭＳ Ｐゴシック" charset="0"/>
                <a:cs typeface="ＭＳ Ｐゴシック" charset="0"/>
              </a:rPr>
              <a:t> et </a:t>
            </a:r>
            <a:r>
              <a:rPr lang="fr-FR" b="1" dirty="0">
                <a:latin typeface="Lucida Sans Unicode" charset="0"/>
                <a:ea typeface="ＭＳ Ｐゴシック" charset="0"/>
                <a:cs typeface="ＭＳ Ｐゴシック" charset="0"/>
              </a:rPr>
              <a:t>Paul Allen</a:t>
            </a:r>
            <a:r>
              <a:rPr lang="fr-FR" dirty="0">
                <a:latin typeface="Lucida Sans Unicode" charset="0"/>
                <a:ea typeface="ＭＳ Ｐゴシック" charset="0"/>
                <a:cs typeface="ＭＳ Ｐゴシック" charset="0"/>
              </a:rPr>
              <a:t> renomment leur compagnie </a:t>
            </a:r>
            <a:r>
              <a:rPr lang="fr-FR" b="1" dirty="0" err="1">
                <a:latin typeface="Lucida Sans Unicode" charset="0"/>
                <a:ea typeface="ＭＳ Ｐゴシック" charset="0"/>
                <a:cs typeface="ＭＳ Ｐゴシック" charset="0"/>
              </a:rPr>
              <a:t>Traf</a:t>
            </a:r>
            <a:r>
              <a:rPr lang="fr-FR" b="1" dirty="0">
                <a:latin typeface="Lucida Sans Unicode" charset="0"/>
                <a:ea typeface="ＭＳ Ｐゴシック" charset="0"/>
                <a:cs typeface="ＭＳ Ｐゴシック" charset="0"/>
              </a:rPr>
              <a:t>-O-Data</a:t>
            </a:r>
            <a:r>
              <a:rPr lang="fr-FR" dirty="0">
                <a:latin typeface="Lucida Sans Unicode" charset="0"/>
                <a:ea typeface="ＭＳ Ｐゴシック" charset="0"/>
                <a:cs typeface="ＭＳ Ｐゴシック" charset="0"/>
              </a:rPr>
              <a:t> en </a:t>
            </a:r>
            <a:r>
              <a:rPr lang="fr-FR" b="1" dirty="0" err="1">
                <a:latin typeface="Lucida Sans Unicode" charset="0"/>
                <a:ea typeface="ＭＳ Ｐゴシック" charset="0"/>
                <a:cs typeface="ＭＳ Ｐゴシック" charset="0"/>
              </a:rPr>
              <a:t>Micro-Soft</a:t>
            </a:r>
            <a:r>
              <a:rPr lang="fr-FR" dirty="0">
                <a:latin typeface="Lucida Sans Unicode" charset="0"/>
                <a:ea typeface="ＭＳ Ｐゴシック" charset="0"/>
                <a:cs typeface="ＭＳ Ｐゴシック" charset="0"/>
              </a:rPr>
              <a:t> (le tiret disparaîtra plus tard). </a:t>
            </a:r>
          </a:p>
          <a:p>
            <a:pPr marL="0" indent="0" algn="just" eaLnBrk="1" hangingPunct="1">
              <a:lnSpc>
                <a:spcPct val="150000"/>
              </a:lnSpc>
              <a:buNone/>
            </a:pPr>
            <a:endParaRPr lang="fr-FR" dirty="0">
              <a:latin typeface="Lucida Sans Unicode" charset="0"/>
              <a:ea typeface="ＭＳ Ｐゴシック" charset="0"/>
              <a:cs typeface="ＭＳ Ｐゴシック" charset="0"/>
            </a:endParaRPr>
          </a:p>
          <a:p>
            <a:pPr marL="0" indent="0" algn="just" eaLnBrk="1" hangingPunct="1">
              <a:lnSpc>
                <a:spcPct val="150000"/>
              </a:lnSpc>
              <a:buNone/>
            </a:pPr>
            <a:r>
              <a:rPr lang="fr-FR" dirty="0">
                <a:latin typeface="Lucida Sans Unicode" charset="0"/>
                <a:ea typeface="ＭＳ Ｐゴシック" charset="0"/>
                <a:cs typeface="ＭＳ Ｐゴシック" charset="0"/>
              </a:rPr>
              <a:t> </a:t>
            </a:r>
            <a:r>
              <a:rPr lang="fr-FR" b="1" dirty="0">
                <a:latin typeface="Lucida Sans Unicode" charset="0"/>
                <a:ea typeface="ＭＳ Ｐゴシック" charset="0"/>
                <a:cs typeface="ＭＳ Ｐゴシック" charset="0"/>
              </a:rPr>
              <a:t>Septembre 1975</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Texas Instruments</a:t>
            </a:r>
            <a:r>
              <a:rPr lang="fr-FR" dirty="0">
                <a:latin typeface="Lucida Sans Unicode" charset="0"/>
                <a:ea typeface="ＭＳ Ｐゴシック" charset="0"/>
                <a:cs typeface="ＭＳ Ｐゴシック" charset="0"/>
              </a:rPr>
              <a:t> présente sa première calculatrice de poche programmable : la </a:t>
            </a:r>
            <a:r>
              <a:rPr lang="fr-FR" b="1" dirty="0">
                <a:latin typeface="Lucida Sans Unicode" charset="0"/>
                <a:ea typeface="ＭＳ Ｐゴシック" charset="0"/>
                <a:cs typeface="ＭＳ Ｐゴシック" charset="0"/>
              </a:rPr>
              <a:t>TI SR 52</a:t>
            </a:r>
            <a:r>
              <a:rPr lang="fr-FR" dirty="0">
                <a:latin typeface="Lucida Sans Unicode" charset="0"/>
                <a:ea typeface="ＭＳ Ｐゴシック" charset="0"/>
                <a:cs typeface="ＭＳ Ｐゴシック" charset="0"/>
              </a:rPr>
              <a:t>.</a:t>
            </a:r>
          </a:p>
        </p:txBody>
      </p:sp>
      <p:pic>
        <p:nvPicPr>
          <p:cNvPr id="440322" name="Picture 3" descr="sr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988840"/>
            <a:ext cx="1944216" cy="392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5016890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idx="4294967295"/>
          </p:nvPr>
        </p:nvSpPr>
        <p:spPr>
          <a:xfrm>
            <a:off x="611560" y="620688"/>
            <a:ext cx="7776864" cy="5400700"/>
          </a:xfrm>
        </p:spPr>
        <p:txBody>
          <a:bodyPr>
            <a:normAutofit fontScale="92500" lnSpcReduction="10000"/>
          </a:bodyPr>
          <a:lstStyle/>
          <a:p>
            <a:pPr marL="0" indent="0" algn="just" eaLnBrk="1" hangingPunct="1">
              <a:lnSpc>
                <a:spcPct val="150000"/>
              </a:lnSpc>
              <a:buNone/>
            </a:pPr>
            <a:r>
              <a:rPr lang="fr-FR" b="1" dirty="0" err="1">
                <a:latin typeface="Lucida Sans Unicode" charset="0"/>
                <a:ea typeface="ＭＳ Ｐゴシック" charset="0"/>
                <a:cs typeface="ＭＳ Ｐゴシック" charset="0"/>
              </a:rPr>
              <a:t>Fevrier</a:t>
            </a:r>
            <a:r>
              <a:rPr lang="fr-FR" b="1" dirty="0">
                <a:latin typeface="Lucida Sans Unicode" charset="0"/>
                <a:ea typeface="ＭＳ Ｐゴシック" charset="0"/>
                <a:cs typeface="ＭＳ Ｐゴシック" charset="0"/>
              </a:rPr>
              <a:t> 1976</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Bill Gates</a:t>
            </a:r>
            <a:r>
              <a:rPr lang="fr-FR" dirty="0">
                <a:latin typeface="Lucida Sans Unicode" charset="0"/>
                <a:ea typeface="ＭＳ Ｐゴシック" charset="0"/>
                <a:cs typeface="ＭＳ Ｐゴシック" charset="0"/>
              </a:rPr>
              <a:t> publie une première lettre ouverte dans la presse pour se plaindre du piratage informatique (déjà !!!). </a:t>
            </a:r>
          </a:p>
          <a:p>
            <a:pPr marL="0" indent="0" algn="just" eaLnBrk="1" hangingPunct="1">
              <a:lnSpc>
                <a:spcPct val="150000"/>
              </a:lnSpc>
              <a:buNone/>
            </a:pPr>
            <a:r>
              <a:rPr lang="fr-FR" b="1" dirty="0">
                <a:latin typeface="Lucida Sans Unicode" charset="0"/>
                <a:ea typeface="ＭＳ Ｐゴシック" charset="0"/>
                <a:cs typeface="ＭＳ Ｐゴシック" charset="0"/>
              </a:rPr>
              <a:t>Août 1976</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Steve </a:t>
            </a:r>
            <a:r>
              <a:rPr lang="fr-FR" b="1" dirty="0" err="1">
                <a:latin typeface="Lucida Sans Unicode" charset="0"/>
                <a:ea typeface="ＭＳ Ｐゴシック" charset="0"/>
                <a:cs typeface="ＭＳ Ｐゴシック" charset="0"/>
              </a:rPr>
              <a:t>Wozniak</a:t>
            </a:r>
            <a:r>
              <a:rPr lang="fr-FR" dirty="0">
                <a:latin typeface="Lucida Sans Unicode" charset="0"/>
                <a:ea typeface="ＭＳ Ｐゴシック" charset="0"/>
                <a:cs typeface="ＭＳ Ｐゴシック" charset="0"/>
              </a:rPr>
              <a:t> commence à concevoir ce qui deviendra l'</a:t>
            </a:r>
            <a:r>
              <a:rPr lang="fr-FR" b="1" dirty="0">
                <a:latin typeface="Lucida Sans Unicode" charset="0"/>
                <a:ea typeface="ＭＳ Ｐゴシック" charset="0"/>
                <a:cs typeface="ＭＳ Ｐゴシック" charset="0"/>
              </a:rPr>
              <a:t>Apple II</a:t>
            </a:r>
          </a:p>
          <a:p>
            <a:pPr marL="0" indent="0" algn="just" eaLnBrk="1" hangingPunct="1">
              <a:lnSpc>
                <a:spcPct val="150000"/>
              </a:lnSpc>
              <a:buNone/>
            </a:pPr>
            <a:r>
              <a:rPr lang="fr-FR" b="1" dirty="0">
                <a:latin typeface="Lucida Sans Unicode" charset="0"/>
                <a:ea typeface="ＭＳ Ｐゴシック" charset="0"/>
                <a:cs typeface="ＭＳ Ｐゴシック" charset="0"/>
              </a:rPr>
              <a:t>1977 : </a:t>
            </a:r>
            <a:r>
              <a:rPr lang="fr-FR" dirty="0">
                <a:latin typeface="Lucida Sans Unicode" charset="0"/>
                <a:ea typeface="ＭＳ Ｐゴシック" charset="0"/>
                <a:cs typeface="ＭＳ Ｐゴシック" charset="0"/>
              </a:rPr>
              <a:t>Apple Computer déménage du garage de Steve Jobs vers un bureau à Cupertino en Californie. </a:t>
            </a:r>
          </a:p>
          <a:p>
            <a:pPr marL="0" indent="0" algn="just" eaLnBrk="1" hangingPunct="1">
              <a:lnSpc>
                <a:spcPct val="150000"/>
              </a:lnSpc>
              <a:buNone/>
            </a:pPr>
            <a:r>
              <a:rPr lang="fr-FR" b="1" dirty="0">
                <a:latin typeface="Lucida Sans Unicode" charset="0"/>
                <a:ea typeface="ＭＳ Ｐゴシック" charset="0"/>
                <a:cs typeface="ＭＳ Ｐゴシック" charset="0"/>
              </a:rPr>
              <a:t>1977</a:t>
            </a:r>
            <a:r>
              <a:rPr lang="fr-FR" dirty="0">
                <a:latin typeface="Lucida Sans Unicode" charset="0"/>
                <a:ea typeface="ＭＳ Ｐゴシック" charset="0"/>
                <a:cs typeface="ＭＳ Ｐゴシック" charset="0"/>
              </a:rPr>
              <a:t> : Première démonstration de l'interconnexion des réseaux </a:t>
            </a:r>
            <a:r>
              <a:rPr lang="fr-FR" b="1" dirty="0">
                <a:latin typeface="Lucida Sans Unicode" charset="0"/>
                <a:ea typeface="ＭＳ Ｐゴシック" charset="0"/>
                <a:cs typeface="ＭＳ Ｐゴシック" charset="0"/>
              </a:rPr>
              <a:t>ARPANET</a:t>
            </a:r>
            <a:r>
              <a:rPr lang="fr-FR" dirty="0">
                <a:latin typeface="Lucida Sans Unicode" charset="0"/>
                <a:ea typeface="ＭＳ Ｐゴシック" charset="0"/>
                <a:cs typeface="ＭＳ Ｐゴシック" charset="0"/>
              </a:rPr>
              <a:t>, </a:t>
            </a:r>
            <a:r>
              <a:rPr lang="fr-FR" b="1" dirty="0" err="1">
                <a:latin typeface="Lucida Sans Unicode" charset="0"/>
                <a:ea typeface="ＭＳ Ｐゴシック" charset="0"/>
                <a:cs typeface="ＭＳ Ｐゴシック" charset="0"/>
              </a:rPr>
              <a:t>Packet</a:t>
            </a:r>
            <a:r>
              <a:rPr lang="fr-FR" b="1" dirty="0">
                <a:latin typeface="Lucida Sans Unicode" charset="0"/>
                <a:ea typeface="ＭＳ Ｐゴシック" charset="0"/>
                <a:cs typeface="ＭＳ Ｐゴシック" charset="0"/>
              </a:rPr>
              <a:t> Radio Net</a:t>
            </a:r>
            <a:r>
              <a:rPr lang="fr-FR" dirty="0">
                <a:latin typeface="Lucida Sans Unicode" charset="0"/>
                <a:ea typeface="ＭＳ Ｐゴシック" charset="0"/>
                <a:cs typeface="ＭＳ Ｐゴシック" charset="0"/>
              </a:rPr>
              <a:t> et </a:t>
            </a:r>
            <a:r>
              <a:rPr lang="fr-FR" b="1" dirty="0">
                <a:latin typeface="Lucida Sans Unicode" charset="0"/>
                <a:ea typeface="ＭＳ Ｐゴシック" charset="0"/>
                <a:cs typeface="ＭＳ Ｐゴシック" charset="0"/>
              </a:rPr>
              <a:t>SATNET</a:t>
            </a:r>
            <a:r>
              <a:rPr lang="fr-FR" dirty="0">
                <a:latin typeface="Lucida Sans Unicode" charset="0"/>
                <a:ea typeface="ＭＳ Ｐゴシック" charset="0"/>
                <a:cs typeface="ＭＳ Ｐゴシック" charset="0"/>
              </a:rPr>
              <a:t> grâce à l'utilisation du protocole </a:t>
            </a:r>
            <a:r>
              <a:rPr lang="fr-FR" b="1" dirty="0">
                <a:latin typeface="Lucida Sans Unicode" charset="0"/>
                <a:ea typeface="ＭＳ Ｐゴシック" charset="0"/>
                <a:cs typeface="ＭＳ Ｐゴシック" charset="0"/>
              </a:rPr>
              <a:t>TCP/IP</a:t>
            </a:r>
            <a:r>
              <a:rPr lang="fr-FR" dirty="0">
                <a:latin typeface="Lucida Sans Unicode" charset="0"/>
                <a:ea typeface="ＭＳ Ｐゴシック" charset="0"/>
                <a:cs typeface="ＭＳ Ｐゴシック" charset="0"/>
              </a:rPr>
              <a:t>. </a:t>
            </a: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28540" y="1683826"/>
            <a:ext cx="58039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302210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idx="4294967295"/>
          </p:nvPr>
        </p:nvSpPr>
        <p:spPr>
          <a:xfrm>
            <a:off x="683568" y="548680"/>
            <a:ext cx="7546032" cy="2375495"/>
          </a:xfrm>
        </p:spPr>
        <p:txBody>
          <a:bodyPr/>
          <a:lstStyle/>
          <a:p>
            <a:pPr marL="0" indent="0" algn="just" eaLnBrk="1" hangingPunct="1">
              <a:buNone/>
            </a:pPr>
            <a:r>
              <a:rPr lang="fr-FR" b="1" dirty="0">
                <a:latin typeface="Lucida Sans Unicode" charset="0"/>
                <a:ea typeface="ＭＳ Ｐゴシック" charset="0"/>
                <a:cs typeface="ＭＳ Ｐゴシック" charset="0"/>
              </a:rPr>
              <a:t>1978</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Apple</a:t>
            </a:r>
            <a:r>
              <a:rPr lang="fr-FR" dirty="0">
                <a:latin typeface="Lucida Sans Unicode" charset="0"/>
                <a:ea typeface="ＭＳ Ｐゴシック" charset="0"/>
                <a:cs typeface="ＭＳ Ｐゴシック" charset="0"/>
              </a:rPr>
              <a:t> présente son premier lecteur de disquettes lors du CES de Las Vegas. Il sera vendu 495 $. </a:t>
            </a:r>
          </a:p>
          <a:p>
            <a:pPr marL="0" indent="0" algn="just" eaLnBrk="1" hangingPunct="1">
              <a:buNone/>
            </a:pPr>
            <a:r>
              <a:rPr lang="fr-FR" b="1" dirty="0">
                <a:latin typeface="Lucida Sans Unicode" charset="0"/>
                <a:ea typeface="ＭＳ Ｐゴシック" charset="0"/>
                <a:cs typeface="ＭＳ Ｐゴシック" charset="0"/>
              </a:rPr>
              <a:t>1978</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Atari</a:t>
            </a:r>
            <a:r>
              <a:rPr lang="fr-FR" dirty="0">
                <a:latin typeface="Lucida Sans Unicode" charset="0"/>
                <a:ea typeface="ＭＳ Ｐゴシック" charset="0"/>
                <a:cs typeface="ＭＳ Ｐゴシック" charset="0"/>
              </a:rPr>
              <a:t> présente ses ordinateurs personnels </a:t>
            </a:r>
            <a:r>
              <a:rPr lang="fr-FR" b="1" dirty="0">
                <a:latin typeface="Lucida Sans Unicode" charset="0"/>
                <a:ea typeface="ＭＳ Ｐゴシック" charset="0"/>
                <a:cs typeface="ＭＳ Ｐゴシック" charset="0"/>
              </a:rPr>
              <a:t>Atari 400</a:t>
            </a:r>
            <a:r>
              <a:rPr lang="fr-FR" dirty="0">
                <a:latin typeface="Lucida Sans Unicode" charset="0"/>
                <a:ea typeface="ＭＳ Ｐゴシック" charset="0"/>
                <a:cs typeface="ＭＳ Ｐゴシック" charset="0"/>
              </a:rPr>
              <a:t> et </a:t>
            </a:r>
            <a:r>
              <a:rPr lang="fr-FR" b="1" dirty="0">
                <a:latin typeface="Lucida Sans Unicode" charset="0"/>
                <a:ea typeface="ＭＳ Ｐゴシック" charset="0"/>
                <a:cs typeface="ＭＳ Ｐゴシック" charset="0"/>
              </a:rPr>
              <a:t>Atari 800</a:t>
            </a:r>
            <a:r>
              <a:rPr lang="fr-FR" dirty="0">
                <a:latin typeface="Lucida Sans Unicode" charset="0"/>
                <a:ea typeface="ＭＳ Ｐゴシック" charset="0"/>
                <a:cs typeface="ＭＳ Ｐゴシック" charset="0"/>
              </a:rPr>
              <a:t> </a:t>
            </a:r>
          </a:p>
        </p:txBody>
      </p:sp>
      <p:pic>
        <p:nvPicPr>
          <p:cNvPr id="444418" name="Picture 3" descr="atari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2766218"/>
            <a:ext cx="18288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4419" name="Picture 4" descr="atari8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2402681"/>
            <a:ext cx="1828800" cy="125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4420" name="Rectangle 5"/>
          <p:cNvSpPr>
            <a:spLocks noChangeArrowheads="1"/>
          </p:cNvSpPr>
          <p:nvPr/>
        </p:nvSpPr>
        <p:spPr bwMode="auto">
          <a:xfrm>
            <a:off x="681806" y="4395221"/>
            <a:ext cx="628353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p>
            <a:r>
              <a:rPr lang="en-US" sz="2400" b="1" dirty="0">
                <a:latin typeface="Trebuchet MS" charset="0"/>
              </a:rPr>
              <a:t>1979</a:t>
            </a:r>
            <a:r>
              <a:rPr lang="en-US" sz="2400" dirty="0">
                <a:latin typeface="Trebuchet MS" charset="0"/>
              </a:rPr>
              <a:t> : </a:t>
            </a:r>
            <a:r>
              <a:rPr lang="en-US" sz="2400" b="1" dirty="0">
                <a:latin typeface="Trebuchet MS" charset="0"/>
              </a:rPr>
              <a:t>Taito</a:t>
            </a:r>
            <a:r>
              <a:rPr lang="en-US" sz="2400" dirty="0">
                <a:latin typeface="Trebuchet MS" charset="0"/>
              </a:rPr>
              <a:t> lance son célèbre jeu </a:t>
            </a:r>
            <a:r>
              <a:rPr lang="en-US" sz="2400" b="1" dirty="0">
                <a:latin typeface="Trebuchet MS" charset="0"/>
              </a:rPr>
              <a:t>Space Invaders</a:t>
            </a:r>
            <a:r>
              <a:rPr lang="en-US" sz="2400" dirty="0">
                <a:latin typeface="Trebuchet MS" charset="0"/>
              </a:rPr>
              <a:t>. </a:t>
            </a:r>
          </a:p>
        </p:txBody>
      </p:sp>
      <p:pic>
        <p:nvPicPr>
          <p:cNvPr id="444421" name="Picture 6" descr="space_invad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2249" y="4091780"/>
            <a:ext cx="1866171" cy="20735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9240081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idx="4294967295"/>
          </p:nvPr>
        </p:nvSpPr>
        <p:spPr>
          <a:xfrm>
            <a:off x="617659" y="579913"/>
            <a:ext cx="7914781" cy="1408928"/>
          </a:xfrm>
        </p:spPr>
        <p:txBody>
          <a:bodyPr>
            <a:normAutofit/>
          </a:bodyPr>
          <a:lstStyle/>
          <a:p>
            <a:pPr marL="0" indent="0" algn="just" eaLnBrk="1" hangingPunct="1">
              <a:buNone/>
            </a:pPr>
            <a:r>
              <a:rPr lang="fr-FR" sz="2000" b="1" dirty="0">
                <a:latin typeface="Lucida Sans Unicode" charset="0"/>
                <a:ea typeface="ＭＳ Ｐゴシック" charset="0"/>
                <a:cs typeface="ＭＳ Ｐゴシック" charset="0"/>
              </a:rPr>
              <a:t>Février 1980</a:t>
            </a:r>
            <a:r>
              <a:rPr lang="fr-FR" sz="2000" dirty="0">
                <a:latin typeface="Lucida Sans Unicode" charset="0"/>
                <a:ea typeface="ＭＳ Ｐゴシック" charset="0"/>
                <a:cs typeface="ＭＳ Ｐゴシック" charset="0"/>
              </a:rPr>
              <a:t> : </a:t>
            </a:r>
            <a:r>
              <a:rPr lang="fr-FR" sz="2000" b="1" dirty="0">
                <a:latin typeface="Lucida Sans Unicode" charset="0"/>
                <a:ea typeface="ＭＳ Ｐゴシック" charset="0"/>
                <a:cs typeface="ＭＳ Ｐゴシック" charset="0"/>
              </a:rPr>
              <a:t>Sinclair </a:t>
            </a:r>
            <a:r>
              <a:rPr lang="fr-FR" sz="2000" b="1" dirty="0" err="1">
                <a:latin typeface="Lucida Sans Unicode" charset="0"/>
                <a:ea typeface="ＭＳ Ｐゴシック" charset="0"/>
                <a:cs typeface="ＭＳ Ｐゴシック" charset="0"/>
              </a:rPr>
              <a:t>Research</a:t>
            </a:r>
            <a:r>
              <a:rPr lang="fr-FR" sz="2000" dirty="0">
                <a:latin typeface="Lucida Sans Unicode" charset="0"/>
                <a:ea typeface="ＭＳ Ｐゴシック" charset="0"/>
                <a:cs typeface="ＭＳ Ｐゴシック" charset="0"/>
              </a:rPr>
              <a:t> annonce le </a:t>
            </a:r>
            <a:r>
              <a:rPr lang="fr-FR" sz="2000" b="1" dirty="0">
                <a:latin typeface="Lucida Sans Unicode" charset="0"/>
                <a:ea typeface="ＭＳ Ｐゴシック" charset="0"/>
                <a:cs typeface="ＭＳ Ｐゴシック" charset="0"/>
              </a:rPr>
              <a:t>ZX 80 </a:t>
            </a:r>
            <a:r>
              <a:rPr lang="fr-FR" sz="2000" dirty="0">
                <a:latin typeface="Lucida Sans Unicode" charset="0"/>
                <a:ea typeface="ＭＳ Ｐゴシック" charset="0"/>
                <a:cs typeface="ＭＳ Ｐゴシック" charset="0"/>
              </a:rPr>
              <a:t>qui valait 1250 F (salaire moyen à 8000 F) </a:t>
            </a:r>
          </a:p>
        </p:txBody>
      </p:sp>
      <p:pic>
        <p:nvPicPr>
          <p:cNvPr id="446466" name="Picture 3" descr="zx80">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5887" y="1556792"/>
            <a:ext cx="1292225" cy="160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6467" name="Rectangle 4"/>
          <p:cNvSpPr>
            <a:spLocks noChangeArrowheads="1"/>
          </p:cNvSpPr>
          <p:nvPr/>
        </p:nvSpPr>
        <p:spPr bwMode="auto">
          <a:xfrm>
            <a:off x="683568" y="2932747"/>
            <a:ext cx="7704856" cy="35749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p>
            <a:pPr algn="just">
              <a:lnSpc>
                <a:spcPct val="150000"/>
              </a:lnSpc>
            </a:pPr>
            <a:r>
              <a:rPr lang="en-US" sz="2000" b="1" dirty="0">
                <a:latin typeface="Lucida Sans Unicode" charset="0"/>
              </a:rPr>
              <a:t>1980</a:t>
            </a:r>
            <a:r>
              <a:rPr lang="en-US" sz="2000" dirty="0">
                <a:latin typeface="Lucida Sans Unicode" charset="0"/>
              </a:rPr>
              <a:t> : De nouveaux sites </a:t>
            </a:r>
            <a:r>
              <a:rPr lang="en-US" sz="2000" dirty="0" err="1">
                <a:latin typeface="Lucida Sans Unicode" charset="0"/>
              </a:rPr>
              <a:t>s'interconnectent</a:t>
            </a:r>
            <a:r>
              <a:rPr lang="en-US" sz="2000" dirty="0">
                <a:latin typeface="Lucida Sans Unicode" charset="0"/>
              </a:rPr>
              <a:t> sur le </a:t>
            </a:r>
            <a:r>
              <a:rPr lang="en-US" sz="2000" dirty="0" err="1">
                <a:latin typeface="Lucida Sans Unicode" charset="0"/>
              </a:rPr>
              <a:t>réseau</a:t>
            </a:r>
            <a:r>
              <a:rPr lang="en-US" sz="2000" dirty="0">
                <a:latin typeface="Lucida Sans Unicode" charset="0"/>
              </a:rPr>
              <a:t> USENET.</a:t>
            </a:r>
          </a:p>
          <a:p>
            <a:pPr algn="just">
              <a:lnSpc>
                <a:spcPct val="150000"/>
              </a:lnSpc>
            </a:pPr>
            <a:endParaRPr lang="en-US" sz="2000" dirty="0">
              <a:latin typeface="Lucida Sans Unicode" charset="0"/>
            </a:endParaRPr>
          </a:p>
          <a:p>
            <a:pPr algn="just">
              <a:lnSpc>
                <a:spcPct val="150000"/>
              </a:lnSpc>
            </a:pPr>
            <a:r>
              <a:rPr lang="fr-FR" sz="2000" b="1" dirty="0">
                <a:latin typeface="Lucida Sans Unicode" charset="0"/>
              </a:rPr>
              <a:t>1981</a:t>
            </a:r>
            <a:r>
              <a:rPr lang="fr-FR" sz="2000" dirty="0">
                <a:latin typeface="Lucida Sans Unicode" charset="0"/>
              </a:rPr>
              <a:t> : </a:t>
            </a:r>
            <a:r>
              <a:rPr lang="fr-FR" sz="2000" b="1" dirty="0">
                <a:latin typeface="Lucida Sans Unicode" charset="0"/>
              </a:rPr>
              <a:t>Charles </a:t>
            </a:r>
            <a:r>
              <a:rPr lang="fr-FR" sz="2000" b="1" dirty="0" err="1">
                <a:latin typeface="Lucida Sans Unicode" charset="0"/>
              </a:rPr>
              <a:t>Simonyi</a:t>
            </a:r>
            <a:r>
              <a:rPr lang="fr-FR" sz="2000" dirty="0">
                <a:latin typeface="Lucida Sans Unicode" charset="0"/>
              </a:rPr>
              <a:t> qui avait développé le premier traitement de textes </a:t>
            </a:r>
            <a:r>
              <a:rPr lang="fr-FR" sz="2000" b="1" dirty="0">
                <a:latin typeface="Lucida Sans Unicode" charset="0"/>
              </a:rPr>
              <a:t>WYSIWYG</a:t>
            </a:r>
            <a:r>
              <a:rPr lang="fr-FR" sz="2000" dirty="0">
                <a:latin typeface="Lucida Sans Unicode" charset="0"/>
              </a:rPr>
              <a:t> au Xerox PARC rejoint Microsoft ou il dirigera la réalisation de plusieurs logiciels dont MS Word. </a:t>
            </a:r>
            <a:endParaRPr lang="en-US" sz="2000" dirty="0">
              <a:latin typeface="Lucida Sans Unicode" charset="0"/>
            </a:endParaRPr>
          </a:p>
          <a:p>
            <a:pPr algn="just">
              <a:lnSpc>
                <a:spcPct val="150000"/>
              </a:lnSpc>
            </a:pPr>
            <a:r>
              <a:rPr lang="en-US" sz="1200" dirty="0"/>
              <a:t> </a:t>
            </a:r>
          </a:p>
        </p:txBody>
      </p:sp>
    </p:spTree>
    <p:extLst>
      <p:ext uri="{BB962C8B-B14F-4D97-AF65-F5344CB8AC3E}">
        <p14:creationId xmlns:p14="http://schemas.microsoft.com/office/powerpoint/2010/main" val="31925282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idx="4294967295"/>
          </p:nvPr>
        </p:nvSpPr>
        <p:spPr>
          <a:xfrm>
            <a:off x="692696" y="611138"/>
            <a:ext cx="8229600" cy="5905500"/>
          </a:xfrm>
        </p:spPr>
        <p:txBody>
          <a:bodyPr/>
          <a:lstStyle/>
          <a:p>
            <a:pPr marL="0" indent="0" algn="just" eaLnBrk="1" hangingPunct="1">
              <a:lnSpc>
                <a:spcPct val="90000"/>
              </a:lnSpc>
              <a:buNone/>
            </a:pPr>
            <a:r>
              <a:rPr lang="fr-FR" b="1" dirty="0">
                <a:latin typeface="Lucida Sans Unicode" charset="0"/>
                <a:ea typeface="ＭＳ Ｐゴシック" charset="0"/>
                <a:cs typeface="ＭＳ Ｐゴシック" charset="0"/>
              </a:rPr>
              <a:t>1981</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IBM</a:t>
            </a:r>
            <a:r>
              <a:rPr lang="fr-FR" dirty="0">
                <a:latin typeface="Lucida Sans Unicode" charset="0"/>
                <a:ea typeface="ＭＳ Ｐゴシック" charset="0"/>
                <a:cs typeface="ＭＳ Ｐゴシック" charset="0"/>
              </a:rPr>
              <a:t> lance son </a:t>
            </a:r>
            <a:r>
              <a:rPr lang="fr-FR" b="1" dirty="0">
                <a:latin typeface="Lucida Sans Unicode" charset="0"/>
                <a:ea typeface="ＭＳ Ｐゴシック" charset="0"/>
                <a:cs typeface="ＭＳ Ｐゴシック" charset="0"/>
              </a:rPr>
              <a:t>5150 </a:t>
            </a:r>
            <a:r>
              <a:rPr lang="fr-FR" b="1" dirty="0" err="1">
                <a:latin typeface="Lucida Sans Unicode" charset="0"/>
                <a:ea typeface="ＭＳ Ｐゴシック" charset="0"/>
                <a:cs typeface="ＭＳ Ｐゴシック" charset="0"/>
              </a:rPr>
              <a:t>Personal</a:t>
            </a:r>
            <a:r>
              <a:rPr lang="fr-FR" b="1" dirty="0">
                <a:latin typeface="Lucida Sans Unicode" charset="0"/>
                <a:ea typeface="ＭＳ Ｐゴシック" charset="0"/>
                <a:cs typeface="ＭＳ Ｐゴシック" charset="0"/>
              </a:rPr>
              <a:t> Computer</a:t>
            </a:r>
            <a:r>
              <a:rPr lang="fr-FR" dirty="0">
                <a:latin typeface="Lucida Sans Unicode" charset="0"/>
                <a:ea typeface="ＭＳ Ｐゴシック" charset="0"/>
                <a:cs typeface="ＭＳ Ｐゴシック" charset="0"/>
              </a:rPr>
              <a:t> équipé d'un processeur Intel 8088 à 4.77 MHz, de 64 Ko de Ram.</a:t>
            </a:r>
          </a:p>
          <a:p>
            <a:pPr marL="0" indent="0" algn="just" eaLnBrk="1" hangingPunct="1">
              <a:lnSpc>
                <a:spcPct val="90000"/>
              </a:lnSpc>
              <a:buNone/>
            </a:pPr>
            <a:endParaRPr lang="fr-FR" dirty="0">
              <a:latin typeface="Lucida Sans Unicode" charset="0"/>
              <a:ea typeface="ＭＳ Ｐゴシック" charset="0"/>
              <a:cs typeface="ＭＳ Ｐゴシック" charset="0"/>
            </a:endParaRPr>
          </a:p>
          <a:p>
            <a:pPr marL="0" indent="0" algn="just" eaLnBrk="1" hangingPunct="1">
              <a:lnSpc>
                <a:spcPct val="90000"/>
              </a:lnSpc>
              <a:buNone/>
            </a:pPr>
            <a:endParaRPr lang="fr-FR" dirty="0">
              <a:latin typeface="Lucida Sans Unicode" charset="0"/>
              <a:ea typeface="ＭＳ Ｐゴシック" charset="0"/>
              <a:cs typeface="ＭＳ Ｐゴシック" charset="0"/>
            </a:endParaRPr>
          </a:p>
          <a:p>
            <a:pPr marL="0" indent="0" algn="just" eaLnBrk="1" hangingPunct="1">
              <a:lnSpc>
                <a:spcPct val="90000"/>
              </a:lnSpc>
              <a:buNone/>
            </a:pPr>
            <a:r>
              <a:rPr lang="fr-FR" b="1" dirty="0">
                <a:latin typeface="Lucida Sans Unicode" charset="0"/>
                <a:ea typeface="ＭＳ Ｐゴシック" charset="0"/>
                <a:cs typeface="ＭＳ Ｐゴシック" charset="0"/>
              </a:rPr>
              <a:t>1981</a:t>
            </a:r>
            <a:r>
              <a:rPr lang="fr-FR" dirty="0">
                <a:latin typeface="Lucida Sans Unicode" charset="0"/>
                <a:ea typeface="ＭＳ Ｐゴシック" charset="0"/>
                <a:cs typeface="ＭＳ Ｐゴシック" charset="0"/>
              </a:rPr>
              <a:t> : Nombre de machines connectées sur </a:t>
            </a:r>
            <a:r>
              <a:rPr lang="fr-FR" b="1" dirty="0">
                <a:latin typeface="Lucida Sans Unicode" charset="0"/>
                <a:ea typeface="ＭＳ Ｐゴシック" charset="0"/>
                <a:cs typeface="ＭＳ Ｐゴシック" charset="0"/>
              </a:rPr>
              <a:t>Internet</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213</a:t>
            </a:r>
            <a:r>
              <a:rPr lang="fr-FR" dirty="0">
                <a:latin typeface="Lucida Sans Unicode" charset="0"/>
                <a:ea typeface="ＭＳ Ｐゴシック" charset="0"/>
                <a:cs typeface="ＭＳ Ｐゴシック" charset="0"/>
              </a:rPr>
              <a:t>.</a:t>
            </a:r>
          </a:p>
          <a:p>
            <a:pPr marL="0" indent="0" algn="just" eaLnBrk="1" hangingPunct="1">
              <a:lnSpc>
                <a:spcPct val="90000"/>
              </a:lnSpc>
              <a:buNone/>
            </a:pPr>
            <a:endParaRPr lang="fr-FR" dirty="0">
              <a:latin typeface="Lucida Sans Unicode" charset="0"/>
              <a:ea typeface="ＭＳ Ｐゴシック" charset="0"/>
              <a:cs typeface="ＭＳ Ｐゴシック" charset="0"/>
            </a:endParaRPr>
          </a:p>
          <a:p>
            <a:pPr marL="0" indent="0" algn="just" eaLnBrk="1" hangingPunct="1">
              <a:lnSpc>
                <a:spcPct val="90000"/>
              </a:lnSpc>
              <a:buNone/>
            </a:pPr>
            <a:r>
              <a:rPr lang="fr-FR" b="1" dirty="0">
                <a:latin typeface="Lucida Sans Unicode" charset="0"/>
                <a:ea typeface="ＭＳ Ｐゴシック" charset="0"/>
                <a:cs typeface="ＭＳ Ｐゴシック" charset="0"/>
              </a:rPr>
              <a:t>1981</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Apple</a:t>
            </a:r>
            <a:r>
              <a:rPr lang="fr-FR" dirty="0">
                <a:latin typeface="Lucida Sans Unicode" charset="0"/>
                <a:ea typeface="ＭＳ Ｐゴシック" charset="0"/>
                <a:cs typeface="ＭＳ Ｐゴシック" charset="0"/>
              </a:rPr>
              <a:t> commercialise l'</a:t>
            </a:r>
            <a:r>
              <a:rPr lang="fr-FR" b="1" dirty="0">
                <a:latin typeface="Lucida Sans Unicode" charset="0"/>
                <a:ea typeface="ＭＳ Ｐゴシック" charset="0"/>
                <a:cs typeface="ＭＳ Ｐゴシック" charset="0"/>
              </a:rPr>
              <a:t>Apple III</a:t>
            </a:r>
          </a:p>
          <a:p>
            <a:pPr marL="0" indent="0" algn="just" eaLnBrk="1" hangingPunct="1">
              <a:lnSpc>
                <a:spcPct val="90000"/>
              </a:lnSpc>
              <a:buNone/>
            </a:pPr>
            <a:endParaRPr lang="fr-FR" b="1" dirty="0">
              <a:latin typeface="Lucida Sans Unicode" charset="0"/>
              <a:ea typeface="ＭＳ Ｐゴシック" charset="0"/>
              <a:cs typeface="ＭＳ Ｐゴシック" charset="0"/>
            </a:endParaRPr>
          </a:p>
          <a:p>
            <a:pPr marL="0" indent="0" algn="just" eaLnBrk="1" hangingPunct="1">
              <a:lnSpc>
                <a:spcPct val="90000"/>
              </a:lnSpc>
              <a:buNone/>
            </a:pPr>
            <a:r>
              <a:rPr lang="fr-FR" b="1" dirty="0">
                <a:latin typeface="Lucida Sans Unicode" charset="0"/>
                <a:ea typeface="ＭＳ Ｐゴシック" charset="0"/>
                <a:cs typeface="ＭＳ Ｐゴシック" charset="0"/>
              </a:rPr>
              <a:t>1982 : Microsoft </a:t>
            </a:r>
            <a:r>
              <a:rPr lang="fr-FR" dirty="0">
                <a:latin typeface="Lucida Sans Unicode" charset="0"/>
                <a:ea typeface="ＭＳ Ｐゴシック" charset="0"/>
                <a:cs typeface="ＭＳ Ｐゴシック" charset="0"/>
              </a:rPr>
              <a:t>signe un accord avec Apple pour le développement de logiciels sur ce qui deviendra le</a:t>
            </a:r>
            <a:r>
              <a:rPr lang="fr-FR" b="1" dirty="0">
                <a:latin typeface="Lucida Sans Unicode" charset="0"/>
                <a:ea typeface="ＭＳ Ｐゴシック" charset="0"/>
                <a:cs typeface="ＭＳ Ｐゴシック" charset="0"/>
              </a:rPr>
              <a:t> Macintosh.</a:t>
            </a:r>
            <a:r>
              <a:rPr lang="fr-FR" dirty="0">
                <a:latin typeface="Lucida Sans Unicode" charset="0"/>
                <a:ea typeface="ＭＳ Ｐゴシック" charset="0"/>
                <a:cs typeface="ＭＳ Ｐゴシック" charset="0"/>
              </a:rPr>
              <a:t> </a:t>
            </a:r>
          </a:p>
        </p:txBody>
      </p:sp>
      <p:pic>
        <p:nvPicPr>
          <p:cNvPr id="448514" name="Picture 3" descr="ibmp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1340768"/>
            <a:ext cx="1143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8515" name="Picture 4" descr="apple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264" y="3563888"/>
            <a:ext cx="1143000"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1505548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Rectangle 2"/>
          <p:cNvSpPr>
            <a:spLocks noGrp="1" noChangeArrowheads="1"/>
          </p:cNvSpPr>
          <p:nvPr>
            <p:ph idx="4294967295"/>
          </p:nvPr>
        </p:nvSpPr>
        <p:spPr>
          <a:xfrm>
            <a:off x="914400" y="548681"/>
            <a:ext cx="7474024" cy="5833070"/>
          </a:xfrm>
        </p:spPr>
        <p:txBody>
          <a:bodyPr>
            <a:normAutofit/>
          </a:bodyPr>
          <a:lstStyle/>
          <a:p>
            <a:pPr algn="just" eaLnBrk="1" hangingPunct="1">
              <a:lnSpc>
                <a:spcPct val="150000"/>
              </a:lnSpc>
            </a:pPr>
            <a:r>
              <a:rPr lang="fr-FR" sz="1800" b="1" dirty="0">
                <a:latin typeface="Lucida Sans Unicode" charset="0"/>
                <a:ea typeface="ＭＳ Ｐゴシック" charset="0"/>
                <a:cs typeface="ＭＳ Ｐゴシック" charset="0"/>
              </a:rPr>
              <a:t>1982</a:t>
            </a:r>
            <a:r>
              <a:rPr lang="fr-FR" sz="1800" dirty="0">
                <a:latin typeface="Lucida Sans Unicode" charset="0"/>
                <a:ea typeface="ＭＳ Ｐゴシック" charset="0"/>
                <a:cs typeface="ＭＳ Ｐゴシック" charset="0"/>
              </a:rPr>
              <a:t> : Création de la société </a:t>
            </a:r>
            <a:r>
              <a:rPr lang="fr-FR" sz="1800" b="1" dirty="0">
                <a:latin typeface="Lucida Sans Unicode" charset="0"/>
                <a:ea typeface="ＭＳ Ｐゴシック" charset="0"/>
                <a:cs typeface="ＭＳ Ｐゴシック" charset="0"/>
              </a:rPr>
              <a:t>Sun Microsystems</a:t>
            </a:r>
            <a:r>
              <a:rPr lang="fr-FR" sz="1800" dirty="0">
                <a:latin typeface="Lucida Sans Unicode" charset="0"/>
                <a:ea typeface="ＭＳ Ｐゴシック" charset="0"/>
                <a:cs typeface="ＭＳ Ｐゴシック" charset="0"/>
              </a:rPr>
              <a:t> par </a:t>
            </a:r>
            <a:r>
              <a:rPr lang="fr-FR" sz="1800" b="1" dirty="0">
                <a:latin typeface="Lucida Sans Unicode" charset="0"/>
                <a:ea typeface="ＭＳ Ｐゴシック" charset="0"/>
                <a:cs typeface="ＭＳ Ｐゴシック" charset="0"/>
              </a:rPr>
              <a:t>Andy </a:t>
            </a:r>
            <a:r>
              <a:rPr lang="fr-FR" sz="1800" b="1" dirty="0" err="1">
                <a:latin typeface="Lucida Sans Unicode" charset="0"/>
                <a:ea typeface="ＭＳ Ｐゴシック" charset="0"/>
                <a:cs typeface="ＭＳ Ｐゴシック" charset="0"/>
              </a:rPr>
              <a:t>Bechtolsheim</a:t>
            </a:r>
            <a:r>
              <a:rPr lang="fr-FR" sz="1800" dirty="0">
                <a:latin typeface="Lucida Sans Unicode" charset="0"/>
                <a:ea typeface="ＭＳ Ｐゴシック" charset="0"/>
                <a:cs typeface="ＭＳ Ｐゴシック" charset="0"/>
              </a:rPr>
              <a:t>.</a:t>
            </a:r>
          </a:p>
          <a:p>
            <a:pPr algn="just" eaLnBrk="1" hangingPunct="1">
              <a:lnSpc>
                <a:spcPct val="150000"/>
              </a:lnSpc>
            </a:pPr>
            <a:r>
              <a:rPr lang="fr-FR" sz="1800" b="1" dirty="0">
                <a:latin typeface="Lucida Sans Unicode" charset="0"/>
                <a:ea typeface="ＭＳ Ｐゴシック" charset="0"/>
                <a:cs typeface="ＭＳ Ｐゴシック" charset="0"/>
              </a:rPr>
              <a:t>1982</a:t>
            </a:r>
            <a:r>
              <a:rPr lang="fr-FR" sz="1800" dirty="0">
                <a:latin typeface="Lucida Sans Unicode" charset="0"/>
                <a:ea typeface="ＭＳ Ｐゴシック" charset="0"/>
                <a:cs typeface="ＭＳ Ｐゴシック" charset="0"/>
              </a:rPr>
              <a:t> : </a:t>
            </a:r>
            <a:r>
              <a:rPr lang="fr-FR" sz="1800" b="1" dirty="0">
                <a:latin typeface="Lucida Sans Unicode" charset="0"/>
                <a:ea typeface="ＭＳ Ｐゴシック" charset="0"/>
                <a:cs typeface="ＭＳ Ｐゴシック" charset="0"/>
              </a:rPr>
              <a:t>Sinclair</a:t>
            </a:r>
            <a:r>
              <a:rPr lang="fr-FR" sz="1800" dirty="0">
                <a:latin typeface="Lucida Sans Unicode" charset="0"/>
                <a:ea typeface="ＭＳ Ｐゴシック" charset="0"/>
                <a:cs typeface="ＭＳ Ｐゴシック" charset="0"/>
              </a:rPr>
              <a:t> lance son </a:t>
            </a:r>
            <a:r>
              <a:rPr lang="fr-FR" sz="1800" b="1" dirty="0">
                <a:latin typeface="Lucida Sans Unicode" charset="0"/>
                <a:ea typeface="ＭＳ Ｐゴシック" charset="0"/>
                <a:cs typeface="ＭＳ Ｐゴシック" charset="0"/>
              </a:rPr>
              <a:t>ZX Spectrum</a:t>
            </a:r>
            <a:r>
              <a:rPr lang="fr-FR" sz="1800" dirty="0">
                <a:latin typeface="Lucida Sans Unicode" charset="0"/>
                <a:ea typeface="ＭＳ Ｐゴシック" charset="0"/>
                <a:cs typeface="ＭＳ Ｐゴシック" charset="0"/>
              </a:rPr>
              <a:t> pour succéder au ZX 81.</a:t>
            </a:r>
          </a:p>
          <a:p>
            <a:pPr algn="just" eaLnBrk="1" hangingPunct="1">
              <a:lnSpc>
                <a:spcPct val="150000"/>
              </a:lnSpc>
            </a:pPr>
            <a:endParaRPr lang="fr-FR" sz="1800" dirty="0">
              <a:latin typeface="Lucida Sans Unicode" charset="0"/>
              <a:ea typeface="ＭＳ Ｐゴシック" charset="0"/>
              <a:cs typeface="ＭＳ Ｐゴシック" charset="0"/>
            </a:endParaRPr>
          </a:p>
          <a:p>
            <a:pPr algn="just" eaLnBrk="1" hangingPunct="1">
              <a:lnSpc>
                <a:spcPct val="150000"/>
              </a:lnSpc>
            </a:pPr>
            <a:endParaRPr lang="fr-FR" sz="1800" dirty="0">
              <a:latin typeface="Lucida Sans Unicode" charset="0"/>
              <a:ea typeface="ＭＳ Ｐゴシック" charset="0"/>
              <a:cs typeface="ＭＳ Ｐゴシック" charset="0"/>
            </a:endParaRPr>
          </a:p>
          <a:p>
            <a:pPr algn="just" eaLnBrk="1" hangingPunct="1">
              <a:lnSpc>
                <a:spcPct val="150000"/>
              </a:lnSpc>
            </a:pPr>
            <a:r>
              <a:rPr lang="fr-FR" sz="1800" b="1" dirty="0">
                <a:latin typeface="Lucida Sans Unicode" charset="0"/>
                <a:ea typeface="ＭＳ Ｐゴシック" charset="0"/>
                <a:cs typeface="ＭＳ Ｐゴシック" charset="0"/>
              </a:rPr>
              <a:t>1982</a:t>
            </a:r>
            <a:r>
              <a:rPr lang="fr-FR" sz="1800" dirty="0">
                <a:latin typeface="Lucida Sans Unicode" charset="0"/>
                <a:ea typeface="ＭＳ Ｐゴシック" charset="0"/>
                <a:cs typeface="ＭＳ Ｐゴシック" charset="0"/>
              </a:rPr>
              <a:t> : </a:t>
            </a:r>
            <a:r>
              <a:rPr lang="fr-FR" sz="1800" b="1" dirty="0">
                <a:latin typeface="Lucida Sans Unicode" charset="0"/>
                <a:ea typeface="ＭＳ Ｐゴシック" charset="0"/>
                <a:cs typeface="ＭＳ Ｐゴシック" charset="0"/>
              </a:rPr>
              <a:t>Microsoft</a:t>
            </a:r>
            <a:r>
              <a:rPr lang="fr-FR" sz="1800" dirty="0">
                <a:latin typeface="Lucida Sans Unicode" charset="0"/>
                <a:ea typeface="ＭＳ Ｐゴシック" charset="0"/>
                <a:cs typeface="ＭＳ Ｐゴシック" charset="0"/>
              </a:rPr>
              <a:t> commercialise la version 1.1 de son </a:t>
            </a:r>
            <a:r>
              <a:rPr lang="fr-FR" sz="1800" b="1" dirty="0">
                <a:latin typeface="Lucida Sans Unicode" charset="0"/>
                <a:ea typeface="ＭＳ Ｐゴシック" charset="0"/>
                <a:cs typeface="ＭＳ Ｐゴシック" charset="0"/>
              </a:rPr>
              <a:t>MS/DOS</a:t>
            </a:r>
            <a:r>
              <a:rPr lang="fr-FR" sz="1800" dirty="0">
                <a:latin typeface="Lucida Sans Unicode" charset="0"/>
                <a:ea typeface="ＭＳ Ｐゴシック" charset="0"/>
                <a:cs typeface="ＭＳ Ｐゴシック" charset="0"/>
              </a:rPr>
              <a:t> pour </a:t>
            </a:r>
            <a:r>
              <a:rPr lang="fr-FR" sz="1800" b="1" dirty="0">
                <a:latin typeface="Lucida Sans Unicode" charset="0"/>
                <a:ea typeface="ＭＳ Ｐゴシック" charset="0"/>
                <a:cs typeface="ＭＳ Ｐゴシック" charset="0"/>
              </a:rPr>
              <a:t>IBM PC.</a:t>
            </a:r>
          </a:p>
          <a:p>
            <a:pPr algn="just" eaLnBrk="1" hangingPunct="1">
              <a:lnSpc>
                <a:spcPct val="150000"/>
              </a:lnSpc>
            </a:pPr>
            <a:endParaRPr lang="fr-FR" sz="1800" b="1" dirty="0">
              <a:latin typeface="Lucida Sans Unicode" charset="0"/>
              <a:ea typeface="ＭＳ Ｐゴシック" charset="0"/>
              <a:cs typeface="ＭＳ Ｐゴシック" charset="0"/>
            </a:endParaRPr>
          </a:p>
          <a:p>
            <a:pPr algn="just" eaLnBrk="1" hangingPunct="1">
              <a:lnSpc>
                <a:spcPct val="150000"/>
              </a:lnSpc>
            </a:pPr>
            <a:r>
              <a:rPr lang="fr-FR" sz="1800" b="1" dirty="0">
                <a:latin typeface="Lucida Sans Unicode" charset="0"/>
                <a:ea typeface="ＭＳ Ｐゴシック" charset="0"/>
                <a:cs typeface="ＭＳ Ｐゴシック" charset="0"/>
              </a:rPr>
              <a:t>1982</a:t>
            </a:r>
            <a:r>
              <a:rPr lang="fr-FR" sz="1800" dirty="0">
                <a:latin typeface="Lucida Sans Unicode" charset="0"/>
                <a:ea typeface="ＭＳ Ｐゴシック" charset="0"/>
                <a:cs typeface="ＭＳ Ｐゴシック" charset="0"/>
              </a:rPr>
              <a:t> : </a:t>
            </a:r>
            <a:r>
              <a:rPr lang="fr-FR" sz="1800" b="1" dirty="0">
                <a:latin typeface="Lucida Sans Unicode" charset="0"/>
                <a:ea typeface="ＭＳ Ｐゴシック" charset="0"/>
                <a:cs typeface="ＭＳ Ｐゴシック" charset="0"/>
              </a:rPr>
              <a:t>Commodore</a:t>
            </a:r>
            <a:r>
              <a:rPr lang="fr-FR" sz="1800" dirty="0">
                <a:latin typeface="Lucida Sans Unicode" charset="0"/>
                <a:ea typeface="ＭＳ Ｐゴシック" charset="0"/>
                <a:cs typeface="ＭＳ Ｐゴシック" charset="0"/>
              </a:rPr>
              <a:t> commercialise le </a:t>
            </a:r>
            <a:r>
              <a:rPr lang="fr-FR" sz="1800" b="1" dirty="0">
                <a:latin typeface="Lucida Sans Unicode" charset="0"/>
                <a:ea typeface="ＭＳ Ｐゴシック" charset="0"/>
                <a:cs typeface="ＭＳ Ｐゴシック" charset="0"/>
              </a:rPr>
              <a:t>Commodore 64</a:t>
            </a:r>
            <a:r>
              <a:rPr lang="fr-FR" sz="1800" dirty="0">
                <a:latin typeface="Lucida Sans Unicode" charset="0"/>
                <a:ea typeface="ＭＳ Ｐゴシック" charset="0"/>
                <a:cs typeface="ＭＳ Ｐゴシック" charset="0"/>
              </a:rPr>
              <a:t> (4000 F)   </a:t>
            </a:r>
          </a:p>
        </p:txBody>
      </p:sp>
      <p:pic>
        <p:nvPicPr>
          <p:cNvPr id="450562" name="Picture 3" descr="spectr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1988840"/>
            <a:ext cx="1943100" cy="1211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563" name="Picture 4" descr="c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5229200"/>
            <a:ext cx="18288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5567732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idx="4294967295"/>
          </p:nvPr>
        </p:nvSpPr>
        <p:spPr>
          <a:xfrm>
            <a:off x="755576" y="548680"/>
            <a:ext cx="7474024" cy="5577483"/>
          </a:xfrm>
        </p:spPr>
        <p:txBody>
          <a:bodyPr/>
          <a:lstStyle/>
          <a:p>
            <a:pPr marL="0" indent="0" algn="just" eaLnBrk="1" hangingPunct="1">
              <a:buNone/>
            </a:pPr>
            <a:r>
              <a:rPr lang="fr-FR" b="1" dirty="0">
                <a:latin typeface="Lucida Sans Unicode" charset="0"/>
                <a:ea typeface="ＭＳ Ｐゴシック" charset="0"/>
                <a:cs typeface="ＭＳ Ｐゴシック" charset="0"/>
              </a:rPr>
              <a:t>1982</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Phillips</a:t>
            </a:r>
            <a:r>
              <a:rPr lang="fr-FR" dirty="0">
                <a:latin typeface="Lucida Sans Unicode" charset="0"/>
                <a:ea typeface="ＭＳ Ｐゴシック" charset="0"/>
                <a:cs typeface="ＭＳ Ｐゴシック" charset="0"/>
              </a:rPr>
              <a:t> et </a:t>
            </a:r>
            <a:r>
              <a:rPr lang="fr-FR" b="1" dirty="0">
                <a:latin typeface="Lucida Sans Unicode" charset="0"/>
                <a:ea typeface="ＭＳ Ｐゴシック" charset="0"/>
                <a:cs typeface="ＭＳ Ｐゴシック" charset="0"/>
              </a:rPr>
              <a:t>Sony</a:t>
            </a:r>
            <a:r>
              <a:rPr lang="fr-FR" dirty="0">
                <a:latin typeface="Lucida Sans Unicode" charset="0"/>
                <a:ea typeface="ＭＳ Ｐゴシック" charset="0"/>
                <a:cs typeface="ＭＳ Ｐゴシック" charset="0"/>
              </a:rPr>
              <a:t> signent un accord pour définir un standard de disque compact numérique à lecture par laser. </a:t>
            </a: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r>
              <a:rPr lang="fr-FR" b="1" dirty="0">
                <a:latin typeface="Lucida Sans Unicode" charset="0"/>
                <a:ea typeface="ＭＳ Ｐゴシック" charset="0"/>
                <a:cs typeface="ＭＳ Ｐゴシック" charset="0"/>
              </a:rPr>
              <a:t>Janvier 1983</a:t>
            </a:r>
            <a:r>
              <a:rPr lang="fr-FR" dirty="0">
                <a:latin typeface="Lucida Sans Unicode" charset="0"/>
                <a:ea typeface="ＭＳ Ｐゴシック" charset="0"/>
                <a:cs typeface="ＭＳ Ｐゴシック" charset="0"/>
              </a:rPr>
              <a:t> : Le réseau </a:t>
            </a:r>
            <a:r>
              <a:rPr lang="fr-FR" b="1" dirty="0">
                <a:latin typeface="Lucida Sans Unicode" charset="0"/>
                <a:ea typeface="ＭＳ Ｐゴシック" charset="0"/>
                <a:cs typeface="ＭＳ Ｐゴシック" charset="0"/>
              </a:rPr>
              <a:t>ARPANET</a:t>
            </a:r>
            <a:r>
              <a:rPr lang="fr-FR" dirty="0">
                <a:latin typeface="Lucida Sans Unicode" charset="0"/>
                <a:ea typeface="ＭＳ Ｐゴシック" charset="0"/>
                <a:cs typeface="ＭＳ Ｐゴシック" charset="0"/>
              </a:rPr>
              <a:t> bascule du protocole </a:t>
            </a:r>
            <a:r>
              <a:rPr lang="fr-FR" b="1" dirty="0">
                <a:latin typeface="Lucida Sans Unicode" charset="0"/>
                <a:ea typeface="ＭＳ Ｐゴシック" charset="0"/>
                <a:cs typeface="ＭＳ Ｐゴシック" charset="0"/>
              </a:rPr>
              <a:t>NCP</a:t>
            </a:r>
            <a:r>
              <a:rPr lang="fr-FR" dirty="0">
                <a:latin typeface="Lucida Sans Unicode" charset="0"/>
                <a:ea typeface="ＭＳ Ｐゴシック" charset="0"/>
                <a:cs typeface="ＭＳ Ｐゴシック" charset="0"/>
              </a:rPr>
              <a:t> vers le protocole </a:t>
            </a:r>
            <a:r>
              <a:rPr lang="fr-FR" b="1" dirty="0">
                <a:latin typeface="Lucida Sans Unicode" charset="0"/>
                <a:ea typeface="ＭＳ Ｐゴシック" charset="0"/>
                <a:cs typeface="ＭＳ Ｐゴシック" charset="0"/>
              </a:rPr>
              <a:t>TCP/IP</a:t>
            </a:r>
            <a:r>
              <a:rPr lang="fr-FR" dirty="0">
                <a:latin typeface="Lucida Sans Unicode" charset="0"/>
                <a:ea typeface="ＭＳ Ｐゴシック" charset="0"/>
                <a:cs typeface="ＭＳ Ｐゴシック" charset="0"/>
              </a:rPr>
              <a:t>. </a:t>
            </a: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r>
              <a:rPr lang="fr-FR" b="1" dirty="0">
                <a:latin typeface="Lucida Sans Unicode" charset="0"/>
                <a:ea typeface="ＭＳ Ｐゴシック" charset="0"/>
                <a:cs typeface="ＭＳ Ｐゴシック" charset="0"/>
              </a:rPr>
              <a:t>1983</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Apple</a:t>
            </a:r>
            <a:r>
              <a:rPr lang="fr-FR" dirty="0">
                <a:latin typeface="Lucida Sans Unicode" charset="0"/>
                <a:ea typeface="ＭＳ Ｐゴシック" charset="0"/>
                <a:cs typeface="ＭＳ Ｐゴシック" charset="0"/>
              </a:rPr>
              <a:t> vend son millionième </a:t>
            </a:r>
            <a:r>
              <a:rPr lang="fr-FR" b="1" dirty="0">
                <a:latin typeface="Lucida Sans Unicode" charset="0"/>
                <a:ea typeface="ＭＳ Ｐゴシック" charset="0"/>
                <a:cs typeface="ＭＳ Ｐゴシック" charset="0"/>
              </a:rPr>
              <a:t>Apple</a:t>
            </a:r>
            <a:r>
              <a:rPr lang="fr-FR" dirty="0">
                <a:latin typeface="Lucida Sans Unicode" charset="0"/>
                <a:ea typeface="ＭＳ Ｐゴシック" charset="0"/>
                <a:cs typeface="ＭＳ Ｐゴシック" charset="0"/>
              </a:rPr>
              <a:t> II</a:t>
            </a:r>
          </a:p>
          <a:p>
            <a:pPr marL="0" indent="0" algn="just" eaLnBrk="1" hangingPunct="1">
              <a:buNone/>
            </a:pPr>
            <a:endParaRPr lang="fr-FR" dirty="0">
              <a:latin typeface="Lucida Sans Unicode" charset="0"/>
              <a:ea typeface="ＭＳ Ｐゴシック" charset="0"/>
              <a:cs typeface="ＭＳ Ｐゴシック" charset="0"/>
            </a:endParaRPr>
          </a:p>
          <a:p>
            <a:pPr marL="0" indent="0" algn="just" eaLnBrk="1" hangingPunct="1">
              <a:buNone/>
            </a:pPr>
            <a:r>
              <a:rPr lang="fr-FR" b="1" dirty="0">
                <a:latin typeface="Lucida Sans Unicode" charset="0"/>
                <a:ea typeface="ＭＳ Ｐゴシック" charset="0"/>
                <a:cs typeface="ＭＳ Ｐゴシック" charset="0"/>
              </a:rPr>
              <a:t>Aout 1983</a:t>
            </a:r>
            <a:r>
              <a:rPr lang="fr-FR" dirty="0">
                <a:latin typeface="Lucida Sans Unicode" charset="0"/>
                <a:ea typeface="ＭＳ Ｐゴシック" charset="0"/>
                <a:cs typeface="ＭＳ Ｐゴシック" charset="0"/>
              </a:rPr>
              <a:t> : Nombre de machines connectées sur </a:t>
            </a:r>
            <a:r>
              <a:rPr lang="fr-FR" b="1" dirty="0">
                <a:latin typeface="Lucida Sans Unicode" charset="0"/>
                <a:ea typeface="ＭＳ Ｐゴシック" charset="0"/>
                <a:cs typeface="ＭＳ Ｐゴシック" charset="0"/>
              </a:rPr>
              <a:t>Internet</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562</a:t>
            </a:r>
            <a:r>
              <a:rPr lang="fr-FR" dirty="0">
                <a:latin typeface="Lucida Sans Unicode" charset="0"/>
                <a:ea typeface="ＭＳ Ｐゴシック" charset="0"/>
                <a:cs typeface="ＭＳ Ｐゴシック" charset="0"/>
              </a:rPr>
              <a:t> </a:t>
            </a:r>
          </a:p>
        </p:txBody>
      </p:sp>
    </p:spTree>
    <p:extLst>
      <p:ext uri="{BB962C8B-B14F-4D97-AF65-F5344CB8AC3E}">
        <p14:creationId xmlns:p14="http://schemas.microsoft.com/office/powerpoint/2010/main" val="394431258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ChangeArrowheads="1"/>
          </p:cNvSpPr>
          <p:nvPr>
            <p:ph idx="4294967295"/>
          </p:nvPr>
        </p:nvSpPr>
        <p:spPr>
          <a:xfrm>
            <a:off x="755576" y="548680"/>
            <a:ext cx="7488832" cy="5577483"/>
          </a:xfrm>
        </p:spPr>
        <p:txBody>
          <a:bodyPr>
            <a:normAutofit/>
          </a:bodyPr>
          <a:lstStyle/>
          <a:p>
            <a:pPr marL="0" indent="0" algn="just" eaLnBrk="1" hangingPunct="1">
              <a:lnSpc>
                <a:spcPct val="150000"/>
              </a:lnSpc>
              <a:buNone/>
            </a:pPr>
            <a:r>
              <a:rPr lang="fr-FR" sz="2000" b="1" dirty="0">
                <a:latin typeface="Lucida Sans Unicode" charset="0"/>
                <a:ea typeface="ＭＳ Ｐゴシック" charset="0"/>
                <a:cs typeface="ＭＳ Ｐゴシック" charset="0"/>
              </a:rPr>
              <a:t>1983</a:t>
            </a:r>
            <a:r>
              <a:rPr lang="fr-FR" sz="2000" dirty="0">
                <a:latin typeface="Lucida Sans Unicode" charset="0"/>
                <a:ea typeface="ＭＳ Ｐゴシック" charset="0"/>
                <a:cs typeface="ＭＳ Ｐゴシック" charset="0"/>
              </a:rPr>
              <a:t> : Les fabricants de synthétiseurs musicaux se mettent d'accord sur une norme de communication permettant de relier leurs instruments entre eux et avec des ordinateurs : la </a:t>
            </a:r>
            <a:r>
              <a:rPr lang="fr-FR" sz="2000" b="1" dirty="0">
                <a:latin typeface="Lucida Sans Unicode" charset="0"/>
                <a:ea typeface="ＭＳ Ｐゴシック" charset="0"/>
                <a:cs typeface="ＭＳ Ｐゴシック" charset="0"/>
              </a:rPr>
              <a:t>norme MIDI</a:t>
            </a:r>
            <a:r>
              <a:rPr lang="fr-FR" sz="2000" dirty="0">
                <a:latin typeface="Lucida Sans Unicode" charset="0"/>
                <a:ea typeface="ＭＳ Ｐゴシック" charset="0"/>
                <a:cs typeface="ＭＳ Ｐゴシック" charset="0"/>
              </a:rPr>
              <a:t>. </a:t>
            </a:r>
          </a:p>
          <a:p>
            <a:pPr marL="0" indent="0" algn="just" eaLnBrk="1" hangingPunct="1">
              <a:lnSpc>
                <a:spcPct val="150000"/>
              </a:lnSpc>
              <a:buNone/>
            </a:pPr>
            <a:r>
              <a:rPr lang="fr-FR" sz="2000" b="1" dirty="0">
                <a:latin typeface="Lucida Sans Unicode" charset="0"/>
                <a:ea typeface="ＭＳ Ｐゴシック" charset="0"/>
                <a:cs typeface="ＭＳ Ｐゴシック" charset="0"/>
              </a:rPr>
              <a:t>1983</a:t>
            </a:r>
            <a:r>
              <a:rPr lang="fr-FR" sz="2000" dirty="0">
                <a:latin typeface="Lucida Sans Unicode" charset="0"/>
                <a:ea typeface="ＭＳ Ｐゴシック" charset="0"/>
                <a:cs typeface="ＭＳ Ｐゴシック" charset="0"/>
              </a:rPr>
              <a:t> : </a:t>
            </a:r>
            <a:r>
              <a:rPr lang="fr-FR" sz="2000" b="1" dirty="0" err="1">
                <a:latin typeface="Lucida Sans Unicode" charset="0"/>
                <a:ea typeface="ＭＳ Ｐゴシック" charset="0"/>
                <a:cs typeface="ＭＳ Ｐゴシック" charset="0"/>
              </a:rPr>
              <a:t>Bjarn</a:t>
            </a:r>
            <a:r>
              <a:rPr lang="fr-FR" sz="2000" b="1" dirty="0">
                <a:latin typeface="Lucida Sans Unicode" charset="0"/>
                <a:ea typeface="ＭＳ Ｐゴシック" charset="0"/>
                <a:cs typeface="ＭＳ Ｐゴシック" charset="0"/>
              </a:rPr>
              <a:t> </a:t>
            </a:r>
            <a:r>
              <a:rPr lang="fr-FR" sz="2000" b="1" dirty="0" err="1">
                <a:latin typeface="Lucida Sans Unicode" charset="0"/>
                <a:ea typeface="ＭＳ Ｐゴシック" charset="0"/>
                <a:cs typeface="ＭＳ Ｐゴシック" charset="0"/>
              </a:rPr>
              <a:t>Stroustrup</a:t>
            </a:r>
            <a:r>
              <a:rPr lang="fr-FR" sz="2000" dirty="0">
                <a:latin typeface="Lucida Sans Unicode" charset="0"/>
                <a:ea typeface="ＭＳ Ｐゴシック" charset="0"/>
                <a:cs typeface="ＭＳ Ｐゴシック" charset="0"/>
              </a:rPr>
              <a:t> développe une extension orientée objet au langage </a:t>
            </a:r>
            <a:r>
              <a:rPr lang="fr-FR" sz="2000" b="1" dirty="0">
                <a:latin typeface="Lucida Sans Unicode" charset="0"/>
                <a:ea typeface="ＭＳ Ｐゴシック" charset="0"/>
                <a:cs typeface="ＭＳ Ｐゴシック" charset="0"/>
              </a:rPr>
              <a:t>C</a:t>
            </a:r>
            <a:r>
              <a:rPr lang="fr-FR" sz="2000" dirty="0">
                <a:latin typeface="Lucida Sans Unicode" charset="0"/>
                <a:ea typeface="ＭＳ Ｐゴシック" charset="0"/>
                <a:cs typeface="ＭＳ Ｐゴシック" charset="0"/>
              </a:rPr>
              <a:t> : le </a:t>
            </a:r>
            <a:r>
              <a:rPr lang="fr-FR" sz="2000" b="1" dirty="0">
                <a:latin typeface="Lucida Sans Unicode" charset="0"/>
                <a:ea typeface="ＭＳ Ｐゴシック" charset="0"/>
                <a:cs typeface="ＭＳ Ｐゴシック" charset="0"/>
              </a:rPr>
              <a:t>C++</a:t>
            </a:r>
            <a:r>
              <a:rPr lang="fr-FR" sz="2000" dirty="0">
                <a:latin typeface="Lucida Sans Unicode" charset="0"/>
                <a:ea typeface="ＭＳ Ｐゴシック" charset="0"/>
                <a:cs typeface="ＭＳ Ｐゴシック" charset="0"/>
              </a:rPr>
              <a:t>. </a:t>
            </a:r>
            <a:endParaRPr lang="fr-FR" sz="1800" dirty="0">
              <a:latin typeface="Lucida Sans Unicode" charset="0"/>
              <a:ea typeface="ＭＳ Ｐゴシック" charset="0"/>
              <a:cs typeface="ＭＳ Ｐゴシック" charset="0"/>
            </a:endParaRPr>
          </a:p>
          <a:p>
            <a:pPr marL="0" indent="0" algn="just" eaLnBrk="1" hangingPunct="1">
              <a:lnSpc>
                <a:spcPct val="150000"/>
              </a:lnSpc>
              <a:buNone/>
            </a:pPr>
            <a:r>
              <a:rPr lang="fr-FR" sz="2000" b="1" dirty="0">
                <a:latin typeface="Lucida Sans Unicode" charset="0"/>
                <a:ea typeface="ＭＳ Ｐゴシック" charset="0"/>
                <a:cs typeface="ＭＳ Ｐゴシック" charset="0"/>
              </a:rPr>
              <a:t>Janvier 1984</a:t>
            </a:r>
            <a:r>
              <a:rPr lang="fr-FR" sz="2000" dirty="0">
                <a:latin typeface="Lucida Sans Unicode" charset="0"/>
                <a:ea typeface="ＭＳ Ｐゴシック" charset="0"/>
                <a:cs typeface="ＭＳ Ｐゴシック" charset="0"/>
              </a:rPr>
              <a:t> : </a:t>
            </a:r>
            <a:r>
              <a:rPr lang="fr-FR" sz="2000" b="1" dirty="0">
                <a:latin typeface="Lucida Sans Unicode" charset="0"/>
                <a:ea typeface="ＭＳ Ｐゴシック" charset="0"/>
                <a:cs typeface="ＭＳ Ｐゴシック" charset="0"/>
              </a:rPr>
              <a:t>Steve Jobs</a:t>
            </a:r>
            <a:r>
              <a:rPr lang="fr-FR" sz="2000" dirty="0">
                <a:latin typeface="Lucida Sans Unicode" charset="0"/>
                <a:ea typeface="ＭＳ Ｐゴシック" charset="0"/>
                <a:cs typeface="ＭＳ Ｐゴシック" charset="0"/>
              </a:rPr>
              <a:t> présente l'Apple </a:t>
            </a:r>
            <a:r>
              <a:rPr lang="fr-FR" sz="2000" b="1" dirty="0">
                <a:latin typeface="Lucida Sans Unicode" charset="0"/>
                <a:ea typeface="ＭＳ Ｐゴシック" charset="0"/>
                <a:cs typeface="ＭＳ Ｐゴシック" charset="0"/>
              </a:rPr>
              <a:t>Macintosh</a:t>
            </a:r>
            <a:r>
              <a:rPr lang="fr-FR" sz="2000" dirty="0">
                <a:latin typeface="Lucida Sans Unicode" charset="0"/>
                <a:ea typeface="ＭＳ Ｐゴシック" charset="0"/>
                <a:cs typeface="ＭＳ Ｐゴシック" charset="0"/>
              </a:rPr>
              <a:t> au public (25000 F) . </a:t>
            </a:r>
          </a:p>
        </p:txBody>
      </p:sp>
      <p:pic>
        <p:nvPicPr>
          <p:cNvPr id="454658" name="Picture 3" descr="mac128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4365104"/>
            <a:ext cx="1855617" cy="16278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0340545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idx="4294967295"/>
          </p:nvPr>
        </p:nvSpPr>
        <p:spPr>
          <a:xfrm>
            <a:off x="755576" y="620688"/>
            <a:ext cx="7632848" cy="5616625"/>
          </a:xfrm>
        </p:spPr>
        <p:txBody>
          <a:bodyPr>
            <a:normAutofit/>
          </a:bodyPr>
          <a:lstStyle/>
          <a:p>
            <a:pPr marL="0" indent="0" algn="just" eaLnBrk="1" hangingPunct="1">
              <a:lnSpc>
                <a:spcPct val="160000"/>
              </a:lnSpc>
              <a:buNone/>
            </a:pPr>
            <a:r>
              <a:rPr lang="fr-FR" sz="2000" b="1" dirty="0">
                <a:latin typeface="Lucida Sans Unicode" charset="0"/>
                <a:ea typeface="ＭＳ Ｐゴシック" charset="0"/>
                <a:cs typeface="ＭＳ Ｐゴシック" charset="0"/>
              </a:rPr>
              <a:t>Avril 1984</a:t>
            </a:r>
            <a:r>
              <a:rPr lang="fr-FR" sz="2000" dirty="0">
                <a:latin typeface="Lucida Sans Unicode" charset="0"/>
                <a:ea typeface="ＭＳ Ｐゴシック" charset="0"/>
                <a:cs typeface="ＭＳ Ｐゴシック" charset="0"/>
              </a:rPr>
              <a:t> : </a:t>
            </a:r>
            <a:r>
              <a:rPr lang="fr-FR" sz="2000" b="1" dirty="0">
                <a:latin typeface="Lucida Sans Unicode" charset="0"/>
                <a:ea typeface="ＭＳ Ｐゴシック" charset="0"/>
                <a:cs typeface="ＭＳ Ｐゴシック" charset="0"/>
              </a:rPr>
              <a:t>Microsoft</a:t>
            </a:r>
            <a:r>
              <a:rPr lang="fr-FR" sz="2000" dirty="0">
                <a:latin typeface="Lucida Sans Unicode" charset="0"/>
                <a:ea typeface="ＭＳ Ｐゴシック" charset="0"/>
                <a:cs typeface="ＭＳ Ｐゴシック" charset="0"/>
              </a:rPr>
              <a:t> présente </a:t>
            </a:r>
            <a:r>
              <a:rPr lang="fr-FR" sz="2000" b="1" dirty="0">
                <a:latin typeface="Lucida Sans Unicode" charset="0"/>
                <a:ea typeface="ＭＳ Ｐゴシック" charset="0"/>
                <a:cs typeface="ＭＳ Ｐゴシック" charset="0"/>
              </a:rPr>
              <a:t>Interface Manager</a:t>
            </a:r>
            <a:r>
              <a:rPr lang="fr-FR" sz="2000" dirty="0">
                <a:latin typeface="Lucida Sans Unicode" charset="0"/>
                <a:ea typeface="ＭＳ Ｐゴシック" charset="0"/>
                <a:cs typeface="ＭＳ Ｐゴシック" charset="0"/>
              </a:rPr>
              <a:t> (renommé par la suite </a:t>
            </a:r>
            <a:r>
              <a:rPr lang="fr-FR" sz="2000" b="1" dirty="0">
                <a:latin typeface="Lucida Sans Unicode" charset="0"/>
                <a:ea typeface="ＭＳ Ｐゴシック" charset="0"/>
                <a:cs typeface="ＭＳ Ｐゴシック" charset="0"/>
              </a:rPr>
              <a:t>Windows</a:t>
            </a:r>
            <a:r>
              <a:rPr lang="fr-FR" sz="2000" dirty="0">
                <a:latin typeface="Lucida Sans Unicode" charset="0"/>
                <a:ea typeface="ＭＳ Ｐゴシック" charset="0"/>
                <a:cs typeface="ＭＳ Ｐゴシック" charset="0"/>
              </a:rPr>
              <a:t>), un concept d'interface graphique pour PC. </a:t>
            </a:r>
          </a:p>
          <a:p>
            <a:pPr marL="0" indent="0" algn="just" eaLnBrk="1" hangingPunct="1">
              <a:lnSpc>
                <a:spcPct val="160000"/>
              </a:lnSpc>
              <a:buNone/>
            </a:pPr>
            <a:r>
              <a:rPr lang="fr-FR" sz="2000" b="1" dirty="0">
                <a:latin typeface="Lucida Sans Unicode" charset="0"/>
                <a:ea typeface="ＭＳ Ｐゴシック" charset="0"/>
                <a:cs typeface="ＭＳ Ｐゴシック" charset="0"/>
              </a:rPr>
              <a:t>Octobre 1984</a:t>
            </a:r>
            <a:r>
              <a:rPr lang="fr-FR" sz="2000" dirty="0">
                <a:latin typeface="Lucida Sans Unicode" charset="0"/>
                <a:ea typeface="ＭＳ Ｐゴシック" charset="0"/>
                <a:cs typeface="ＭＳ Ｐゴシック" charset="0"/>
              </a:rPr>
              <a:t> : Nombre de machines connectées sur </a:t>
            </a:r>
            <a:r>
              <a:rPr lang="fr-FR" sz="2000" b="1" dirty="0">
                <a:latin typeface="Lucida Sans Unicode" charset="0"/>
                <a:ea typeface="ＭＳ Ｐゴシック" charset="0"/>
                <a:cs typeface="ＭＳ Ｐゴシック" charset="0"/>
              </a:rPr>
              <a:t>Internet</a:t>
            </a:r>
            <a:r>
              <a:rPr lang="fr-FR" sz="2000" dirty="0">
                <a:latin typeface="Lucida Sans Unicode" charset="0"/>
                <a:ea typeface="ＭＳ Ｐゴシック" charset="0"/>
                <a:cs typeface="ＭＳ Ｐゴシック" charset="0"/>
              </a:rPr>
              <a:t> : </a:t>
            </a:r>
            <a:r>
              <a:rPr lang="fr-FR" sz="2000" b="1" dirty="0">
                <a:latin typeface="Lucida Sans Unicode" charset="0"/>
                <a:ea typeface="ＭＳ Ｐゴシック" charset="0"/>
                <a:cs typeface="ＭＳ Ｐゴシック" charset="0"/>
              </a:rPr>
              <a:t>1024.</a:t>
            </a:r>
          </a:p>
          <a:p>
            <a:pPr marL="0" indent="0" algn="just" eaLnBrk="1" hangingPunct="1">
              <a:lnSpc>
                <a:spcPct val="160000"/>
              </a:lnSpc>
              <a:buNone/>
            </a:pPr>
            <a:r>
              <a:rPr lang="fr-FR" sz="2000" b="1" dirty="0">
                <a:latin typeface="Lucida Sans Unicode" charset="0"/>
                <a:ea typeface="ＭＳ Ｐゴシック" charset="0"/>
                <a:cs typeface="ＭＳ Ｐゴシック" charset="0"/>
              </a:rPr>
              <a:t>1984 : Hewlett Packard </a:t>
            </a:r>
            <a:r>
              <a:rPr lang="fr-FR" sz="2000" dirty="0">
                <a:latin typeface="Lucida Sans Unicode" charset="0"/>
                <a:ea typeface="ＭＳ Ｐゴシック" charset="0"/>
                <a:cs typeface="ＭＳ Ｐゴシック" charset="0"/>
              </a:rPr>
              <a:t>commercialise la première imprimante laser :</a:t>
            </a:r>
            <a:r>
              <a:rPr lang="fr-FR" sz="2000" b="1" dirty="0">
                <a:latin typeface="Lucida Sans Unicode" charset="0"/>
                <a:ea typeface="ＭＳ Ｐゴシック" charset="0"/>
                <a:cs typeface="ＭＳ Ｐゴシック" charset="0"/>
              </a:rPr>
              <a:t> la HP Laserjet (3600 $).</a:t>
            </a:r>
          </a:p>
          <a:p>
            <a:pPr marL="0" indent="0" algn="just" eaLnBrk="1" hangingPunct="1">
              <a:lnSpc>
                <a:spcPct val="160000"/>
              </a:lnSpc>
              <a:buNone/>
            </a:pPr>
            <a:r>
              <a:rPr lang="fr-FR" sz="2000" b="1" dirty="0">
                <a:latin typeface="Lucida Sans Unicode" charset="0"/>
                <a:ea typeface="ＭＳ Ｐゴシック" charset="0"/>
                <a:cs typeface="ＭＳ Ｐゴシック" charset="0"/>
              </a:rPr>
              <a:t>1984</a:t>
            </a:r>
            <a:r>
              <a:rPr lang="fr-FR" sz="2000" dirty="0">
                <a:latin typeface="Lucida Sans Unicode" charset="0"/>
                <a:ea typeface="ＭＳ Ｐゴシック" charset="0"/>
                <a:cs typeface="ＭＳ Ｐゴシック" charset="0"/>
              </a:rPr>
              <a:t> : </a:t>
            </a:r>
            <a:r>
              <a:rPr lang="fr-FR" sz="2000" b="1" dirty="0" err="1">
                <a:latin typeface="Lucida Sans Unicode" charset="0"/>
                <a:ea typeface="ＭＳ Ｐゴシック" charset="0"/>
                <a:cs typeface="ＭＳ Ｐゴシック" charset="0"/>
              </a:rPr>
              <a:t>Sublogic</a:t>
            </a:r>
            <a:r>
              <a:rPr lang="fr-FR" sz="2000" dirty="0">
                <a:latin typeface="Lucida Sans Unicode" charset="0"/>
                <a:ea typeface="ＭＳ Ｐゴシック" charset="0"/>
                <a:cs typeface="ＭＳ Ｐゴシック" charset="0"/>
              </a:rPr>
              <a:t> commercialise </a:t>
            </a:r>
            <a:r>
              <a:rPr lang="fr-FR" sz="2000" b="1" dirty="0">
                <a:latin typeface="Lucida Sans Unicode" charset="0"/>
                <a:ea typeface="ＭＳ Ｐゴシック" charset="0"/>
                <a:cs typeface="ＭＳ Ｐゴシック" charset="0"/>
              </a:rPr>
              <a:t>Flight Simulator</a:t>
            </a:r>
            <a:r>
              <a:rPr lang="fr-FR" sz="2000" dirty="0">
                <a:latin typeface="Lucida Sans Unicode" charset="0"/>
                <a:ea typeface="ＭＳ Ｐゴシック" charset="0"/>
                <a:cs typeface="ＭＳ Ｐゴシック" charset="0"/>
              </a:rPr>
              <a:t>, un simulateur de vol pour Commodore 64.   </a:t>
            </a:r>
          </a:p>
        </p:txBody>
      </p:sp>
    </p:spTree>
    <p:extLst>
      <p:ext uri="{BB962C8B-B14F-4D97-AF65-F5344CB8AC3E}">
        <p14:creationId xmlns:p14="http://schemas.microsoft.com/office/powerpoint/2010/main" val="51466230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idx="4294967295"/>
          </p:nvPr>
        </p:nvSpPr>
        <p:spPr>
          <a:xfrm>
            <a:off x="899592" y="620688"/>
            <a:ext cx="7330008" cy="5832500"/>
          </a:xfrm>
        </p:spPr>
        <p:txBody>
          <a:bodyPr>
            <a:normAutofit fontScale="85000" lnSpcReduction="20000"/>
          </a:bodyPr>
          <a:lstStyle/>
          <a:p>
            <a:pPr marL="0" indent="0" algn="just" eaLnBrk="1" hangingPunct="1">
              <a:lnSpc>
                <a:spcPct val="160000"/>
              </a:lnSpc>
              <a:buNone/>
            </a:pPr>
            <a:r>
              <a:rPr lang="fr-FR" sz="2800" b="1" dirty="0">
                <a:latin typeface="Lucida Sans Unicode" charset="0"/>
                <a:ea typeface="ＭＳ Ｐゴシック" charset="0"/>
                <a:cs typeface="ＭＳ Ｐゴシック" charset="0"/>
              </a:rPr>
              <a:t>1984</a:t>
            </a:r>
            <a:r>
              <a:rPr lang="fr-FR" sz="2800" dirty="0">
                <a:latin typeface="Lucida Sans Unicode" charset="0"/>
                <a:ea typeface="ＭＳ Ｐゴシック" charset="0"/>
                <a:cs typeface="ＭＳ Ｐゴシック" charset="0"/>
              </a:rPr>
              <a:t> : </a:t>
            </a:r>
            <a:r>
              <a:rPr lang="fr-FR" sz="2800" b="1" dirty="0">
                <a:latin typeface="Lucida Sans Unicode" charset="0"/>
                <a:ea typeface="ＭＳ Ｐゴシック" charset="0"/>
                <a:cs typeface="ＭＳ Ｐゴシック" charset="0"/>
              </a:rPr>
              <a:t>Phillips</a:t>
            </a:r>
            <a:r>
              <a:rPr lang="fr-FR" sz="2800" dirty="0">
                <a:latin typeface="Lucida Sans Unicode" charset="0"/>
                <a:ea typeface="ＭＳ Ｐゴシック" charset="0"/>
                <a:cs typeface="ＭＳ Ｐゴシック" charset="0"/>
              </a:rPr>
              <a:t> commercialise le premier lecteur de </a:t>
            </a:r>
            <a:r>
              <a:rPr lang="fr-FR" sz="2800" b="1" dirty="0">
                <a:latin typeface="Lucida Sans Unicode" charset="0"/>
                <a:ea typeface="ＭＳ Ｐゴシック" charset="0"/>
                <a:cs typeface="ＭＳ Ｐゴシック" charset="0"/>
              </a:rPr>
              <a:t>CD ROM</a:t>
            </a:r>
            <a:r>
              <a:rPr lang="fr-FR" sz="2800" dirty="0">
                <a:latin typeface="Lucida Sans Unicode" charset="0"/>
                <a:ea typeface="ＭＳ Ｐゴシック" charset="0"/>
                <a:cs typeface="ＭＳ Ｐゴシック" charset="0"/>
              </a:rPr>
              <a:t> pour ordinateur au prix de 1000 $. </a:t>
            </a:r>
          </a:p>
          <a:p>
            <a:pPr marL="0" indent="0" algn="just" eaLnBrk="1" hangingPunct="1">
              <a:lnSpc>
                <a:spcPct val="160000"/>
              </a:lnSpc>
              <a:buNone/>
            </a:pPr>
            <a:r>
              <a:rPr lang="fr-FR" sz="2800" dirty="0">
                <a:latin typeface="Lucida Sans Unicode" charset="0"/>
                <a:ea typeface="ＭＳ Ｐゴシック" charset="0"/>
                <a:cs typeface="ＭＳ Ｐゴシック" charset="0"/>
              </a:rPr>
              <a:t> </a:t>
            </a:r>
            <a:r>
              <a:rPr lang="fr-FR" sz="2800" b="1" dirty="0">
                <a:latin typeface="Lucida Sans Unicode" charset="0"/>
                <a:ea typeface="ＭＳ Ｐゴシック" charset="0"/>
                <a:cs typeface="ＭＳ Ｐゴシック" charset="0"/>
              </a:rPr>
              <a:t>1984</a:t>
            </a:r>
            <a:r>
              <a:rPr lang="fr-FR" sz="2800" dirty="0">
                <a:latin typeface="Lucida Sans Unicode" charset="0"/>
                <a:ea typeface="ＭＳ Ｐゴシック" charset="0"/>
                <a:cs typeface="ＭＳ Ｐゴシック" charset="0"/>
              </a:rPr>
              <a:t> : </a:t>
            </a:r>
            <a:r>
              <a:rPr lang="fr-FR" sz="2800" b="1" dirty="0">
                <a:latin typeface="Lucida Sans Unicode" charset="0"/>
                <a:ea typeface="ＭＳ Ｐゴシック" charset="0"/>
                <a:cs typeface="ＭＳ Ｐゴシック" charset="0"/>
              </a:rPr>
              <a:t>Thomson</a:t>
            </a:r>
            <a:r>
              <a:rPr lang="fr-FR" sz="2800" dirty="0">
                <a:latin typeface="Lucida Sans Unicode" charset="0"/>
                <a:ea typeface="ＭＳ Ｐゴシック" charset="0"/>
                <a:cs typeface="ＭＳ Ｐゴシック" charset="0"/>
              </a:rPr>
              <a:t> commercialise le </a:t>
            </a:r>
            <a:r>
              <a:rPr lang="fr-FR" sz="2800" b="1" dirty="0">
                <a:latin typeface="Lucida Sans Unicode" charset="0"/>
                <a:ea typeface="ＭＳ Ｐゴシック" charset="0"/>
                <a:cs typeface="ＭＳ Ｐゴシック" charset="0"/>
              </a:rPr>
              <a:t>MO 5</a:t>
            </a:r>
            <a:r>
              <a:rPr lang="fr-FR" sz="2800" dirty="0">
                <a:latin typeface="Lucida Sans Unicode" charset="0"/>
                <a:ea typeface="ＭＳ Ｐゴシック" charset="0"/>
                <a:cs typeface="ＭＳ Ｐゴシック" charset="0"/>
              </a:rPr>
              <a:t>.</a:t>
            </a:r>
          </a:p>
          <a:p>
            <a:pPr marL="0" indent="0" algn="just" eaLnBrk="1" hangingPunct="1">
              <a:lnSpc>
                <a:spcPct val="160000"/>
              </a:lnSpc>
              <a:buNone/>
            </a:pPr>
            <a:endParaRPr lang="fr-FR" sz="2800" dirty="0">
              <a:latin typeface="Lucida Sans Unicode" charset="0"/>
              <a:ea typeface="ＭＳ Ｐゴシック" charset="0"/>
              <a:cs typeface="ＭＳ Ｐゴシック" charset="0"/>
            </a:endParaRPr>
          </a:p>
          <a:p>
            <a:pPr marL="0" indent="0" algn="just" eaLnBrk="1" hangingPunct="1">
              <a:lnSpc>
                <a:spcPct val="160000"/>
              </a:lnSpc>
              <a:buNone/>
            </a:pPr>
            <a:r>
              <a:rPr lang="fr-FR" sz="2800" b="1" dirty="0">
                <a:latin typeface="Lucida Sans Unicode" charset="0"/>
                <a:ea typeface="ＭＳ Ｐゴシック" charset="0"/>
                <a:cs typeface="ＭＳ Ｐゴシック" charset="0"/>
              </a:rPr>
              <a:t>Janvier 1985</a:t>
            </a:r>
            <a:r>
              <a:rPr lang="fr-FR" sz="2800" dirty="0">
                <a:latin typeface="Lucida Sans Unicode" charset="0"/>
                <a:ea typeface="ＭＳ Ｐゴシック" charset="0"/>
                <a:cs typeface="ＭＳ Ｐゴシック" charset="0"/>
              </a:rPr>
              <a:t> : </a:t>
            </a:r>
            <a:r>
              <a:rPr lang="fr-FR" sz="2800" b="1" dirty="0">
                <a:latin typeface="Lucida Sans Unicode" charset="0"/>
                <a:ea typeface="ＭＳ Ｐゴシック" charset="0"/>
                <a:cs typeface="ＭＳ Ｐゴシック" charset="0"/>
              </a:rPr>
              <a:t>Microsoft</a:t>
            </a:r>
            <a:r>
              <a:rPr lang="fr-FR" sz="2800" dirty="0">
                <a:latin typeface="Lucida Sans Unicode" charset="0"/>
                <a:ea typeface="ＭＳ Ｐゴシック" charset="0"/>
                <a:cs typeface="ＭＳ Ｐゴシック" charset="0"/>
              </a:rPr>
              <a:t> lance son logiciel de traitement de textes </a:t>
            </a:r>
            <a:r>
              <a:rPr lang="fr-FR" sz="2800" b="1" dirty="0">
                <a:latin typeface="Lucida Sans Unicode" charset="0"/>
                <a:ea typeface="ＭＳ Ｐゴシック" charset="0"/>
                <a:cs typeface="ＭＳ Ｐゴシック" charset="0"/>
              </a:rPr>
              <a:t>Word</a:t>
            </a:r>
            <a:r>
              <a:rPr lang="fr-FR" sz="2800" dirty="0">
                <a:latin typeface="Lucida Sans Unicode" charset="0"/>
                <a:ea typeface="ＭＳ Ｐゴシック" charset="0"/>
                <a:cs typeface="ＭＳ Ｐゴシック" charset="0"/>
              </a:rPr>
              <a:t> pour Macintosh. </a:t>
            </a:r>
          </a:p>
          <a:p>
            <a:pPr marL="0" indent="0" algn="just" eaLnBrk="1" hangingPunct="1">
              <a:lnSpc>
                <a:spcPct val="160000"/>
              </a:lnSpc>
              <a:buNone/>
            </a:pPr>
            <a:r>
              <a:rPr lang="fr-FR" sz="2800" b="1" dirty="0">
                <a:latin typeface="Lucida Sans Unicode" charset="0"/>
                <a:ea typeface="ＭＳ Ｐゴシック" charset="0"/>
                <a:cs typeface="ＭＳ Ｐゴシック" charset="0"/>
              </a:rPr>
              <a:t>Mai 1985</a:t>
            </a:r>
            <a:r>
              <a:rPr lang="fr-FR" sz="2800" dirty="0">
                <a:latin typeface="Lucida Sans Unicode" charset="0"/>
                <a:ea typeface="ＭＳ Ｐゴシック" charset="0"/>
                <a:cs typeface="ＭＳ Ｐゴシック" charset="0"/>
              </a:rPr>
              <a:t> : Le cofondateur d'</a:t>
            </a:r>
            <a:r>
              <a:rPr lang="fr-FR" sz="2800" b="1" dirty="0">
                <a:latin typeface="Lucida Sans Unicode" charset="0"/>
                <a:ea typeface="ＭＳ Ｐゴシック" charset="0"/>
                <a:cs typeface="ＭＳ Ｐゴシック" charset="0"/>
              </a:rPr>
              <a:t>Apple</a:t>
            </a:r>
            <a:r>
              <a:rPr lang="fr-FR" sz="2800" dirty="0">
                <a:latin typeface="Lucida Sans Unicode" charset="0"/>
                <a:ea typeface="ＭＳ Ｐゴシック" charset="0"/>
                <a:cs typeface="ＭＳ Ｐゴシック" charset="0"/>
              </a:rPr>
              <a:t>, </a:t>
            </a:r>
            <a:r>
              <a:rPr lang="fr-FR" sz="2800" b="1" dirty="0">
                <a:latin typeface="Lucida Sans Unicode" charset="0"/>
                <a:ea typeface="ＭＳ Ｐゴシック" charset="0"/>
                <a:cs typeface="ＭＳ Ｐゴシック" charset="0"/>
              </a:rPr>
              <a:t>Steve Jobs</a:t>
            </a:r>
            <a:r>
              <a:rPr lang="fr-FR" sz="2800" dirty="0">
                <a:latin typeface="Lucida Sans Unicode" charset="0"/>
                <a:ea typeface="ＭＳ Ｐゴシック" charset="0"/>
                <a:cs typeface="ＭＳ Ｐゴシック" charset="0"/>
              </a:rPr>
              <a:t> est "viré" de la direction par </a:t>
            </a:r>
            <a:r>
              <a:rPr lang="fr-FR" sz="2800" b="1" dirty="0">
                <a:latin typeface="Lucida Sans Unicode" charset="0"/>
                <a:ea typeface="ＭＳ Ｐゴシック" charset="0"/>
                <a:cs typeface="ＭＳ Ｐゴシック" charset="0"/>
              </a:rPr>
              <a:t>John </a:t>
            </a:r>
            <a:r>
              <a:rPr lang="fr-FR" sz="2800" b="1" dirty="0" err="1">
                <a:latin typeface="Lucida Sans Unicode" charset="0"/>
                <a:ea typeface="ＭＳ Ｐゴシック" charset="0"/>
                <a:cs typeface="ＭＳ Ｐゴシック" charset="0"/>
              </a:rPr>
              <a:t>Sculley</a:t>
            </a:r>
            <a:r>
              <a:rPr lang="fr-FR" sz="2800" dirty="0">
                <a:latin typeface="Lucida Sans Unicode" charset="0"/>
                <a:ea typeface="ＭＳ Ｐゴシック" charset="0"/>
                <a:cs typeface="ＭＳ Ｐゴシック" charset="0"/>
              </a:rPr>
              <a:t>, nouveau patron d'</a:t>
            </a:r>
            <a:r>
              <a:rPr lang="fr-FR" sz="2800" b="1" dirty="0">
                <a:latin typeface="Lucida Sans Unicode" charset="0"/>
                <a:ea typeface="ＭＳ Ｐゴシック" charset="0"/>
                <a:cs typeface="ＭＳ Ｐゴシック" charset="0"/>
              </a:rPr>
              <a:t>Apple</a:t>
            </a:r>
            <a:r>
              <a:rPr lang="fr-FR" sz="2800" dirty="0">
                <a:latin typeface="Lucida Sans Unicode" charset="0"/>
                <a:ea typeface="ＭＳ Ｐゴシック" charset="0"/>
                <a:cs typeface="ＭＳ Ｐゴシック" charset="0"/>
              </a:rPr>
              <a:t> et ex-patron de </a:t>
            </a:r>
            <a:r>
              <a:rPr lang="fr-FR" sz="2800" b="1" dirty="0">
                <a:latin typeface="Lucida Sans Unicode" charset="0"/>
                <a:ea typeface="ＭＳ Ｐゴシック" charset="0"/>
                <a:cs typeface="ＭＳ Ｐゴシック" charset="0"/>
              </a:rPr>
              <a:t>Pepsi Cola</a:t>
            </a:r>
            <a:r>
              <a:rPr lang="fr-FR" sz="2800" dirty="0">
                <a:latin typeface="Lucida Sans Unicode" charset="0"/>
                <a:ea typeface="ＭＳ Ｐゴシック" charset="0"/>
                <a:cs typeface="ＭＳ Ｐゴシック" charset="0"/>
              </a:rPr>
              <a:t>. </a:t>
            </a:r>
          </a:p>
        </p:txBody>
      </p:sp>
      <p:pic>
        <p:nvPicPr>
          <p:cNvPr id="458754" name="Picture 3" descr="mo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2348880"/>
            <a:ext cx="1262062" cy="79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8487248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idx="4294967295"/>
          </p:nvPr>
        </p:nvSpPr>
        <p:spPr>
          <a:xfrm>
            <a:off x="683568" y="692696"/>
            <a:ext cx="7698432" cy="5472608"/>
          </a:xfrm>
        </p:spPr>
        <p:txBody>
          <a:bodyPr/>
          <a:lstStyle/>
          <a:p>
            <a:pPr marL="0" indent="0" algn="just" eaLnBrk="1" hangingPunct="1">
              <a:lnSpc>
                <a:spcPct val="90000"/>
              </a:lnSpc>
              <a:buNone/>
            </a:pPr>
            <a:r>
              <a:rPr lang="fr-FR" b="1" dirty="0">
                <a:latin typeface="Lucida Sans Unicode" charset="0"/>
                <a:ea typeface="ＭＳ Ｐゴシック" charset="0"/>
                <a:cs typeface="ＭＳ Ｐゴシック" charset="0"/>
              </a:rPr>
              <a:t>Octobre 1985</a:t>
            </a:r>
            <a:r>
              <a:rPr lang="fr-FR" dirty="0">
                <a:latin typeface="Lucida Sans Unicode" charset="0"/>
                <a:ea typeface="ＭＳ Ｐゴシック" charset="0"/>
                <a:cs typeface="ＭＳ Ｐゴシック" charset="0"/>
              </a:rPr>
              <a:t> : Nombre de machines connectées sur </a:t>
            </a:r>
            <a:r>
              <a:rPr lang="fr-FR" b="1" dirty="0">
                <a:latin typeface="Lucida Sans Unicode" charset="0"/>
                <a:ea typeface="ＭＳ Ｐゴシック" charset="0"/>
                <a:cs typeface="ＭＳ Ｐゴシック" charset="0"/>
              </a:rPr>
              <a:t>Internet</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1961</a:t>
            </a:r>
            <a:r>
              <a:rPr lang="fr-FR" dirty="0">
                <a:latin typeface="Lucida Sans Unicode" charset="0"/>
                <a:ea typeface="ＭＳ Ｐゴシック" charset="0"/>
                <a:cs typeface="ＭＳ Ｐゴシック" charset="0"/>
              </a:rPr>
              <a:t>.</a:t>
            </a:r>
          </a:p>
          <a:p>
            <a:pPr marL="0" indent="0" algn="just" eaLnBrk="1" hangingPunct="1">
              <a:lnSpc>
                <a:spcPct val="90000"/>
              </a:lnSpc>
              <a:buNone/>
            </a:pPr>
            <a:endParaRPr lang="fr-FR" dirty="0">
              <a:latin typeface="Lucida Sans Unicode" charset="0"/>
              <a:ea typeface="ＭＳ Ｐゴシック" charset="0"/>
              <a:cs typeface="ＭＳ Ｐゴシック" charset="0"/>
            </a:endParaRPr>
          </a:p>
          <a:p>
            <a:pPr marL="0" indent="0" algn="just" eaLnBrk="1" hangingPunct="1">
              <a:lnSpc>
                <a:spcPct val="90000"/>
              </a:lnSpc>
              <a:buNone/>
            </a:pPr>
            <a:r>
              <a:rPr lang="fr-FR" b="1" dirty="0">
                <a:latin typeface="Lucida Sans Unicode" charset="0"/>
                <a:ea typeface="ＭＳ Ｐゴシック" charset="0"/>
                <a:cs typeface="ＭＳ Ｐゴシック" charset="0"/>
              </a:rPr>
              <a:t>1985</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Apple</a:t>
            </a:r>
            <a:r>
              <a:rPr lang="fr-FR" dirty="0">
                <a:latin typeface="Lucida Sans Unicode" charset="0"/>
                <a:ea typeface="ＭＳ Ｐゴシック" charset="0"/>
                <a:cs typeface="ＭＳ Ｐゴシック" charset="0"/>
              </a:rPr>
              <a:t> commercialise sa première imprimante laser </a:t>
            </a:r>
            <a:r>
              <a:rPr lang="fr-FR" b="1" dirty="0">
                <a:latin typeface="Lucida Sans Unicode" charset="0"/>
                <a:ea typeface="ＭＳ Ｐゴシック" charset="0"/>
                <a:cs typeface="ＭＳ Ｐゴシック" charset="0"/>
              </a:rPr>
              <a:t>Postscript</a:t>
            </a:r>
            <a:r>
              <a:rPr lang="fr-FR" dirty="0">
                <a:latin typeface="Lucida Sans Unicode" charset="0"/>
                <a:ea typeface="ＭＳ Ｐゴシック" charset="0"/>
                <a:cs typeface="ＭＳ Ｐゴシック" charset="0"/>
              </a:rPr>
              <a:t> au prix de 7000 $.</a:t>
            </a:r>
            <a:br>
              <a:rPr lang="fr-FR" dirty="0">
                <a:latin typeface="Lucida Sans Unicode" charset="0"/>
                <a:ea typeface="ＭＳ Ｐゴシック" charset="0"/>
                <a:cs typeface="ＭＳ Ｐゴシック" charset="0"/>
              </a:rPr>
            </a:br>
            <a:r>
              <a:rPr lang="fr-FR" dirty="0">
                <a:latin typeface="Lucida Sans Unicode" charset="0"/>
                <a:ea typeface="ＭＳ Ｐゴシック" charset="0"/>
                <a:cs typeface="ＭＳ Ｐゴシック" charset="0"/>
              </a:rPr>
              <a:t> </a:t>
            </a:r>
          </a:p>
          <a:p>
            <a:pPr marL="0" indent="0" algn="just" eaLnBrk="1" hangingPunct="1">
              <a:lnSpc>
                <a:spcPct val="90000"/>
              </a:lnSpc>
              <a:buNone/>
            </a:pPr>
            <a:r>
              <a:rPr lang="fr-FR" b="1" dirty="0">
                <a:latin typeface="Lucida Sans Unicode" charset="0"/>
                <a:ea typeface="ＭＳ Ｐゴシック" charset="0"/>
                <a:cs typeface="ＭＳ Ｐゴシック" charset="0"/>
              </a:rPr>
              <a:t>1985</a:t>
            </a:r>
            <a:r>
              <a:rPr lang="fr-FR" dirty="0">
                <a:latin typeface="Lucida Sans Unicode" charset="0"/>
                <a:ea typeface="ＭＳ Ｐゴシック" charset="0"/>
                <a:cs typeface="ＭＳ Ｐゴシック" charset="0"/>
              </a:rPr>
              <a:t> : La </a:t>
            </a:r>
            <a:r>
              <a:rPr lang="fr-FR" b="1" dirty="0">
                <a:latin typeface="Lucida Sans Unicode" charset="0"/>
                <a:ea typeface="ＭＳ Ｐゴシック" charset="0"/>
                <a:cs typeface="ＭＳ Ｐゴシック" charset="0"/>
              </a:rPr>
              <a:t>NSF</a:t>
            </a:r>
            <a:r>
              <a:rPr lang="fr-FR" dirty="0">
                <a:latin typeface="Lucida Sans Unicode" charset="0"/>
                <a:ea typeface="ＭＳ Ｐゴシック" charset="0"/>
                <a:cs typeface="ＭＳ Ｐゴシック" charset="0"/>
              </a:rPr>
              <a:t> (National Science </a:t>
            </a:r>
            <a:r>
              <a:rPr lang="fr-FR" dirty="0" err="1">
                <a:latin typeface="Lucida Sans Unicode" charset="0"/>
                <a:ea typeface="ＭＳ Ｐゴシック" charset="0"/>
                <a:cs typeface="ＭＳ Ｐゴシック" charset="0"/>
              </a:rPr>
              <a:t>foundation</a:t>
            </a:r>
            <a:r>
              <a:rPr lang="fr-FR" dirty="0">
                <a:latin typeface="Lucida Sans Unicode" charset="0"/>
                <a:ea typeface="ＭＳ Ｐゴシック" charset="0"/>
                <a:cs typeface="ＭＳ Ｐゴシック" charset="0"/>
              </a:rPr>
              <a:t>) forme le réseau </a:t>
            </a:r>
            <a:r>
              <a:rPr lang="fr-FR" b="1" dirty="0">
                <a:latin typeface="Lucida Sans Unicode" charset="0"/>
                <a:ea typeface="ＭＳ Ｐゴシック" charset="0"/>
                <a:cs typeface="ＭＳ Ｐゴシック" charset="0"/>
              </a:rPr>
              <a:t>NSFNET</a:t>
            </a:r>
            <a:r>
              <a:rPr lang="fr-FR" dirty="0">
                <a:latin typeface="Lucida Sans Unicode" charset="0"/>
                <a:ea typeface="ＭＳ Ｐゴシック" charset="0"/>
                <a:cs typeface="ＭＳ Ｐゴシック" charset="0"/>
              </a:rPr>
              <a:t> reliant 5 sites équipés de super ordinateurs avec des liaisons à 56 </a:t>
            </a:r>
            <a:r>
              <a:rPr lang="fr-FR" dirty="0" err="1">
                <a:latin typeface="Lucida Sans Unicode" charset="0"/>
                <a:ea typeface="ＭＳ Ｐゴシック" charset="0"/>
                <a:cs typeface="ＭＳ Ｐゴシック" charset="0"/>
              </a:rPr>
              <a:t>kbits/s</a:t>
            </a:r>
            <a:r>
              <a:rPr lang="fr-FR" dirty="0">
                <a:latin typeface="Lucida Sans Unicode" charset="0"/>
                <a:ea typeface="ＭＳ Ｐゴシック" charset="0"/>
                <a:cs typeface="ＭＳ Ｐゴシック" charset="0"/>
              </a:rPr>
              <a:t>.</a:t>
            </a:r>
          </a:p>
          <a:p>
            <a:pPr marL="0" indent="0" algn="just" eaLnBrk="1" hangingPunct="1">
              <a:lnSpc>
                <a:spcPct val="90000"/>
              </a:lnSpc>
              <a:buNone/>
            </a:pPr>
            <a:endParaRPr lang="fr-FR" dirty="0">
              <a:latin typeface="Lucida Sans Unicode" charset="0"/>
              <a:ea typeface="ＭＳ Ｐゴシック" charset="0"/>
              <a:cs typeface="ＭＳ Ｐゴシック" charset="0"/>
            </a:endParaRPr>
          </a:p>
          <a:p>
            <a:pPr marL="0" indent="0" algn="just" eaLnBrk="1" hangingPunct="1">
              <a:lnSpc>
                <a:spcPct val="90000"/>
              </a:lnSpc>
              <a:buNone/>
            </a:pPr>
            <a:r>
              <a:rPr lang="fr-FR" b="1" dirty="0">
                <a:latin typeface="Lucida Sans Unicode" charset="0"/>
                <a:ea typeface="ＭＳ Ｐゴシック" charset="0"/>
                <a:cs typeface="ＭＳ Ｐゴシック" charset="0"/>
              </a:rPr>
              <a:t>Février 1986</a:t>
            </a:r>
            <a:r>
              <a:rPr lang="fr-FR" dirty="0">
                <a:latin typeface="Lucida Sans Unicode" charset="0"/>
                <a:ea typeface="ＭＳ Ｐゴシック" charset="0"/>
                <a:cs typeface="ＭＳ Ｐゴシック" charset="0"/>
              </a:rPr>
              <a:t> : Nombre de machines connectées sur </a:t>
            </a:r>
            <a:r>
              <a:rPr lang="fr-FR" b="1" dirty="0">
                <a:latin typeface="Lucida Sans Unicode" charset="0"/>
                <a:ea typeface="ＭＳ Ｐゴシック" charset="0"/>
                <a:cs typeface="ＭＳ Ｐゴシック" charset="0"/>
              </a:rPr>
              <a:t>Internet</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2308</a:t>
            </a:r>
            <a:r>
              <a:rPr lang="fr-FR" dirty="0">
                <a:latin typeface="Lucida Sans Unicode" charset="0"/>
                <a:ea typeface="ＭＳ Ｐゴシック" charset="0"/>
                <a:cs typeface="ＭＳ Ｐゴシック" charset="0"/>
              </a:rPr>
              <a:t> </a:t>
            </a:r>
          </a:p>
        </p:txBody>
      </p:sp>
    </p:spTree>
    <p:extLst>
      <p:ext uri="{BB962C8B-B14F-4D97-AF65-F5344CB8AC3E}">
        <p14:creationId xmlns:p14="http://schemas.microsoft.com/office/powerpoint/2010/main" val="31867364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idx="4294967295"/>
          </p:nvPr>
        </p:nvSpPr>
        <p:spPr>
          <a:xfrm>
            <a:off x="755576" y="620688"/>
            <a:ext cx="7474024" cy="5505475"/>
          </a:xfrm>
        </p:spPr>
        <p:txBody>
          <a:bodyPr>
            <a:normAutofit lnSpcReduction="10000"/>
          </a:bodyPr>
          <a:lstStyle/>
          <a:p>
            <a:pPr marL="0" indent="0" eaLnBrk="1" hangingPunct="1">
              <a:buNone/>
            </a:pPr>
            <a:r>
              <a:rPr lang="fr-FR" b="1" dirty="0">
                <a:latin typeface="Lucida Sans Unicode" charset="0"/>
                <a:ea typeface="ＭＳ Ｐゴシック" charset="0"/>
                <a:cs typeface="ＭＳ Ｐゴシック" charset="0"/>
              </a:rPr>
              <a:t>Novembre 1986</a:t>
            </a:r>
            <a:r>
              <a:rPr lang="fr-FR" dirty="0">
                <a:latin typeface="Lucida Sans Unicode" charset="0"/>
                <a:ea typeface="ＭＳ Ｐゴシック" charset="0"/>
                <a:cs typeface="ＭＳ Ｐゴシック" charset="0"/>
              </a:rPr>
              <a:t> : Nombre de machines connectées sur </a:t>
            </a:r>
            <a:r>
              <a:rPr lang="fr-FR" b="1" dirty="0">
                <a:latin typeface="Lucida Sans Unicode" charset="0"/>
                <a:ea typeface="ＭＳ Ｐゴシック" charset="0"/>
                <a:cs typeface="ＭＳ Ｐゴシック" charset="0"/>
              </a:rPr>
              <a:t>Internet</a:t>
            </a:r>
            <a:r>
              <a:rPr lang="fr-FR" dirty="0">
                <a:latin typeface="Lucida Sans Unicode" charset="0"/>
                <a:ea typeface="ＭＳ Ｐゴシック" charset="0"/>
                <a:cs typeface="ＭＳ Ｐゴシック" charset="0"/>
              </a:rPr>
              <a:t> : </a:t>
            </a:r>
            <a:r>
              <a:rPr lang="fr-FR" b="1" dirty="0">
                <a:latin typeface="Lucida Sans Unicode" charset="0"/>
                <a:ea typeface="ＭＳ Ｐゴシック" charset="0"/>
                <a:cs typeface="ＭＳ Ｐゴシック" charset="0"/>
              </a:rPr>
              <a:t>5089</a:t>
            </a:r>
          </a:p>
          <a:p>
            <a:pPr marL="0" indent="0" eaLnBrk="1" hangingPunct="1">
              <a:buNone/>
            </a:pPr>
            <a:endParaRPr lang="fr-FR" b="1" dirty="0">
              <a:latin typeface="Lucida Sans Unicode" charset="0"/>
              <a:ea typeface="ＭＳ Ｐゴシック" charset="0"/>
              <a:cs typeface="ＭＳ Ｐゴシック" charset="0"/>
            </a:endParaRPr>
          </a:p>
          <a:p>
            <a:pPr marL="0" indent="0" eaLnBrk="1" hangingPunct="1">
              <a:buNone/>
            </a:pPr>
            <a:r>
              <a:rPr lang="fr-FR" b="1" dirty="0">
                <a:latin typeface="Lucida Sans Unicode" charset="0"/>
                <a:ea typeface="ＭＳ Ｐゴシック" charset="0"/>
                <a:cs typeface="ＭＳ Ｐゴシック" charset="0"/>
              </a:rPr>
              <a:t>1987</a:t>
            </a:r>
            <a:r>
              <a:rPr lang="fr-FR" dirty="0">
                <a:latin typeface="Lucida Sans Unicode" charset="0"/>
                <a:ea typeface="ＭＳ Ｐゴシック" charset="0"/>
                <a:cs typeface="ＭＳ Ｐゴシック" charset="0"/>
              </a:rPr>
              <a:t>. 10 000 machines sont connectées.</a:t>
            </a:r>
          </a:p>
          <a:p>
            <a:pPr marL="0" indent="0" eaLnBrk="1" hangingPunct="1">
              <a:buNone/>
            </a:pPr>
            <a:endParaRPr lang="fr-FR" dirty="0">
              <a:latin typeface="Lucida Sans Unicode" charset="0"/>
              <a:ea typeface="ＭＳ Ｐゴシック" charset="0"/>
              <a:cs typeface="ＭＳ Ｐゴシック" charset="0"/>
            </a:endParaRPr>
          </a:p>
          <a:p>
            <a:pPr marL="0" indent="0" eaLnBrk="1" hangingPunct="1">
              <a:buNone/>
            </a:pPr>
            <a:r>
              <a:rPr lang="fr-FR" b="1" dirty="0">
                <a:latin typeface="Lucida Sans Unicode" charset="0"/>
                <a:ea typeface="ＭＳ Ｐゴシック" charset="0"/>
                <a:cs typeface="ＭＳ Ｐゴシック" charset="0"/>
              </a:rPr>
              <a:t>1992</a:t>
            </a:r>
            <a:r>
              <a:rPr lang="fr-FR" dirty="0">
                <a:latin typeface="Lucida Sans Unicode" charset="0"/>
                <a:ea typeface="ＭＳ Ｐゴシック" charset="0"/>
                <a:cs typeface="ＭＳ Ｐゴシック" charset="0"/>
              </a:rPr>
              <a:t>. Il y a plus de 1 million de machines connectées au Réseau. </a:t>
            </a:r>
          </a:p>
          <a:p>
            <a:pPr marL="0" indent="0" eaLnBrk="1" hangingPunct="1">
              <a:buNone/>
            </a:pPr>
            <a:endParaRPr lang="fr-FR" dirty="0">
              <a:latin typeface="Lucida Sans Unicode" charset="0"/>
              <a:ea typeface="ＭＳ Ｐゴシック" charset="0"/>
              <a:cs typeface="ＭＳ Ｐゴシック" charset="0"/>
            </a:endParaRPr>
          </a:p>
          <a:p>
            <a:pPr marL="0" indent="0" eaLnBrk="1" hangingPunct="1">
              <a:buNone/>
            </a:pPr>
            <a:r>
              <a:rPr lang="fr-FR" b="1" dirty="0">
                <a:latin typeface="Lucida Sans Unicode" charset="0"/>
                <a:ea typeface="ＭＳ Ｐゴシック" charset="0"/>
                <a:cs typeface="ＭＳ Ｐゴシック" charset="0"/>
              </a:rPr>
              <a:t>1996.</a:t>
            </a:r>
            <a:r>
              <a:rPr lang="fr-FR" dirty="0">
                <a:latin typeface="Lucida Sans Unicode" charset="0"/>
                <a:ea typeface="ＭＳ Ｐゴシック" charset="0"/>
                <a:cs typeface="ＭＳ Ｐゴシック" charset="0"/>
              </a:rPr>
              <a:t> 10 millions de machines connectées. </a:t>
            </a:r>
          </a:p>
          <a:p>
            <a:pPr marL="0" indent="0" eaLnBrk="1" hangingPunct="1">
              <a:buNone/>
            </a:pPr>
            <a:endParaRPr lang="fr-FR" dirty="0">
              <a:latin typeface="Lucida Sans Unicode" charset="0"/>
              <a:ea typeface="ＭＳ Ｐゴシック" charset="0"/>
              <a:cs typeface="ＭＳ Ｐゴシック" charset="0"/>
            </a:endParaRPr>
          </a:p>
          <a:p>
            <a:pPr marL="0" indent="0" eaLnBrk="1" hangingPunct="1">
              <a:buNone/>
            </a:pPr>
            <a:r>
              <a:rPr lang="fr-FR" dirty="0">
                <a:latin typeface="Lucida Sans Unicode" charset="0"/>
                <a:ea typeface="ＭＳ Ｐゴシック" charset="0"/>
                <a:cs typeface="ＭＳ Ｐゴシック" charset="0"/>
              </a:rPr>
              <a:t>2020 …. 22 milliards d’objets connectés à internet …. </a:t>
            </a:r>
          </a:p>
          <a:p>
            <a:pPr marL="0" indent="0" eaLnBrk="1" hangingPunct="1">
              <a:buNone/>
            </a:pPr>
            <a:endParaRPr lang="fr-FR" dirty="0">
              <a:latin typeface="Lucida Sans Unicode" charset="0"/>
              <a:ea typeface="ＭＳ Ｐゴシック" charset="0"/>
              <a:cs typeface="ＭＳ Ｐゴシック" charset="0"/>
            </a:endParaRPr>
          </a:p>
        </p:txBody>
      </p:sp>
    </p:spTree>
    <p:extLst>
      <p:ext uri="{BB962C8B-B14F-4D97-AF65-F5344CB8AC3E}">
        <p14:creationId xmlns:p14="http://schemas.microsoft.com/office/powerpoint/2010/main" val="37222938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idx="4294967295"/>
          </p:nvPr>
        </p:nvSpPr>
        <p:spPr>
          <a:xfrm>
            <a:off x="685800" y="620687"/>
            <a:ext cx="7543800" cy="5505475"/>
          </a:xfrm>
        </p:spPr>
        <p:txBody>
          <a:bodyPr>
            <a:normAutofit/>
          </a:bodyPr>
          <a:lstStyle/>
          <a:p>
            <a:pPr algn="just" eaLnBrk="1" hangingPunct="1"/>
            <a:r>
              <a:rPr lang="fr-FR" sz="2000" dirty="0">
                <a:latin typeface="Lucida Sans Unicode" charset="0"/>
                <a:ea typeface="ＭＳ Ｐゴシック" charset="0"/>
                <a:cs typeface="ＭＳ Ｐゴシック" charset="0"/>
              </a:rPr>
              <a:t>Ensuite c</a:t>
            </a:r>
            <a:r>
              <a:rPr lang="ja-JP" altLang="fr-FR" sz="2000">
                <a:latin typeface="Lucida Sans Unicode" charset="0"/>
                <a:ea typeface="ＭＳ Ｐゴシック" charset="0"/>
                <a:cs typeface="ＭＳ Ｐゴシック" charset="0"/>
              </a:rPr>
              <a:t>’</a:t>
            </a:r>
            <a:r>
              <a:rPr lang="fr-FR" altLang="ja-JP" sz="2000" dirty="0">
                <a:latin typeface="Lucida Sans Unicode" charset="0"/>
                <a:ea typeface="ＭＳ Ｐゴシック" charset="0"/>
                <a:cs typeface="ＭＳ Ｐゴシック" charset="0"/>
              </a:rPr>
              <a:t>est une course effrénée à la puissance au prix à la portabilité, au design à la stupidité. </a:t>
            </a:r>
            <a:endParaRPr lang="fr-FR" sz="2000" dirty="0">
              <a:latin typeface="Lucida Sans Unicode" charset="0"/>
              <a:ea typeface="ＭＳ Ｐゴシック" charset="0"/>
              <a:cs typeface="ＭＳ Ｐゴシック" charset="0"/>
            </a:endParaRPr>
          </a:p>
        </p:txBody>
      </p:sp>
      <p:pic>
        <p:nvPicPr>
          <p:cNvPr id="389123" name="Picture 3" descr="CRAY Y-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3713" y="2090422"/>
            <a:ext cx="2844800" cy="3052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124" name="Picture 4" descr="travelamate2001L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778" y="1389431"/>
            <a:ext cx="2057400"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126" name="Picture 6" descr="porta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1755" y="3713557"/>
            <a:ext cx="3525837" cy="2455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4" name="Picture 2" descr="Un PC Retro super design | Michtoblog">
            <a:extLst>
              <a:ext uri="{FF2B5EF4-FFF2-40B4-BE49-F238E27FC236}">
                <a16:creationId xmlns:a16="http://schemas.microsoft.com/office/drawing/2014/main" id="{51C174E6-386B-BB49-A2FA-418FE21C2E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5538" y="1581871"/>
            <a:ext cx="2009957" cy="1591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4688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89124"/>
                                        </p:tgtEl>
                                        <p:attrNameLst>
                                          <p:attrName>style.visibility</p:attrName>
                                        </p:attrNameLst>
                                      </p:cBhvr>
                                      <p:to>
                                        <p:strVal val="visible"/>
                                      </p:to>
                                    </p:set>
                                    <p:animEffect transition="in" filter="wipe(down)">
                                      <p:cBhvr>
                                        <p:cTn id="7" dur="500"/>
                                        <p:tgtEl>
                                          <p:spTgt spid="3891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389123"/>
                                        </p:tgtEl>
                                        <p:attrNameLst>
                                          <p:attrName>style.visibility</p:attrName>
                                        </p:attrNameLst>
                                      </p:cBhvr>
                                      <p:to>
                                        <p:strVal val="visible"/>
                                      </p:to>
                                    </p:set>
                                    <p:animEffect transition="in" filter="checkerboard(across)">
                                      <p:cBhvr>
                                        <p:cTn id="16" dur="500"/>
                                        <p:tgtEl>
                                          <p:spTgt spid="389123"/>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389126"/>
                                        </p:tgtEl>
                                        <p:attrNameLst>
                                          <p:attrName>style.visibility</p:attrName>
                                        </p:attrNameLst>
                                      </p:cBhvr>
                                      <p:to>
                                        <p:strVal val="visible"/>
                                      </p:to>
                                    </p:set>
                                    <p:animEffect transition="in" filter="box(in)">
                                      <p:cBhvr>
                                        <p:cTn id="21" dur="500"/>
                                        <p:tgtEl>
                                          <p:spTgt spid="389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ChangeArrowheads="1"/>
          </p:cNvSpPr>
          <p:nvPr>
            <p:ph type="title" idx="4294967295"/>
          </p:nvPr>
        </p:nvSpPr>
        <p:spPr>
          <a:xfrm>
            <a:off x="457200" y="1556792"/>
            <a:ext cx="8229600" cy="1143000"/>
          </a:xfrm>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fr-FR" dirty="0">
                <a:solidFill>
                  <a:schemeClr val="tx1"/>
                </a:solidFill>
                <a:ea typeface="+mj-ea"/>
                <a:cs typeface="+mj-cs"/>
              </a:rPr>
              <a:t>6. Des souris et des Hommes</a:t>
            </a:r>
            <a:br>
              <a:rPr lang="fr-FR" sz="4000" dirty="0">
                <a:solidFill>
                  <a:schemeClr val="tx1"/>
                </a:solidFill>
                <a:ea typeface="+mj-ea"/>
                <a:cs typeface="+mj-cs"/>
              </a:rPr>
            </a:br>
            <a:br>
              <a:rPr lang="fr-FR" sz="4000" dirty="0">
                <a:solidFill>
                  <a:schemeClr val="tx1"/>
                </a:solidFill>
                <a:ea typeface="+mj-ea"/>
                <a:cs typeface="+mj-cs"/>
              </a:rPr>
            </a:br>
            <a:r>
              <a:rPr lang="fr-FR" sz="3200" i="1" dirty="0">
                <a:solidFill>
                  <a:schemeClr val="tx1"/>
                </a:solidFill>
                <a:ea typeface="+mj-ea"/>
                <a:cs typeface="+mj-cs"/>
              </a:rPr>
              <a:t>ou ceux qui ont fait l’informatique</a:t>
            </a:r>
          </a:p>
        </p:txBody>
      </p:sp>
    </p:spTree>
    <p:extLst>
      <p:ext uri="{BB962C8B-B14F-4D97-AF65-F5344CB8AC3E}">
        <p14:creationId xmlns:p14="http://schemas.microsoft.com/office/powerpoint/2010/main" val="234414719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idx="4294967295"/>
          </p:nvPr>
        </p:nvSpPr>
        <p:spPr>
          <a:xfrm>
            <a:off x="685475" y="656692"/>
            <a:ext cx="6521401" cy="5544616"/>
          </a:xfrm>
        </p:spPr>
        <p:txBody>
          <a:bodyPr>
            <a:normAutofit fontScale="70000" lnSpcReduction="20000"/>
          </a:bodyPr>
          <a:lstStyle/>
          <a:p>
            <a:pPr marL="0" indent="0" algn="just" eaLnBrk="1" hangingPunct="1">
              <a:lnSpc>
                <a:spcPct val="160000"/>
              </a:lnSpc>
              <a:buNone/>
            </a:pPr>
            <a:r>
              <a:rPr lang="fr-FR" sz="2000" dirty="0">
                <a:latin typeface="Lucida Sans Unicode" charset="0"/>
                <a:ea typeface="ＭＳ Ｐゴシック" charset="0"/>
                <a:cs typeface="ＭＳ Ｐゴシック" charset="0"/>
              </a:rPr>
              <a:t>  </a:t>
            </a:r>
            <a:r>
              <a:rPr lang="fr-FR" sz="2000" b="1" dirty="0">
                <a:latin typeface="Lucida Sans Unicode" charset="0"/>
                <a:ea typeface="ＭＳ Ｐゴシック" charset="0"/>
                <a:cs typeface="ＭＳ Ｐゴシック" charset="0"/>
              </a:rPr>
              <a:t>Howard Hathaway AIKEN</a:t>
            </a:r>
            <a:r>
              <a:rPr lang="fr-FR" sz="2000" dirty="0">
                <a:latin typeface="Lucida Sans Unicode" charset="0"/>
                <a:ea typeface="ＭＳ Ｐゴシック" charset="0"/>
                <a:cs typeface="ＭＳ Ｐゴシック" charset="0"/>
              </a:rPr>
              <a:t> (1900-1973) </a:t>
            </a:r>
          </a:p>
          <a:p>
            <a:pPr marL="0" indent="0" algn="just" eaLnBrk="1" hangingPunct="1">
              <a:lnSpc>
                <a:spcPct val="160000"/>
              </a:lnSpc>
              <a:buNone/>
            </a:pPr>
            <a:r>
              <a:rPr lang="fr-FR" sz="2000" dirty="0">
                <a:latin typeface="Lucida Sans Unicode" charset="0"/>
                <a:ea typeface="ＭＳ Ｐゴシック" charset="0"/>
                <a:cs typeface="ＭＳ Ｐゴシック" charset="0"/>
              </a:rPr>
              <a:t>Conçoit et réalise 4 gros calculateurs à relais. En particulier, l'ASCC (ou Harvard Mark 1) en 1943.</a:t>
            </a:r>
          </a:p>
          <a:p>
            <a:pPr marL="0" indent="0" algn="just" eaLnBrk="1" hangingPunct="1">
              <a:lnSpc>
                <a:spcPct val="160000"/>
              </a:lnSpc>
              <a:buNone/>
            </a:pPr>
            <a:endParaRPr lang="fr-FR" sz="2000" dirty="0">
              <a:latin typeface="Lucida Sans Unicode" charset="0"/>
              <a:ea typeface="ＭＳ Ｐゴシック" charset="0"/>
              <a:cs typeface="ＭＳ Ｐゴシック" charset="0"/>
            </a:endParaRPr>
          </a:p>
          <a:p>
            <a:pPr marL="0" indent="0" algn="just" eaLnBrk="1" hangingPunct="1">
              <a:lnSpc>
                <a:spcPct val="160000"/>
              </a:lnSpc>
              <a:buNone/>
            </a:pPr>
            <a:r>
              <a:rPr lang="fr-FR" sz="2000" dirty="0">
                <a:latin typeface="Lucida Sans Unicode" charset="0"/>
                <a:ea typeface="ＭＳ Ｐゴシック" charset="0"/>
                <a:cs typeface="ＭＳ Ｐゴシック" charset="0"/>
              </a:rPr>
              <a:t>  </a:t>
            </a:r>
            <a:r>
              <a:rPr lang="fr-FR" sz="2000" b="1" dirty="0">
                <a:latin typeface="Lucida Sans Unicode" charset="0"/>
                <a:ea typeface="ＭＳ Ｐゴシック" charset="0"/>
                <a:cs typeface="ＭＳ Ｐゴシック" charset="0"/>
              </a:rPr>
              <a:t>Paul ALLEN </a:t>
            </a:r>
            <a:r>
              <a:rPr lang="fr-FR" sz="2000" dirty="0">
                <a:latin typeface="Lucida Sans Unicode" charset="0"/>
                <a:ea typeface="ＭＳ Ｐゴシック" charset="0"/>
                <a:cs typeface="ＭＳ Ｐゴシック" charset="0"/>
              </a:rPr>
              <a:t>(1953-2018)</a:t>
            </a:r>
          </a:p>
          <a:p>
            <a:pPr marL="0" indent="0" algn="just" eaLnBrk="1" hangingPunct="1">
              <a:lnSpc>
                <a:spcPct val="160000"/>
              </a:lnSpc>
              <a:buNone/>
            </a:pPr>
            <a:r>
              <a:rPr lang="fr-FR" sz="2000" dirty="0">
                <a:latin typeface="Lucida Sans Unicode" charset="0"/>
                <a:ea typeface="ＭＳ Ｐゴシック" charset="0"/>
                <a:cs typeface="ＭＳ Ｐゴシック" charset="0"/>
              </a:rPr>
              <a:t>Il fonde, en 1975, avec B. GATES une petite société de logiciel: </a:t>
            </a:r>
            <a:r>
              <a:rPr lang="fr-FR" sz="2000" dirty="0" err="1">
                <a:latin typeface="Lucida Sans Unicode" charset="0"/>
                <a:ea typeface="ＭＳ Ｐゴシック" charset="0"/>
                <a:cs typeface="ＭＳ Ｐゴシック" charset="0"/>
              </a:rPr>
              <a:t>Micro-Soft</a:t>
            </a:r>
            <a:r>
              <a:rPr lang="fr-FR" sz="2000" dirty="0">
                <a:latin typeface="Lucida Sans Unicode" charset="0"/>
                <a:ea typeface="ＭＳ Ｐゴシック" charset="0"/>
                <a:cs typeface="ＭＳ Ｐゴシック" charset="0"/>
              </a:rPr>
              <a:t>. Suite à un problème de santé et de toutes façons plus attiré par le côté technique que par le marketing, il abandonnera à Bill Gates, le soin de conduire Microsoft tout en restant actionnaire.</a:t>
            </a:r>
          </a:p>
          <a:p>
            <a:pPr marL="0" indent="0" algn="just">
              <a:lnSpc>
                <a:spcPct val="160000"/>
              </a:lnSpc>
              <a:buNone/>
            </a:pPr>
            <a:r>
              <a:rPr lang="fr-FR" sz="2000" b="1" dirty="0">
                <a:latin typeface="Lucida Sans Unicode" charset="0"/>
                <a:ea typeface="ＭＳ Ｐゴシック" charset="0"/>
                <a:cs typeface="ＭＳ Ｐゴシック" charset="0"/>
              </a:rPr>
              <a:t>John Vincent ATANASOFF</a:t>
            </a:r>
            <a:r>
              <a:rPr lang="fr-FR" sz="2000" dirty="0">
                <a:latin typeface="Lucida Sans Unicode" charset="0"/>
                <a:ea typeface="ＭＳ Ｐゴシック" charset="0"/>
                <a:cs typeface="ＭＳ Ｐゴシック" charset="0"/>
              </a:rPr>
              <a:t> (</a:t>
            </a:r>
            <a:r>
              <a:rPr lang="fr-FR" sz="2000" dirty="0" err="1">
                <a:latin typeface="Lucida Sans Unicode" charset="0"/>
                <a:ea typeface="ＭＳ Ｐゴシック" charset="0"/>
                <a:cs typeface="ＭＳ Ｐゴシック" charset="0"/>
              </a:rPr>
              <a:t>oct</a:t>
            </a:r>
            <a:r>
              <a:rPr lang="fr-FR" sz="2000" dirty="0">
                <a:latin typeface="Lucida Sans Unicode" charset="0"/>
                <a:ea typeface="ＭＳ Ｐゴシック" charset="0"/>
                <a:cs typeface="ＭＳ Ｐゴシック" charset="0"/>
              </a:rPr>
              <a:t> 1903-1994) </a:t>
            </a:r>
          </a:p>
          <a:p>
            <a:pPr marL="0" indent="0" algn="just" eaLnBrk="1" hangingPunct="1">
              <a:lnSpc>
                <a:spcPct val="160000"/>
              </a:lnSpc>
              <a:buNone/>
            </a:pPr>
            <a:r>
              <a:rPr lang="fr-FR" sz="2000" dirty="0">
                <a:latin typeface="Lucida Sans Unicode" charset="0"/>
                <a:ea typeface="ＭＳ Ｐゴシック" charset="0"/>
                <a:cs typeface="ＭＳ Ｐゴシック" charset="0"/>
              </a:rPr>
              <a:t>Pendant 30 ans, son ordinateur l'ABC, construit avec C. BERRY et CLIFFORD, entre 1939 et 1941, a été éclipsé par celui construit en 1945 par J. MAUCHLY et J. ECKERT jusqu'à ce qu'un juge fédéral américain reconnaisse que le second n'était qu'une copie du premier.</a:t>
            </a:r>
          </a:p>
        </p:txBody>
      </p:sp>
      <p:pic>
        <p:nvPicPr>
          <p:cNvPr id="468994" name="Picture 3" descr="John Vincent ATANASOF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364" y="4139399"/>
            <a:ext cx="1047750" cy="154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8995" name="Picture 4" descr="aik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3029" y="1340768"/>
            <a:ext cx="1004887" cy="1274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8996" name="Picture 5" descr="all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1086" y="2654176"/>
            <a:ext cx="1180305" cy="141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Image 1">
            <a:extLst>
              <a:ext uri="{FF2B5EF4-FFF2-40B4-BE49-F238E27FC236}">
                <a16:creationId xmlns:a16="http://schemas.microsoft.com/office/drawing/2014/main" id="{8465D0CE-55BC-FB48-AAA9-1FC8E40A2A4D}"/>
              </a:ext>
            </a:extLst>
          </p:cNvPr>
          <p:cNvPicPr>
            <a:picLocks noChangeAspect="1"/>
          </p:cNvPicPr>
          <p:nvPr/>
        </p:nvPicPr>
        <p:blipFill>
          <a:blip r:embed="rId6"/>
          <a:stretch>
            <a:fillRect/>
          </a:stretch>
        </p:blipFill>
        <p:spPr>
          <a:xfrm>
            <a:off x="646084" y="1440149"/>
            <a:ext cx="6453114" cy="2350764"/>
          </a:xfrm>
          <a:prstGeom prst="rect">
            <a:avLst/>
          </a:prstGeom>
        </p:spPr>
      </p:pic>
    </p:spTree>
    <p:extLst>
      <p:ext uri="{BB962C8B-B14F-4D97-AF65-F5344CB8AC3E}">
        <p14:creationId xmlns:p14="http://schemas.microsoft.com/office/powerpoint/2010/main" val="303349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idx="4294967295"/>
          </p:nvPr>
        </p:nvSpPr>
        <p:spPr>
          <a:xfrm>
            <a:off x="2411760" y="404813"/>
            <a:ext cx="6732240" cy="6119812"/>
          </a:xfrm>
        </p:spPr>
        <p:txBody>
          <a:bodyPr>
            <a:normAutofit/>
          </a:bodyPr>
          <a:lstStyle/>
          <a:p>
            <a:pPr marL="0" indent="0" eaLnBrk="1" hangingPunct="1">
              <a:lnSpc>
                <a:spcPct val="160000"/>
              </a:lnSpc>
              <a:buNone/>
            </a:pPr>
            <a:r>
              <a:rPr lang="fr-FR" sz="1200" b="1" dirty="0">
                <a:latin typeface="Lucida Sans Unicode" charset="0"/>
                <a:ea typeface="ＭＳ Ｐゴシック" charset="0"/>
                <a:cs typeface="ＭＳ Ｐゴシック" charset="0"/>
              </a:rPr>
              <a:t>Charles BABBAGE</a:t>
            </a:r>
            <a:r>
              <a:rPr lang="fr-FR" sz="1200" dirty="0">
                <a:latin typeface="Lucida Sans Unicode" charset="0"/>
                <a:ea typeface="ＭＳ Ｐゴシック" charset="0"/>
                <a:cs typeface="ＭＳ Ｐゴシック" charset="0"/>
              </a:rPr>
              <a:t> (</a:t>
            </a:r>
            <a:r>
              <a:rPr lang="fr-FR" sz="1200" dirty="0" err="1">
                <a:latin typeface="Lucida Sans Unicode" charset="0"/>
                <a:ea typeface="ＭＳ Ｐゴシック" charset="0"/>
                <a:cs typeface="ＭＳ Ｐゴシック" charset="0"/>
              </a:rPr>
              <a:t>déc</a:t>
            </a:r>
            <a:r>
              <a:rPr lang="fr-FR" sz="1200" dirty="0">
                <a:latin typeface="Lucida Sans Unicode" charset="0"/>
                <a:ea typeface="ＭＳ Ｐゴシック" charset="0"/>
                <a:cs typeface="ＭＳ Ｐゴシック" charset="0"/>
              </a:rPr>
              <a:t> 1791-1871)</a:t>
            </a:r>
          </a:p>
          <a:p>
            <a:pPr marL="0" indent="0" eaLnBrk="1" hangingPunct="1">
              <a:lnSpc>
                <a:spcPct val="160000"/>
              </a:lnSpc>
              <a:buNone/>
            </a:pPr>
            <a:r>
              <a:rPr lang="fr-FR" sz="1200" dirty="0">
                <a:latin typeface="Lucida Sans Unicode" charset="0"/>
                <a:ea typeface="ＭＳ Ｐゴシック" charset="0"/>
                <a:cs typeface="ＭＳ Ｐゴシック" charset="0"/>
              </a:rPr>
              <a:t>Fils unique d'un banquier, cet anglais, algébriste de talent, renoncera à une carrière prometteuse de savant pour consacrer sa vie à la construction d'un calculateur mécanique. Il est l'inventeur de la Machine à différences puis de la Machine Analytique.</a:t>
            </a:r>
          </a:p>
          <a:p>
            <a:pPr marL="0" indent="0" eaLnBrk="1" hangingPunct="1">
              <a:lnSpc>
                <a:spcPct val="160000"/>
              </a:lnSpc>
              <a:buNone/>
            </a:pPr>
            <a:r>
              <a:rPr lang="fr-FR" sz="1200" b="1" dirty="0">
                <a:latin typeface="Lucida Sans Unicode" charset="0"/>
                <a:ea typeface="ＭＳ Ｐゴシック" charset="0"/>
                <a:cs typeface="ＭＳ Ｐゴシック" charset="0"/>
              </a:rPr>
              <a:t>John BARDEEN</a:t>
            </a:r>
            <a:r>
              <a:rPr lang="fr-FR" sz="1200" dirty="0">
                <a:latin typeface="Lucida Sans Unicode" charset="0"/>
                <a:ea typeface="ＭＳ Ｐゴシック" charset="0"/>
                <a:cs typeface="ＭＳ Ｐゴシック" charset="0"/>
              </a:rPr>
              <a:t> (mai 1908-jan 1991)</a:t>
            </a:r>
            <a:br>
              <a:rPr lang="fr-FR" sz="1200" dirty="0">
                <a:latin typeface="Lucida Sans Unicode" charset="0"/>
                <a:ea typeface="ＭＳ Ｐゴシック" charset="0"/>
                <a:cs typeface="ＭＳ Ｐゴシック" charset="0"/>
              </a:rPr>
            </a:br>
            <a:r>
              <a:rPr lang="fr-FR" sz="1200" dirty="0">
                <a:latin typeface="Lucida Sans Unicode" charset="0"/>
                <a:ea typeface="ＭＳ Ｐゴシック" charset="0"/>
                <a:cs typeface="ＭＳ Ｐゴシック" charset="0"/>
              </a:rPr>
              <a:t>W. SCHOCKLEY, W. BRATTAIN, J. BARDEEN.</a:t>
            </a:r>
            <a:br>
              <a:rPr lang="fr-FR" sz="1200" dirty="0">
                <a:latin typeface="Lucida Sans Unicode" charset="0"/>
                <a:ea typeface="ＭＳ Ｐゴシック" charset="0"/>
                <a:cs typeface="ＭＳ Ｐゴシック" charset="0"/>
              </a:rPr>
            </a:br>
            <a:r>
              <a:rPr lang="fr-FR" sz="1200" dirty="0">
                <a:latin typeface="Lucida Sans Unicode" charset="0"/>
                <a:ea typeface="ＭＳ Ｐゴシック" charset="0"/>
                <a:cs typeface="ＭＳ Ｐゴシック" charset="0"/>
              </a:rPr>
              <a:t>Ils ont reçu le prix Nobel de physique en 1956 pour la mise au point du transistor. John BARDEEN a reçu une deuxième fois le prix Nobel, en 1972 (avec L. N. COOPER et J. R. SCHRIEFFER) pour des travaux sur la Supraconductivité.</a:t>
            </a:r>
            <a:br>
              <a:rPr lang="fr-FR" sz="1200" dirty="0">
                <a:latin typeface="Lucida Sans Unicode" charset="0"/>
                <a:ea typeface="ＭＳ Ｐゴシック" charset="0"/>
                <a:cs typeface="ＭＳ Ｐゴシック" charset="0"/>
              </a:rPr>
            </a:br>
            <a:endParaRPr lang="fr-FR" sz="1200" dirty="0">
              <a:latin typeface="Lucida Sans Unicode" charset="0"/>
              <a:ea typeface="ＭＳ Ｐゴシック" charset="0"/>
              <a:cs typeface="ＭＳ Ｐゴシック" charset="0"/>
            </a:endParaRPr>
          </a:p>
          <a:p>
            <a:pPr marL="0" indent="0" eaLnBrk="1" hangingPunct="1">
              <a:lnSpc>
                <a:spcPct val="160000"/>
              </a:lnSpc>
              <a:buNone/>
            </a:pPr>
            <a:r>
              <a:rPr lang="fr-FR" sz="1200" dirty="0">
                <a:latin typeface="Lucida Sans Unicode" charset="0"/>
                <a:ea typeface="ＭＳ Ｐゴシック" charset="0"/>
                <a:cs typeface="ＭＳ Ｐゴシック" charset="0"/>
              </a:rPr>
              <a:t>  </a:t>
            </a:r>
            <a:r>
              <a:rPr lang="fr-FR" sz="1200" b="1" dirty="0">
                <a:latin typeface="Lucida Sans Unicode" charset="0"/>
                <a:ea typeface="ＭＳ Ｐゴシック" charset="0"/>
                <a:cs typeface="ＭＳ Ｐゴシック" charset="0"/>
              </a:rPr>
              <a:t>Tim BERNERS-LEE</a:t>
            </a:r>
            <a:endParaRPr lang="fr-FR" sz="1200" dirty="0">
              <a:latin typeface="Lucida Sans Unicode" charset="0"/>
              <a:ea typeface="ＭＳ Ｐゴシック" charset="0"/>
              <a:cs typeface="ＭＳ Ｐゴシック" charset="0"/>
            </a:endParaRPr>
          </a:p>
          <a:p>
            <a:pPr marL="0" indent="0" eaLnBrk="1" hangingPunct="1">
              <a:lnSpc>
                <a:spcPct val="160000"/>
              </a:lnSpc>
              <a:buNone/>
            </a:pPr>
            <a:r>
              <a:rPr lang="fr-FR" sz="1200" dirty="0">
                <a:latin typeface="Lucida Sans Unicode" charset="0"/>
                <a:ea typeface="ＭＳ Ｐゴシック" charset="0"/>
                <a:cs typeface="ＭＳ Ｐゴシック" charset="0"/>
              </a:rPr>
              <a:t>Afin d'aider à la diffusion des informations, ce chercheur du CERN de Genève a mis au point, en 1990, le World Wide Web. Il est à l'origine de standards parmi les plus utilisés comme HTTP, URL, et le langage HTML.</a:t>
            </a:r>
            <a:br>
              <a:rPr lang="fr-FR" sz="1200" dirty="0">
                <a:latin typeface="Lucida Sans Unicode" charset="0"/>
                <a:ea typeface="ＭＳ Ｐゴシック" charset="0"/>
                <a:cs typeface="ＭＳ Ｐゴシック" charset="0"/>
              </a:rPr>
            </a:br>
            <a:endParaRPr lang="fr-FR" sz="1200" dirty="0">
              <a:latin typeface="Lucida Sans Unicode" charset="0"/>
              <a:ea typeface="ＭＳ Ｐゴシック" charset="0"/>
              <a:cs typeface="ＭＳ Ｐゴシック" charset="0"/>
            </a:endParaRPr>
          </a:p>
        </p:txBody>
      </p:sp>
      <p:pic>
        <p:nvPicPr>
          <p:cNvPr id="471042" name="Picture 3" descr="Charles BABB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549275"/>
            <a:ext cx="1047750" cy="125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043" name="Picture 4" descr="John BARDE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760" y="2091559"/>
            <a:ext cx="190500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044" name="Picture 5" descr="Tim BERNERS-LE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3" y="3748143"/>
            <a:ext cx="1047750" cy="160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8044408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idx="4294967295"/>
          </p:nvPr>
        </p:nvSpPr>
        <p:spPr>
          <a:xfrm>
            <a:off x="2051721" y="765174"/>
            <a:ext cx="6408711" cy="5400675"/>
          </a:xfrm>
        </p:spPr>
        <p:txBody>
          <a:bodyPr>
            <a:normAutofit fontScale="62500" lnSpcReduction="20000"/>
          </a:bodyPr>
          <a:lstStyle/>
          <a:p>
            <a:pPr marL="0" indent="0" eaLnBrk="1" hangingPunct="1">
              <a:lnSpc>
                <a:spcPct val="160000"/>
              </a:lnSpc>
              <a:buNone/>
            </a:pPr>
            <a:r>
              <a:rPr lang="fr-FR" sz="2400" b="1" dirty="0">
                <a:latin typeface="Lucida Sans Unicode" charset="0"/>
                <a:ea typeface="ＭＳ Ｐゴシック" charset="0"/>
                <a:cs typeface="ＭＳ Ｐゴシック" charset="0"/>
              </a:rPr>
              <a:t>George BOOLE</a:t>
            </a:r>
            <a:r>
              <a:rPr lang="fr-FR" sz="2400" dirty="0">
                <a:latin typeface="Lucida Sans Unicode" charset="0"/>
                <a:ea typeface="ＭＳ Ｐゴシック" charset="0"/>
                <a:cs typeface="ＭＳ Ｐゴシック" charset="0"/>
              </a:rPr>
              <a:t> (</a:t>
            </a:r>
            <a:r>
              <a:rPr lang="fr-FR" sz="2400" dirty="0" err="1">
                <a:latin typeface="Lucida Sans Unicode" charset="0"/>
                <a:ea typeface="ＭＳ Ｐゴシック" charset="0"/>
                <a:cs typeface="ＭＳ Ｐゴシック" charset="0"/>
              </a:rPr>
              <a:t>nov</a:t>
            </a:r>
            <a:r>
              <a:rPr lang="fr-FR" sz="2400" dirty="0">
                <a:latin typeface="Lucida Sans Unicode" charset="0"/>
                <a:ea typeface="ＭＳ Ｐゴシック" charset="0"/>
                <a:cs typeface="ＭＳ Ｐゴシック" charset="0"/>
              </a:rPr>
              <a:t> 1815-déc 1864)</a:t>
            </a:r>
          </a:p>
          <a:p>
            <a:pPr marL="0" indent="0">
              <a:lnSpc>
                <a:spcPct val="160000"/>
              </a:lnSpc>
              <a:buNone/>
            </a:pPr>
            <a:r>
              <a:rPr lang="fr-FR" sz="2400" dirty="0">
                <a:latin typeface="Lucida Sans Unicode" charset="0"/>
                <a:ea typeface="ＭＳ Ｐゴシック" charset="0"/>
                <a:cs typeface="ＭＳ Ｐゴシック" charset="0"/>
              </a:rPr>
              <a:t>Mathématicien anglais, il publie en 1854 les Lois de la pensée. Dans ce livre, il décrit comment toute la logique peut être définie par un principe simple: le binaire.</a:t>
            </a:r>
            <a:br>
              <a:rPr lang="fr-FR" sz="2400" dirty="0">
                <a:latin typeface="Lucida Sans Unicode" charset="0"/>
                <a:ea typeface="ＭＳ Ｐゴシック" charset="0"/>
                <a:cs typeface="ＭＳ Ｐゴシック" charset="0"/>
              </a:rPr>
            </a:br>
            <a:endParaRPr lang="fr-FR" sz="2400" dirty="0">
              <a:latin typeface="Lucida Sans Unicode" charset="0"/>
              <a:ea typeface="ＭＳ Ｐゴシック" charset="0"/>
              <a:cs typeface="ＭＳ Ｐゴシック" charset="0"/>
            </a:endParaRPr>
          </a:p>
          <a:p>
            <a:pPr marL="0" indent="0" eaLnBrk="1" hangingPunct="1">
              <a:lnSpc>
                <a:spcPct val="160000"/>
              </a:lnSpc>
              <a:buNone/>
            </a:pPr>
            <a:r>
              <a:rPr lang="fr-FR" sz="2400" dirty="0">
                <a:latin typeface="Lucida Sans Unicode" charset="0"/>
                <a:ea typeface="ＭＳ Ｐゴシック" charset="0"/>
                <a:cs typeface="ＭＳ Ｐゴシック" charset="0"/>
              </a:rPr>
              <a:t> </a:t>
            </a:r>
            <a:r>
              <a:rPr lang="fr-FR" sz="2400" b="1" dirty="0" err="1">
                <a:latin typeface="Lucida Sans Unicode" charset="0"/>
                <a:ea typeface="ＭＳ Ｐゴシック" charset="0"/>
                <a:cs typeface="ＭＳ Ｐゴシック" charset="0"/>
              </a:rPr>
              <a:t>Vannevar</a:t>
            </a:r>
            <a:r>
              <a:rPr lang="fr-FR" sz="2400" b="1" dirty="0">
                <a:latin typeface="Lucida Sans Unicode" charset="0"/>
                <a:ea typeface="ＭＳ Ｐゴシック" charset="0"/>
                <a:cs typeface="ＭＳ Ｐゴシック" charset="0"/>
              </a:rPr>
              <a:t> BUSH</a:t>
            </a:r>
            <a:r>
              <a:rPr lang="fr-FR" sz="2400" dirty="0">
                <a:latin typeface="Lucida Sans Unicode" charset="0"/>
                <a:ea typeface="ＭＳ Ｐゴシック" charset="0"/>
                <a:cs typeface="ＭＳ Ｐゴシック" charset="0"/>
              </a:rPr>
              <a:t> (</a:t>
            </a:r>
            <a:r>
              <a:rPr lang="fr-FR" sz="2400" dirty="0" err="1">
                <a:latin typeface="Lucida Sans Unicode" charset="0"/>
                <a:ea typeface="ＭＳ Ｐゴシック" charset="0"/>
                <a:cs typeface="ＭＳ Ｐゴシック" charset="0"/>
              </a:rPr>
              <a:t>mar</a:t>
            </a:r>
            <a:r>
              <a:rPr lang="fr-FR" sz="2400" dirty="0">
                <a:latin typeface="Lucida Sans Unicode" charset="0"/>
                <a:ea typeface="ＭＳ Ｐゴシック" charset="0"/>
                <a:cs typeface="ＭＳ Ｐゴシック" charset="0"/>
              </a:rPr>
              <a:t> 1890-juin 1974)</a:t>
            </a:r>
          </a:p>
          <a:p>
            <a:pPr marL="0" indent="0">
              <a:lnSpc>
                <a:spcPct val="160000"/>
              </a:lnSpc>
              <a:buNone/>
            </a:pPr>
            <a:r>
              <a:rPr lang="fr-FR" sz="2400" dirty="0">
                <a:latin typeface="Lucida Sans Unicode" charset="0"/>
                <a:ea typeface="ＭＳ Ｐゴシック" charset="0"/>
                <a:cs typeface="ＭＳ Ｐゴシック" charset="0"/>
              </a:rPr>
              <a:t>Il conçoit à la fin des années 30 un calculateur électromécanique qui reprend les principes des machines de C. BABBAGE. Plus tard, il sera très impliqué dans le "Manhattan Projet" (bombe atomique).</a:t>
            </a:r>
            <a:br>
              <a:rPr lang="fr-FR" sz="2400" dirty="0">
                <a:latin typeface="Lucida Sans Unicode" charset="0"/>
                <a:ea typeface="ＭＳ Ｐゴシック" charset="0"/>
                <a:cs typeface="ＭＳ Ｐゴシック" charset="0"/>
              </a:rPr>
            </a:br>
            <a:endParaRPr lang="fr-FR" sz="2400" dirty="0">
              <a:latin typeface="Lucida Sans Unicode" charset="0"/>
              <a:ea typeface="ＭＳ Ｐゴシック" charset="0"/>
              <a:cs typeface="ＭＳ Ｐゴシック" charset="0"/>
            </a:endParaRPr>
          </a:p>
          <a:p>
            <a:pPr marL="0" indent="0" eaLnBrk="1" hangingPunct="1">
              <a:lnSpc>
                <a:spcPct val="160000"/>
              </a:lnSpc>
              <a:buNone/>
            </a:pPr>
            <a:r>
              <a:rPr lang="fr-FR" sz="2400" dirty="0">
                <a:latin typeface="Lucida Sans Unicode" charset="0"/>
                <a:ea typeface="ＭＳ Ｐゴシック" charset="0"/>
                <a:cs typeface="ＭＳ Ｐゴシック" charset="0"/>
              </a:rPr>
              <a:t>  </a:t>
            </a:r>
            <a:r>
              <a:rPr lang="fr-FR" sz="2400" b="1" dirty="0">
                <a:latin typeface="Lucida Sans Unicode" charset="0"/>
                <a:ea typeface="ＭＳ Ｐゴシック" charset="0"/>
                <a:cs typeface="ＭＳ Ｐゴシック" charset="0"/>
              </a:rPr>
              <a:t>Nolan BUSHNELL</a:t>
            </a:r>
            <a:r>
              <a:rPr lang="fr-FR" sz="2400" dirty="0">
                <a:latin typeface="Lucida Sans Unicode" charset="0"/>
                <a:ea typeface="ＭＳ Ｐゴシック" charset="0"/>
                <a:cs typeface="ＭＳ Ｐゴシック" charset="0"/>
              </a:rPr>
              <a:t> (1943-)</a:t>
            </a:r>
          </a:p>
          <a:p>
            <a:pPr marL="0" indent="0">
              <a:lnSpc>
                <a:spcPct val="160000"/>
              </a:lnSpc>
              <a:buNone/>
            </a:pPr>
            <a:r>
              <a:rPr lang="fr-FR" sz="2400" dirty="0">
                <a:latin typeface="Lucida Sans Unicode" charset="0"/>
                <a:ea typeface="ＭＳ Ｐゴシック" charset="0"/>
                <a:cs typeface="ＭＳ Ｐゴシック" charset="0"/>
              </a:rPr>
              <a:t>Il crée l'industrie du jeux vidéo en fondant en 1972 la firme Atari.</a:t>
            </a:r>
          </a:p>
        </p:txBody>
      </p:sp>
      <p:pic>
        <p:nvPicPr>
          <p:cNvPr id="473090" name="Picture 3" descr="George BOO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48" y="765174"/>
            <a:ext cx="1047750"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3091" name="Picture 4" descr="Vannevar BUS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250" y="2545462"/>
            <a:ext cx="1047750" cy="148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3092" name="Picture 5" descr="Nolan Bushne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948" y="4437112"/>
            <a:ext cx="1071563" cy="1303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0246938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idx="4294967295"/>
          </p:nvPr>
        </p:nvSpPr>
        <p:spPr>
          <a:xfrm>
            <a:off x="2087563" y="476672"/>
            <a:ext cx="6300787" cy="6048375"/>
          </a:xfrm>
        </p:spPr>
        <p:txBody>
          <a:bodyPr>
            <a:normAutofit fontScale="77500" lnSpcReduction="20000"/>
          </a:bodyPr>
          <a:lstStyle/>
          <a:p>
            <a:pPr marL="0" indent="0" algn="just" eaLnBrk="1" hangingPunct="1">
              <a:lnSpc>
                <a:spcPct val="160000"/>
              </a:lnSpc>
              <a:buNone/>
            </a:pPr>
            <a:r>
              <a:rPr lang="fr-FR" sz="1700" b="1" dirty="0" err="1">
                <a:latin typeface="Lucida Sans Unicode" charset="0"/>
                <a:ea typeface="ＭＳ Ｐゴシック" charset="0"/>
                <a:cs typeface="ＭＳ Ｐゴシック" charset="0"/>
              </a:rPr>
              <a:t>Vinton</a:t>
            </a:r>
            <a:r>
              <a:rPr lang="fr-FR" sz="1700" b="1" dirty="0">
                <a:latin typeface="Lucida Sans Unicode" charset="0"/>
                <a:ea typeface="ＭＳ Ｐゴシック" charset="0"/>
                <a:cs typeface="ＭＳ Ｐゴシック" charset="0"/>
              </a:rPr>
              <a:t> G. CERF</a:t>
            </a:r>
            <a:endParaRPr lang="fr-FR" sz="1700" dirty="0">
              <a:latin typeface="Lucida Sans Unicode" charset="0"/>
              <a:ea typeface="ＭＳ Ｐゴシック" charset="0"/>
              <a:cs typeface="ＭＳ Ｐゴシック" charset="0"/>
            </a:endParaRPr>
          </a:p>
          <a:p>
            <a:pPr marL="0" indent="0" algn="just">
              <a:lnSpc>
                <a:spcPct val="160000"/>
              </a:lnSpc>
              <a:buNone/>
            </a:pPr>
            <a:r>
              <a:rPr lang="fr-FR" sz="1700" dirty="0">
                <a:latin typeface="Lucida Sans Unicode" charset="0"/>
                <a:ea typeface="ＭＳ Ｐゴシック" charset="0"/>
                <a:cs typeface="ＭＳ Ｐゴシック" charset="0"/>
              </a:rPr>
              <a:t> C'est l'un des pères de l'Internet. Encore étudiant de l'université de Los Angeles, il fut l'un des auteurs du protocole TCP/IP et développa avec une équipe de chercheurs les premiers outils utilisant ce mode de communication. Il est aujourd'hui président de </a:t>
            </a:r>
            <a:r>
              <a:rPr lang="fr-FR" sz="1700" i="1" dirty="0">
                <a:latin typeface="Lucida Sans Unicode" charset="0"/>
                <a:ea typeface="ＭＳ Ｐゴシック" charset="0"/>
                <a:cs typeface="ＭＳ Ｐゴシック" charset="0"/>
              </a:rPr>
              <a:t>l'Internet Society </a:t>
            </a:r>
            <a:r>
              <a:rPr lang="fr-FR" sz="1700" dirty="0">
                <a:latin typeface="Lucida Sans Unicode" charset="0"/>
                <a:ea typeface="ＭＳ Ｐゴシック" charset="0"/>
                <a:cs typeface="ＭＳ Ｐゴシック" charset="0"/>
              </a:rPr>
              <a:t>qui surveille les nouveaux standards d'Internet. En 2005 il est embauché par Google comme « Chef évangéliste de l’internet »  </a:t>
            </a:r>
          </a:p>
          <a:p>
            <a:pPr marL="0" indent="0" algn="just">
              <a:lnSpc>
                <a:spcPct val="160000"/>
              </a:lnSpc>
              <a:buNone/>
            </a:pPr>
            <a:endParaRPr lang="fr-FR" sz="1700" dirty="0">
              <a:latin typeface="Lucida Sans Unicode" charset="0"/>
              <a:ea typeface="ＭＳ Ｐゴシック" charset="0"/>
              <a:cs typeface="ＭＳ Ｐゴシック" charset="0"/>
            </a:endParaRPr>
          </a:p>
          <a:p>
            <a:pPr marL="0" indent="0" algn="just" eaLnBrk="1" hangingPunct="1">
              <a:lnSpc>
                <a:spcPct val="160000"/>
              </a:lnSpc>
              <a:buNone/>
            </a:pPr>
            <a:r>
              <a:rPr lang="fr-FR" sz="1700" b="1" dirty="0" err="1">
                <a:latin typeface="Lucida Sans Unicode" charset="0"/>
                <a:ea typeface="ＭＳ Ｐゴシック" charset="0"/>
                <a:cs typeface="ＭＳ Ｐゴシック" charset="0"/>
              </a:rPr>
              <a:t>Edsger</a:t>
            </a:r>
            <a:r>
              <a:rPr lang="fr-FR" sz="1700" b="1" dirty="0">
                <a:latin typeface="Lucida Sans Unicode" charset="0"/>
                <a:ea typeface="ＭＳ Ｐゴシック" charset="0"/>
                <a:cs typeface="ＭＳ Ｐゴシック" charset="0"/>
              </a:rPr>
              <a:t> </a:t>
            </a:r>
            <a:r>
              <a:rPr lang="fr-FR" sz="1700" b="1" dirty="0" err="1">
                <a:latin typeface="Lucida Sans Unicode" charset="0"/>
                <a:ea typeface="ＭＳ Ｐゴシック" charset="0"/>
                <a:cs typeface="ＭＳ Ｐゴシック" charset="0"/>
              </a:rPr>
              <a:t>Wybe</a:t>
            </a:r>
            <a:r>
              <a:rPr lang="fr-FR" sz="1700" b="1" dirty="0">
                <a:latin typeface="Lucida Sans Unicode" charset="0"/>
                <a:ea typeface="ＭＳ Ｐゴシック" charset="0"/>
                <a:cs typeface="ＭＳ Ｐゴシック" charset="0"/>
              </a:rPr>
              <a:t> DIJKSTRA</a:t>
            </a:r>
            <a:r>
              <a:rPr lang="fr-FR" sz="1700" dirty="0">
                <a:latin typeface="Lucida Sans Unicode" charset="0"/>
                <a:ea typeface="ＭＳ Ｐゴシック" charset="0"/>
                <a:cs typeface="ＭＳ Ｐゴシック" charset="0"/>
              </a:rPr>
              <a:t> (1930-2002)</a:t>
            </a:r>
          </a:p>
          <a:p>
            <a:pPr marL="0" indent="0" algn="just">
              <a:lnSpc>
                <a:spcPct val="160000"/>
              </a:lnSpc>
              <a:buNone/>
            </a:pPr>
            <a:r>
              <a:rPr lang="fr-FR" sz="1700" dirty="0">
                <a:latin typeface="Lucida Sans Unicode" charset="0"/>
                <a:ea typeface="ＭＳ Ｐゴシック" charset="0"/>
                <a:cs typeface="ＭＳ Ｐゴシック" charset="0"/>
              </a:rPr>
              <a:t> Mathématicien et Informaticien bien connu pour l'algorithme de chemin le plus court qui porte son nom. Il avait une aversion de l'instruction GOTO en programmation et publia un article à ce sujet "Go To </a:t>
            </a:r>
            <a:r>
              <a:rPr lang="fr-FR" sz="1700" dirty="0" err="1">
                <a:latin typeface="Lucida Sans Unicode" charset="0"/>
                <a:ea typeface="ＭＳ Ｐゴシック" charset="0"/>
                <a:cs typeface="ＭＳ Ｐゴシック" charset="0"/>
              </a:rPr>
              <a:t>Statement</a:t>
            </a:r>
            <a:r>
              <a:rPr lang="fr-FR" sz="1700" dirty="0">
                <a:latin typeface="Lucida Sans Unicode" charset="0"/>
                <a:ea typeface="ＭＳ Ｐゴシック" charset="0"/>
                <a:cs typeface="ＭＳ Ｐゴシック" charset="0"/>
              </a:rPr>
              <a:t> </a:t>
            </a:r>
            <a:r>
              <a:rPr lang="fr-FR" sz="1700" dirty="0" err="1">
                <a:latin typeface="Lucida Sans Unicode" charset="0"/>
                <a:ea typeface="ＭＳ Ｐゴシック" charset="0"/>
                <a:cs typeface="ＭＳ Ｐゴシック" charset="0"/>
              </a:rPr>
              <a:t>Considered</a:t>
            </a:r>
            <a:r>
              <a:rPr lang="fr-FR" sz="1700" dirty="0">
                <a:latin typeface="Lucida Sans Unicode" charset="0"/>
                <a:ea typeface="ＭＳ Ｐゴシック" charset="0"/>
                <a:cs typeface="ＭＳ Ｐゴシック" charset="0"/>
              </a:rPr>
              <a:t> </a:t>
            </a:r>
            <a:r>
              <a:rPr lang="fr-FR" sz="1700" dirty="0" err="1">
                <a:latin typeface="Lucida Sans Unicode" charset="0"/>
                <a:ea typeface="ＭＳ Ｐゴシック" charset="0"/>
                <a:cs typeface="ＭＳ Ｐゴシック" charset="0"/>
              </a:rPr>
              <a:t>Harmful</a:t>
            </a:r>
            <a:r>
              <a:rPr lang="fr-FR" sz="1700" dirty="0">
                <a:latin typeface="Lucida Sans Unicode" charset="0"/>
                <a:ea typeface="ＭＳ Ｐゴシック" charset="0"/>
                <a:cs typeface="ＭＳ Ｐゴシック" charset="0"/>
              </a:rPr>
              <a:t>" en 1968. Il est aussi l'inventeur du langage Algol.</a:t>
            </a:r>
          </a:p>
          <a:p>
            <a:pPr marL="0" indent="0" algn="just">
              <a:lnSpc>
                <a:spcPct val="160000"/>
              </a:lnSpc>
              <a:buNone/>
            </a:pPr>
            <a:endParaRPr lang="fr-FR" sz="1700" dirty="0">
              <a:latin typeface="Lucida Sans Unicode" charset="0"/>
              <a:ea typeface="ＭＳ Ｐゴシック" charset="0"/>
              <a:cs typeface="ＭＳ Ｐゴシック" charset="0"/>
            </a:endParaRPr>
          </a:p>
          <a:p>
            <a:pPr marL="0" indent="0" algn="just" eaLnBrk="1" hangingPunct="1">
              <a:lnSpc>
                <a:spcPct val="160000"/>
              </a:lnSpc>
              <a:buNone/>
            </a:pPr>
            <a:r>
              <a:rPr lang="fr-FR" sz="1700" b="1" dirty="0">
                <a:latin typeface="Lucida Sans Unicode" charset="0"/>
                <a:ea typeface="ＭＳ Ｐゴシック" charset="0"/>
                <a:cs typeface="ＭＳ Ｐゴシック" charset="0"/>
              </a:rPr>
              <a:t>Douglas ENGELBART</a:t>
            </a:r>
            <a:r>
              <a:rPr lang="fr-FR" sz="1700" dirty="0">
                <a:latin typeface="Lucida Sans Unicode" charset="0"/>
                <a:ea typeface="ＭＳ Ｐゴシック" charset="0"/>
                <a:cs typeface="ＭＳ Ｐゴシック" charset="0"/>
              </a:rPr>
              <a:t> (jan 1925-1993)</a:t>
            </a:r>
          </a:p>
          <a:p>
            <a:pPr marL="0" indent="0" algn="just">
              <a:lnSpc>
                <a:spcPct val="160000"/>
              </a:lnSpc>
              <a:buNone/>
            </a:pPr>
            <a:r>
              <a:rPr lang="fr-FR" sz="1700" dirty="0">
                <a:latin typeface="Lucida Sans Unicode" charset="0"/>
                <a:ea typeface="ＭＳ Ｐゴシック" charset="0"/>
                <a:cs typeface="ＭＳ Ｐゴシック" charset="0"/>
              </a:rPr>
              <a:t> Spécialiste des radars à l'US </a:t>
            </a:r>
            <a:r>
              <a:rPr lang="fr-FR" sz="1700" dirty="0" err="1">
                <a:latin typeface="Lucida Sans Unicode" charset="0"/>
                <a:ea typeface="ＭＳ Ｐゴシック" charset="0"/>
                <a:cs typeface="ＭＳ Ｐゴシック" charset="0"/>
              </a:rPr>
              <a:t>Navy</a:t>
            </a:r>
            <a:r>
              <a:rPr lang="fr-FR" sz="1700" dirty="0">
                <a:latin typeface="Lucida Sans Unicode" charset="0"/>
                <a:ea typeface="ＭＳ Ｐゴシック" charset="0"/>
                <a:cs typeface="ＭＳ Ｐゴシック" charset="0"/>
              </a:rPr>
              <a:t>, ce pionnier de l'interface</a:t>
            </a:r>
            <a:r>
              <a:rPr lang="fr-FR" sz="1700" i="1" dirty="0">
                <a:latin typeface="Lucida Sans Unicode" charset="0"/>
                <a:ea typeface="ＭＳ Ｐゴシック" charset="0"/>
                <a:cs typeface="ＭＳ Ｐゴシック" charset="0"/>
              </a:rPr>
              <a:t> homme-machine </a:t>
            </a:r>
            <a:r>
              <a:rPr lang="fr-FR" sz="1700" dirty="0">
                <a:latin typeface="Lucida Sans Unicode" charset="0"/>
                <a:ea typeface="ＭＳ Ｐゴシック" charset="0"/>
                <a:cs typeface="ＭＳ Ｐゴシック" charset="0"/>
              </a:rPr>
              <a:t>est l'inventeur de la souris en 1963, du traitement de texte, de la visioconférence, ….</a:t>
            </a:r>
          </a:p>
        </p:txBody>
      </p:sp>
      <p:pic>
        <p:nvPicPr>
          <p:cNvPr id="475138" name="Picture 3" descr="Douglas ENGELB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4722837"/>
            <a:ext cx="1047750" cy="151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5139" name="Picture 4" descr="Edsger Wybe DIJKSTR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924944"/>
            <a:ext cx="1047750"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5140" name="Picture 5" descr="Vinton G. CER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650" y="764704"/>
            <a:ext cx="1047750" cy="148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960854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idx="4294967295"/>
          </p:nvPr>
        </p:nvSpPr>
        <p:spPr>
          <a:xfrm>
            <a:off x="1716088" y="333375"/>
            <a:ext cx="6600328" cy="5792788"/>
          </a:xfrm>
        </p:spPr>
        <p:txBody>
          <a:bodyPr>
            <a:normAutofit fontScale="77500" lnSpcReduction="20000"/>
          </a:bodyPr>
          <a:lstStyle/>
          <a:p>
            <a:pPr marL="0" indent="0" algn="just" eaLnBrk="1" hangingPunct="1">
              <a:lnSpc>
                <a:spcPct val="150000"/>
              </a:lnSpc>
              <a:buNone/>
            </a:pPr>
            <a:r>
              <a:rPr lang="fr-FR" sz="2200" b="1" dirty="0">
                <a:latin typeface="Lucida Sans Unicode" charset="0"/>
                <a:ea typeface="ＭＳ Ｐゴシック" charset="0"/>
                <a:cs typeface="ＭＳ Ｐゴシック" charset="0"/>
              </a:rPr>
              <a:t>Bill GATES</a:t>
            </a:r>
            <a:r>
              <a:rPr lang="fr-FR" sz="2200" dirty="0">
                <a:latin typeface="Lucida Sans Unicode" charset="0"/>
                <a:ea typeface="ＭＳ Ｐゴシック" charset="0"/>
                <a:cs typeface="ＭＳ Ｐゴシック" charset="0"/>
              </a:rPr>
              <a:t> (Seattle Oct. 1951-)</a:t>
            </a:r>
          </a:p>
          <a:p>
            <a:pPr marL="0" indent="0" algn="just" eaLnBrk="1" hangingPunct="1">
              <a:lnSpc>
                <a:spcPct val="150000"/>
              </a:lnSpc>
              <a:buNone/>
            </a:pPr>
            <a:r>
              <a:rPr lang="fr-FR" sz="2200" dirty="0">
                <a:latin typeface="Lucida Sans Unicode" charset="0"/>
                <a:ea typeface="ＭＳ Ｐゴシック" charset="0"/>
                <a:cs typeface="ＭＳ Ｐゴシック" charset="0"/>
              </a:rPr>
              <a:t>Ancien président (et fondateur avec P. ALLEN) de Microsoft. Cette société est à l'origine du MS-DOS, de </a:t>
            </a:r>
            <a:r>
              <a:rPr lang="fr-FR" sz="2200" b="1" dirty="0">
                <a:latin typeface="Lucida Sans Unicode" charset="0"/>
                <a:ea typeface="ＭＳ Ｐゴシック" charset="0"/>
                <a:cs typeface="ＭＳ Ｐゴシック" charset="0"/>
              </a:rPr>
              <a:t>Windows</a:t>
            </a:r>
            <a:r>
              <a:rPr lang="fr-FR" sz="2200" dirty="0">
                <a:latin typeface="Lucida Sans Unicode" charset="0"/>
                <a:ea typeface="ＭＳ Ｐゴシック" charset="0"/>
                <a:cs typeface="ＭＳ Ｐゴシック" charset="0"/>
              </a:rPr>
              <a:t>, du </a:t>
            </a:r>
            <a:r>
              <a:rPr lang="fr-FR" sz="2200" b="1" dirty="0">
                <a:latin typeface="Lucida Sans Unicode" charset="0"/>
                <a:ea typeface="ＭＳ Ｐゴシック" charset="0"/>
                <a:cs typeface="ＭＳ Ｐゴシック" charset="0"/>
              </a:rPr>
              <a:t>Basic-Microsoft</a:t>
            </a:r>
            <a:r>
              <a:rPr lang="fr-FR" sz="2200" dirty="0">
                <a:latin typeface="Lucida Sans Unicode" charset="0"/>
                <a:ea typeface="ＭＳ Ｐゴシック" charset="0"/>
                <a:cs typeface="ＭＳ Ｐゴシック" charset="0"/>
              </a:rPr>
              <a:t> puis de </a:t>
            </a:r>
            <a:r>
              <a:rPr lang="fr-FR" sz="2200" b="1" dirty="0">
                <a:latin typeface="Lucida Sans Unicode" charset="0"/>
                <a:ea typeface="ＭＳ Ｐゴシック" charset="0"/>
                <a:cs typeface="ＭＳ Ｐゴシック" charset="0"/>
              </a:rPr>
              <a:t>Visual Basic</a:t>
            </a:r>
            <a:r>
              <a:rPr lang="fr-FR" sz="2200" dirty="0">
                <a:latin typeface="Lucida Sans Unicode" charset="0"/>
                <a:ea typeface="ＭＳ Ｐゴシック" charset="0"/>
                <a:cs typeface="ＭＳ Ｐゴシック" charset="0"/>
              </a:rPr>
              <a:t>.</a:t>
            </a:r>
          </a:p>
          <a:p>
            <a:pPr marL="0" indent="0" algn="just" eaLnBrk="1" hangingPunct="1">
              <a:lnSpc>
                <a:spcPct val="150000"/>
              </a:lnSpc>
              <a:buNone/>
            </a:pPr>
            <a:r>
              <a:rPr lang="fr-FR" sz="2200" b="1" dirty="0">
                <a:latin typeface="Lucida Sans Unicode" charset="0"/>
                <a:ea typeface="ＭＳ Ｐゴシック" charset="0"/>
                <a:cs typeface="ＭＳ Ｐゴシック" charset="0"/>
              </a:rPr>
              <a:t>Herman HOLLERITH</a:t>
            </a:r>
            <a:r>
              <a:rPr lang="fr-FR" sz="2200" dirty="0">
                <a:latin typeface="Lucida Sans Unicode" charset="0"/>
                <a:ea typeface="ＭＳ Ｐゴシック" charset="0"/>
                <a:cs typeface="ＭＳ Ｐゴシック" charset="0"/>
              </a:rPr>
              <a:t> (</a:t>
            </a:r>
            <a:r>
              <a:rPr lang="fr-FR" sz="2200" dirty="0" err="1">
                <a:latin typeface="Lucida Sans Unicode" charset="0"/>
                <a:ea typeface="ＭＳ Ｐゴシック" charset="0"/>
                <a:cs typeface="ＭＳ Ｐゴシック" charset="0"/>
              </a:rPr>
              <a:t>fév</a:t>
            </a:r>
            <a:r>
              <a:rPr lang="fr-FR" sz="2200" dirty="0">
                <a:latin typeface="Lucida Sans Unicode" charset="0"/>
                <a:ea typeface="ＭＳ Ｐゴシック" charset="0"/>
                <a:cs typeface="ＭＳ Ｐゴシック" charset="0"/>
              </a:rPr>
              <a:t> 1860-nov 1929)</a:t>
            </a:r>
          </a:p>
          <a:p>
            <a:pPr marL="0" indent="0" algn="just">
              <a:lnSpc>
                <a:spcPct val="150000"/>
              </a:lnSpc>
              <a:buNone/>
            </a:pPr>
            <a:r>
              <a:rPr lang="fr-FR" sz="2200" dirty="0">
                <a:latin typeface="Lucida Sans Unicode" charset="0"/>
                <a:ea typeface="ＭＳ Ｐゴシック" charset="0"/>
                <a:cs typeface="ＭＳ Ｐゴシック" charset="0"/>
              </a:rPr>
              <a:t>   Cet ingénieur américain est l'inventeur de la machine à statistiques à cartes perforées et le fondateur de la "</a:t>
            </a:r>
            <a:r>
              <a:rPr lang="fr-FR" sz="2200" dirty="0" err="1">
                <a:latin typeface="Lucida Sans Unicode" charset="0"/>
                <a:ea typeface="ＭＳ Ｐゴシック" charset="0"/>
                <a:cs typeface="ＭＳ Ｐゴシック" charset="0"/>
              </a:rPr>
              <a:t>Tabulating</a:t>
            </a:r>
            <a:r>
              <a:rPr lang="fr-FR" sz="2200" dirty="0">
                <a:latin typeface="Lucida Sans Unicode" charset="0"/>
                <a:ea typeface="ＭＳ Ｐゴシック" charset="0"/>
                <a:cs typeface="ＭＳ Ｐゴシック" charset="0"/>
              </a:rPr>
              <a:t> Machine </a:t>
            </a:r>
            <a:r>
              <a:rPr lang="fr-FR" sz="2200" dirty="0" err="1">
                <a:latin typeface="Lucida Sans Unicode" charset="0"/>
                <a:ea typeface="ＭＳ Ｐゴシック" charset="0"/>
                <a:cs typeface="ＭＳ Ｐゴシック" charset="0"/>
              </a:rPr>
              <a:t>Compagny</a:t>
            </a:r>
            <a:r>
              <a:rPr lang="fr-FR" sz="2200" dirty="0">
                <a:latin typeface="Lucida Sans Unicode" charset="0"/>
                <a:ea typeface="ＭＳ Ｐゴシック" charset="0"/>
                <a:cs typeface="ＭＳ Ｐゴシック" charset="0"/>
              </a:rPr>
              <a:t>" qui deviendra IBM.</a:t>
            </a:r>
          </a:p>
          <a:p>
            <a:pPr marL="0" indent="0" algn="just" eaLnBrk="1" hangingPunct="1">
              <a:lnSpc>
                <a:spcPct val="150000"/>
              </a:lnSpc>
              <a:buNone/>
            </a:pPr>
            <a:r>
              <a:rPr lang="fr-FR" sz="2200" b="1" dirty="0">
                <a:latin typeface="Lucida Sans Unicode" charset="0"/>
                <a:ea typeface="ＭＳ Ｐゴシック" charset="0"/>
                <a:cs typeface="ＭＳ Ｐゴシック" charset="0"/>
              </a:rPr>
              <a:t>Grace Murray HOPPER</a:t>
            </a:r>
            <a:r>
              <a:rPr lang="fr-FR" sz="2200" dirty="0">
                <a:latin typeface="Lucida Sans Unicode" charset="0"/>
                <a:ea typeface="ＭＳ Ｐゴシック" charset="0"/>
                <a:cs typeface="ＭＳ Ｐゴシック" charset="0"/>
              </a:rPr>
              <a:t> (</a:t>
            </a:r>
            <a:r>
              <a:rPr lang="fr-FR" sz="2200" dirty="0" err="1">
                <a:latin typeface="Lucida Sans Unicode" charset="0"/>
                <a:ea typeface="ＭＳ Ｐゴシック" charset="0"/>
                <a:cs typeface="ＭＳ Ｐゴシック" charset="0"/>
              </a:rPr>
              <a:t>déc</a:t>
            </a:r>
            <a:r>
              <a:rPr lang="fr-FR" sz="2200" dirty="0">
                <a:latin typeface="Lucida Sans Unicode" charset="0"/>
                <a:ea typeface="ＭＳ Ｐゴシック" charset="0"/>
                <a:cs typeface="ＭＳ Ｐゴシック" charset="0"/>
              </a:rPr>
              <a:t> 1906-jan 1992)</a:t>
            </a:r>
          </a:p>
          <a:p>
            <a:pPr marL="0" indent="0" algn="just" eaLnBrk="1" hangingPunct="1">
              <a:lnSpc>
                <a:spcPct val="150000"/>
              </a:lnSpc>
              <a:buNone/>
            </a:pPr>
            <a:r>
              <a:rPr lang="fr-FR" sz="2200" dirty="0">
                <a:latin typeface="Lucida Sans Unicode" charset="0"/>
                <a:ea typeface="ＭＳ Ｐゴシック" charset="0"/>
                <a:cs typeface="ＭＳ Ｐゴシック" charset="0"/>
              </a:rPr>
              <a:t>Cette américaine, mobilisée comme auxiliaire dans la marine américaine fut affectée aux travaux de programmation et d'exploitation de l'ENIAC. Puis, devenue une grande spécialise de la programmation des ordinateurs, elle sera l'une des principales créatrices du COBOL.</a:t>
            </a:r>
            <a:br>
              <a:rPr lang="fr-FR" sz="2200" dirty="0">
                <a:latin typeface="Lucida Sans Unicode" charset="0"/>
                <a:ea typeface="ＭＳ Ｐゴシック" charset="0"/>
                <a:cs typeface="ＭＳ Ｐゴシック" charset="0"/>
              </a:rPr>
            </a:br>
            <a:endParaRPr lang="fr-FR" sz="2200" dirty="0">
              <a:latin typeface="Lucida Sans Unicode" charset="0"/>
              <a:ea typeface="ＭＳ Ｐゴシック" charset="0"/>
              <a:cs typeface="ＭＳ Ｐゴシック" charset="0"/>
            </a:endParaRPr>
          </a:p>
        </p:txBody>
      </p:sp>
      <p:pic>
        <p:nvPicPr>
          <p:cNvPr id="477186" name="Picture 3" descr="Bill GA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33375"/>
            <a:ext cx="1047750"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7187" name="Picture 4" descr="Grace Murray HOP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38" y="3861048"/>
            <a:ext cx="1047750" cy="1400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7188" name="Picture 5" descr="Herman HOLLERI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338" y="1981994"/>
            <a:ext cx="1047750" cy="1247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4573152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idx="4294967295"/>
          </p:nvPr>
        </p:nvSpPr>
        <p:spPr>
          <a:xfrm>
            <a:off x="2416401" y="692696"/>
            <a:ext cx="6096074" cy="5721350"/>
          </a:xfrm>
        </p:spPr>
        <p:txBody>
          <a:bodyPr>
            <a:normAutofit fontScale="70000" lnSpcReduction="20000"/>
          </a:bodyPr>
          <a:lstStyle/>
          <a:p>
            <a:pPr marL="0" indent="0" algn="just" eaLnBrk="1" hangingPunct="1">
              <a:lnSpc>
                <a:spcPct val="160000"/>
              </a:lnSpc>
              <a:buNone/>
            </a:pPr>
            <a:r>
              <a:rPr lang="fr-FR" sz="2000" b="1" dirty="0">
                <a:latin typeface="Lucida Sans Unicode" charset="0"/>
                <a:ea typeface="ＭＳ Ｐゴシック" charset="0"/>
                <a:cs typeface="ＭＳ Ｐゴシック" charset="0"/>
              </a:rPr>
              <a:t>Steve Paul JOBS</a:t>
            </a:r>
            <a:r>
              <a:rPr lang="fr-FR" sz="2000" dirty="0">
                <a:latin typeface="Lucida Sans Unicode" charset="0"/>
                <a:ea typeface="ＭＳ Ｐゴシック" charset="0"/>
                <a:cs typeface="ＭＳ Ｐゴシック" charset="0"/>
              </a:rPr>
              <a:t> (1955-2011)</a:t>
            </a:r>
          </a:p>
          <a:p>
            <a:pPr marL="0" indent="0" algn="just" eaLnBrk="1" hangingPunct="1">
              <a:lnSpc>
                <a:spcPct val="160000"/>
              </a:lnSpc>
              <a:buNone/>
            </a:pPr>
            <a:r>
              <a:rPr lang="fr-FR" sz="2000" dirty="0">
                <a:latin typeface="Lucida Sans Unicode" charset="0"/>
                <a:ea typeface="ＭＳ Ｐゴシック" charset="0"/>
                <a:cs typeface="ＭＳ Ｐゴシック" charset="0"/>
              </a:rPr>
              <a:t>S. WOZNIAK (</a:t>
            </a:r>
            <a:r>
              <a:rPr lang="fr-FR" sz="2000" i="1" dirty="0">
                <a:latin typeface="Lucida Sans Unicode" charset="0"/>
                <a:ea typeface="ＭＳ Ｐゴシック" charset="0"/>
                <a:cs typeface="ＭＳ Ｐゴシック" charset="0"/>
              </a:rPr>
              <a:t>à gauche</a:t>
            </a:r>
            <a:r>
              <a:rPr lang="fr-FR" sz="2000" dirty="0">
                <a:latin typeface="Lucida Sans Unicode" charset="0"/>
                <a:ea typeface="ＭＳ Ｐゴシック" charset="0"/>
                <a:cs typeface="ＭＳ Ｐゴシック" charset="0"/>
              </a:rPr>
              <a:t>) et S. JOBS (</a:t>
            </a:r>
            <a:r>
              <a:rPr lang="fr-FR" sz="2000" i="1" dirty="0">
                <a:latin typeface="Lucida Sans Unicode" charset="0"/>
                <a:ea typeface="ＭＳ Ｐゴシック" charset="0"/>
                <a:cs typeface="ＭＳ Ｐゴシック" charset="0"/>
              </a:rPr>
              <a:t>à droite</a:t>
            </a:r>
            <a:r>
              <a:rPr lang="fr-FR" sz="2000" dirty="0">
                <a:latin typeface="Lucida Sans Unicode" charset="0"/>
                <a:ea typeface="ＭＳ Ｐゴシック" charset="0"/>
                <a:cs typeface="ＭＳ Ｐゴシック" charset="0"/>
              </a:rPr>
              <a:t>).</a:t>
            </a:r>
            <a:br>
              <a:rPr lang="fr-FR" sz="2000" dirty="0">
                <a:latin typeface="Lucida Sans Unicode" charset="0"/>
                <a:ea typeface="ＭＳ Ｐゴシック" charset="0"/>
                <a:cs typeface="ＭＳ Ｐゴシック" charset="0"/>
              </a:rPr>
            </a:br>
            <a:r>
              <a:rPr lang="fr-FR" sz="2000" dirty="0">
                <a:latin typeface="Lucida Sans Unicode" charset="0"/>
                <a:ea typeface="ＭＳ Ｐゴシック" charset="0"/>
                <a:cs typeface="ＭＳ Ｐゴシック" charset="0"/>
              </a:rPr>
              <a:t>Fondateurs de la société </a:t>
            </a:r>
            <a:r>
              <a:rPr lang="fr-FR" sz="2000" i="1" dirty="0">
                <a:latin typeface="Lucida Sans Unicode" charset="0"/>
                <a:ea typeface="ＭＳ Ｐゴシック" charset="0"/>
                <a:cs typeface="ＭＳ Ｐゴシック" charset="0"/>
              </a:rPr>
              <a:t>Apple</a:t>
            </a:r>
            <a:r>
              <a:rPr lang="fr-FR" sz="2000" dirty="0">
                <a:latin typeface="Lucida Sans Unicode" charset="0"/>
                <a:ea typeface="ＭＳ Ｐゴシック" charset="0"/>
                <a:cs typeface="ＭＳ Ｐゴシック" charset="0"/>
              </a:rPr>
              <a:t>. Après son éviction d'Apple il créera la société </a:t>
            </a:r>
            <a:r>
              <a:rPr lang="fr-FR" sz="2000" dirty="0" err="1">
                <a:latin typeface="Lucida Sans Unicode" charset="0"/>
                <a:ea typeface="ＭＳ Ｐゴシック" charset="0"/>
                <a:cs typeface="ＭＳ Ｐゴシック" charset="0"/>
              </a:rPr>
              <a:t>Next</a:t>
            </a:r>
            <a:r>
              <a:rPr lang="fr-FR" sz="2000" dirty="0">
                <a:latin typeface="Lucida Sans Unicode" charset="0"/>
                <a:ea typeface="ＭＳ Ｐゴシック" charset="0"/>
                <a:cs typeface="ＭＳ Ｐゴシック" charset="0"/>
              </a:rPr>
              <a:t> avant d'être rappelé pour redresser Apple.</a:t>
            </a:r>
          </a:p>
          <a:p>
            <a:pPr marL="0" indent="0" algn="just" eaLnBrk="1" hangingPunct="1">
              <a:lnSpc>
                <a:spcPct val="160000"/>
              </a:lnSpc>
              <a:buNone/>
            </a:pPr>
            <a:r>
              <a:rPr lang="fr-FR" sz="2000" b="1" dirty="0">
                <a:latin typeface="Lucida Sans Unicode" charset="0"/>
                <a:ea typeface="ＭＳ Ｐゴシック" charset="0"/>
                <a:cs typeface="ＭＳ Ｐゴシック" charset="0"/>
              </a:rPr>
              <a:t>Brian KERNIGHAN</a:t>
            </a:r>
            <a:endParaRPr lang="fr-FR" sz="2000" dirty="0">
              <a:latin typeface="Lucida Sans Unicode" charset="0"/>
              <a:ea typeface="ＭＳ Ｐゴシック" charset="0"/>
              <a:cs typeface="ＭＳ Ｐゴシック" charset="0"/>
            </a:endParaRPr>
          </a:p>
          <a:p>
            <a:pPr marL="0" indent="0" algn="just" eaLnBrk="1" hangingPunct="1">
              <a:lnSpc>
                <a:spcPct val="160000"/>
              </a:lnSpc>
              <a:buNone/>
            </a:pPr>
            <a:r>
              <a:rPr lang="fr-FR" sz="2000" dirty="0">
                <a:latin typeface="Lucida Sans Unicode" charset="0"/>
                <a:ea typeface="ＭＳ Ｐゴシック" charset="0"/>
                <a:cs typeface="ＭＳ Ｐゴシック" charset="0"/>
              </a:rPr>
              <a:t>Il est le "K" du K&amp;R (</a:t>
            </a:r>
            <a:r>
              <a:rPr lang="fr-FR" sz="2000" i="1" dirty="0">
                <a:latin typeface="Lucida Sans Unicode" charset="0"/>
                <a:ea typeface="ＭＳ Ｐゴシック" charset="0"/>
                <a:cs typeface="ＭＳ Ｐゴシック" charset="0"/>
              </a:rPr>
              <a:t>The C </a:t>
            </a:r>
            <a:r>
              <a:rPr lang="fr-FR" sz="2000" i="1" dirty="0" err="1">
                <a:latin typeface="Lucida Sans Unicode" charset="0"/>
                <a:ea typeface="ＭＳ Ｐゴシック" charset="0"/>
                <a:cs typeface="ＭＳ Ｐゴシック" charset="0"/>
              </a:rPr>
              <a:t>Programming</a:t>
            </a:r>
            <a:r>
              <a:rPr lang="fr-FR" sz="2000" i="1" dirty="0">
                <a:latin typeface="Lucida Sans Unicode" charset="0"/>
                <a:ea typeface="ＭＳ Ｐゴシック" charset="0"/>
                <a:cs typeface="ＭＳ Ｐゴシック" charset="0"/>
              </a:rPr>
              <a:t> </a:t>
            </a:r>
            <a:r>
              <a:rPr lang="fr-FR" sz="2000" i="1" dirty="0" err="1">
                <a:latin typeface="Lucida Sans Unicode" charset="0"/>
                <a:ea typeface="ＭＳ Ｐゴシック" charset="0"/>
                <a:cs typeface="ＭＳ Ｐゴシック" charset="0"/>
              </a:rPr>
              <a:t>Language</a:t>
            </a:r>
            <a:r>
              <a:rPr lang="fr-FR" sz="2000" i="1" dirty="0">
                <a:latin typeface="Lucida Sans Unicode" charset="0"/>
                <a:ea typeface="ＭＳ Ｐゴシック" charset="0"/>
                <a:cs typeface="ＭＳ Ｐゴシック" charset="0"/>
              </a:rPr>
              <a:t> de KERNIGHAN et RITCHIE</a:t>
            </a:r>
            <a:r>
              <a:rPr lang="fr-FR" sz="2000" dirty="0">
                <a:latin typeface="Lucida Sans Unicode" charset="0"/>
                <a:ea typeface="ＭＳ Ｐゴシック" charset="0"/>
                <a:cs typeface="ＭＳ Ｐゴシック" charset="0"/>
              </a:rPr>
              <a:t>, la documentation du langage C) </a:t>
            </a:r>
            <a:r>
              <a:rPr lang="fr-FR" sz="2000" dirty="0" err="1">
                <a:latin typeface="Lucida Sans Unicode" charset="0"/>
                <a:ea typeface="ＭＳ Ｐゴシック" charset="0"/>
                <a:cs typeface="ＭＳ Ｐゴシック" charset="0"/>
              </a:rPr>
              <a:t>pèredu</a:t>
            </a:r>
            <a:r>
              <a:rPr lang="fr-FR" sz="2000" dirty="0">
                <a:latin typeface="Lucida Sans Unicode" charset="0"/>
                <a:ea typeface="ＭＳ Ｐゴシック" charset="0"/>
                <a:cs typeface="ＭＳ Ｐゴシック" charset="0"/>
              </a:rPr>
              <a:t> langage AWK.</a:t>
            </a:r>
          </a:p>
          <a:p>
            <a:pPr marL="0" indent="0" algn="just" eaLnBrk="1" hangingPunct="1">
              <a:lnSpc>
                <a:spcPct val="160000"/>
              </a:lnSpc>
              <a:buNone/>
            </a:pPr>
            <a:r>
              <a:rPr lang="fr-FR" sz="2000" b="1" dirty="0">
                <a:latin typeface="Lucida Sans Unicode" charset="0"/>
                <a:ea typeface="ＭＳ Ｐゴシック" charset="0"/>
                <a:cs typeface="ＭＳ Ｐゴシック" charset="0"/>
              </a:rPr>
              <a:t>Augusta Ada KING - Lady LOVELACE</a:t>
            </a:r>
            <a:r>
              <a:rPr lang="fr-FR" sz="2000" dirty="0">
                <a:latin typeface="Lucida Sans Unicode" charset="0"/>
                <a:ea typeface="ＭＳ Ｐゴシック" charset="0"/>
                <a:cs typeface="ＭＳ Ｐゴシック" charset="0"/>
              </a:rPr>
              <a:t> (</a:t>
            </a:r>
            <a:r>
              <a:rPr lang="fr-FR" sz="2000" dirty="0" err="1">
                <a:latin typeface="Lucida Sans Unicode" charset="0"/>
                <a:ea typeface="ＭＳ Ｐゴシック" charset="0"/>
                <a:cs typeface="ＭＳ Ｐゴシック" charset="0"/>
              </a:rPr>
              <a:t>déc</a:t>
            </a:r>
            <a:r>
              <a:rPr lang="fr-FR" sz="2000" dirty="0">
                <a:latin typeface="Lucida Sans Unicode" charset="0"/>
                <a:ea typeface="ＭＳ Ｐゴシック" charset="0"/>
                <a:cs typeface="ＭＳ Ｐゴシック" charset="0"/>
              </a:rPr>
              <a:t> 1814-nov 1852)</a:t>
            </a:r>
          </a:p>
          <a:p>
            <a:pPr marL="0" indent="0" algn="just" eaLnBrk="1" hangingPunct="1">
              <a:lnSpc>
                <a:spcPct val="160000"/>
              </a:lnSpc>
              <a:buNone/>
            </a:pPr>
            <a:r>
              <a:rPr lang="fr-FR" sz="2000" dirty="0">
                <a:latin typeface="Lucida Sans Unicode" charset="0"/>
                <a:ea typeface="ＭＳ Ｐゴシック" charset="0"/>
                <a:cs typeface="ＭＳ Ｐゴシック" charset="0"/>
              </a:rPr>
              <a:t>Fille du poète romantique Lord George Byron et d'une mathématicienne et féministe, épouse de William King (futur comte de Lovelace), elle sera l'élève puis la collaboratrice de C. BABBAGE. Elle est aussi à l'origine du "Principe des machines à calculer". Un langage porte son prénom en mémoire de ses travaux.</a:t>
            </a:r>
          </a:p>
        </p:txBody>
      </p:sp>
      <p:pic>
        <p:nvPicPr>
          <p:cNvPr id="479234" name="Picture 3" descr="Steve Paul JO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657049"/>
            <a:ext cx="15240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9235" name="Picture 4" descr="Brian KERNIGH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701" y="2171700"/>
            <a:ext cx="1047750" cy="125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9236" name="Picture 5" descr="Augusta Ada KING - Lady LOVELA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3701" y="3772911"/>
            <a:ext cx="1047750" cy="125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1776194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idx="4294967295"/>
          </p:nvPr>
        </p:nvSpPr>
        <p:spPr>
          <a:xfrm>
            <a:off x="1612947" y="710953"/>
            <a:ext cx="6661670" cy="5792788"/>
          </a:xfrm>
        </p:spPr>
        <p:txBody>
          <a:bodyPr>
            <a:normAutofit fontScale="77500" lnSpcReduction="20000"/>
          </a:bodyPr>
          <a:lstStyle/>
          <a:p>
            <a:pPr marL="0" indent="0" algn="just" eaLnBrk="1" hangingPunct="1">
              <a:lnSpc>
                <a:spcPct val="160000"/>
              </a:lnSpc>
              <a:buNone/>
            </a:pPr>
            <a:r>
              <a:rPr lang="fr-FR" sz="2200" b="1" dirty="0">
                <a:latin typeface="Lucida Sans Unicode" charset="0"/>
                <a:ea typeface="ＭＳ Ｐゴシック" charset="0"/>
                <a:cs typeface="ＭＳ Ｐゴシック" charset="0"/>
              </a:rPr>
              <a:t>Gordon E. MOORE</a:t>
            </a:r>
            <a:r>
              <a:rPr lang="fr-FR" sz="2200" dirty="0">
                <a:latin typeface="Lucida Sans Unicode" charset="0"/>
                <a:ea typeface="ＭＳ Ｐゴシック" charset="0"/>
                <a:cs typeface="ＭＳ Ｐゴシック" charset="0"/>
              </a:rPr>
              <a:t> (jan 1929-)</a:t>
            </a:r>
          </a:p>
          <a:p>
            <a:pPr marL="0" indent="0" algn="just" eaLnBrk="1" hangingPunct="1">
              <a:lnSpc>
                <a:spcPct val="160000"/>
              </a:lnSpc>
              <a:buNone/>
            </a:pPr>
            <a:r>
              <a:rPr lang="fr-FR" sz="2200" dirty="0">
                <a:latin typeface="Lucida Sans Unicode" charset="0"/>
                <a:ea typeface="ＭＳ Ｐゴシック" charset="0"/>
                <a:cs typeface="ＭＳ Ｐゴシック" charset="0"/>
              </a:rPr>
              <a:t>Auteur, en 1965, de la célèbre </a:t>
            </a:r>
            <a:r>
              <a:rPr lang="fr-FR" sz="2200" b="1" dirty="0">
                <a:latin typeface="Lucida Sans Unicode" charset="0"/>
                <a:ea typeface="ＭＳ Ｐゴシック" charset="0"/>
                <a:cs typeface="ＭＳ Ｐゴシック" charset="0"/>
              </a:rPr>
              <a:t>Loi de Moore</a:t>
            </a:r>
            <a:r>
              <a:rPr lang="fr-FR" sz="2200" dirty="0">
                <a:latin typeface="Lucida Sans Unicode" charset="0"/>
                <a:ea typeface="ＭＳ Ｐゴシック" charset="0"/>
                <a:cs typeface="ＭＳ Ｐゴシック" charset="0"/>
              </a:rPr>
              <a:t>, dans laquelle il prédit que les circuits intégrés doubleront de capacité tous les ans. C'est aussi un des co-fondateurs de </a:t>
            </a:r>
            <a:r>
              <a:rPr lang="fr-FR" sz="2200" dirty="0" err="1">
                <a:latin typeface="Lucida Sans Unicode" charset="0"/>
                <a:ea typeface="ＭＳ Ｐゴシック" charset="0"/>
                <a:cs typeface="ＭＳ Ｐゴシック" charset="0"/>
              </a:rPr>
              <a:t>Fairchild</a:t>
            </a:r>
            <a:r>
              <a:rPr lang="fr-FR" sz="2200" dirty="0">
                <a:latin typeface="Lucida Sans Unicode" charset="0"/>
                <a:ea typeface="ＭＳ Ｐゴシック" charset="0"/>
                <a:cs typeface="ＭＳ Ｐゴシック" charset="0"/>
              </a:rPr>
              <a:t> et d'Intel.</a:t>
            </a:r>
          </a:p>
          <a:p>
            <a:pPr marL="0" indent="0" algn="just" eaLnBrk="1" hangingPunct="1">
              <a:lnSpc>
                <a:spcPct val="160000"/>
              </a:lnSpc>
              <a:buNone/>
            </a:pPr>
            <a:r>
              <a:rPr lang="fr-FR" sz="2200" b="1" dirty="0">
                <a:latin typeface="Lucida Sans Unicode" charset="0"/>
                <a:ea typeface="ＭＳ Ｐゴシック" charset="0"/>
                <a:cs typeface="ＭＳ Ｐゴシック" charset="0"/>
              </a:rPr>
              <a:t>Johannes Von NEUMANN</a:t>
            </a:r>
            <a:r>
              <a:rPr lang="fr-FR" sz="2200" dirty="0">
                <a:latin typeface="Lucida Sans Unicode" charset="0"/>
                <a:ea typeface="ＭＳ Ｐゴシック" charset="0"/>
                <a:cs typeface="ＭＳ Ｐゴシック" charset="0"/>
              </a:rPr>
              <a:t> (Hongrie </a:t>
            </a:r>
            <a:r>
              <a:rPr lang="fr-FR" sz="2200" dirty="0" err="1">
                <a:latin typeface="Lucida Sans Unicode" charset="0"/>
                <a:ea typeface="ＭＳ Ｐゴシック" charset="0"/>
                <a:cs typeface="ＭＳ Ｐゴシック" charset="0"/>
              </a:rPr>
              <a:t>déc</a:t>
            </a:r>
            <a:r>
              <a:rPr lang="fr-FR" sz="2200" dirty="0">
                <a:latin typeface="Lucida Sans Unicode" charset="0"/>
                <a:ea typeface="ＭＳ Ｐゴシック" charset="0"/>
                <a:cs typeface="ＭＳ Ｐゴシック" charset="0"/>
              </a:rPr>
              <a:t> 1903-USA </a:t>
            </a:r>
            <a:r>
              <a:rPr lang="fr-FR" sz="2200" dirty="0" err="1">
                <a:latin typeface="Lucida Sans Unicode" charset="0"/>
                <a:ea typeface="ＭＳ Ｐゴシック" charset="0"/>
                <a:cs typeface="ＭＳ Ｐゴシック" charset="0"/>
              </a:rPr>
              <a:t>fév</a:t>
            </a:r>
            <a:r>
              <a:rPr lang="fr-FR" sz="2200" dirty="0">
                <a:latin typeface="Lucida Sans Unicode" charset="0"/>
                <a:ea typeface="ＭＳ Ｐゴシック" charset="0"/>
                <a:cs typeface="ＭＳ Ｐゴシック" charset="0"/>
              </a:rPr>
              <a:t> 1957</a:t>
            </a:r>
            <a:br>
              <a:rPr lang="fr-FR" sz="2200" dirty="0">
                <a:latin typeface="Lucida Sans Unicode" charset="0"/>
                <a:ea typeface="ＭＳ Ｐゴシック" charset="0"/>
                <a:cs typeface="ＭＳ Ｐゴシック" charset="0"/>
              </a:rPr>
            </a:br>
            <a:r>
              <a:rPr lang="fr-FR" sz="2200" dirty="0">
                <a:latin typeface="Lucida Sans Unicode" charset="0"/>
                <a:ea typeface="ＭＳ Ｐゴシック" charset="0"/>
                <a:cs typeface="ＭＳ Ｐゴシック" charset="0"/>
              </a:rPr>
              <a:t>Il a été l'un des personnages clés des débuts de l'informatique. Il publia de nombreux articles sur l'algèbre et la mécanique quantique avant de se consacrer à la construction d'ordinateurs et à la modélisation mathématique de la réaction en chaîne de la bombe A. Ses "machines IAS" sont à l'origine de "l'Architecture Von NEUMANN", c'est à dire celle des ordinateurs tels que nous les connaissons. </a:t>
            </a:r>
          </a:p>
        </p:txBody>
      </p:sp>
      <p:pic>
        <p:nvPicPr>
          <p:cNvPr id="481282" name="Picture 3" descr="Gordon E. MO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988" y="710953"/>
            <a:ext cx="104775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1283" name="Picture 4" descr="Johannes Von NEUMAN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978" y="2997747"/>
            <a:ext cx="104775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8052369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idx="4294967295"/>
          </p:nvPr>
        </p:nvSpPr>
        <p:spPr>
          <a:xfrm>
            <a:off x="1979712" y="568325"/>
            <a:ext cx="6332041" cy="5721350"/>
          </a:xfrm>
        </p:spPr>
        <p:txBody>
          <a:bodyPr>
            <a:normAutofit fontScale="77500" lnSpcReduction="20000"/>
          </a:bodyPr>
          <a:lstStyle/>
          <a:p>
            <a:pPr marL="0" indent="0" algn="just" eaLnBrk="1" hangingPunct="1">
              <a:lnSpc>
                <a:spcPct val="150000"/>
              </a:lnSpc>
              <a:buNone/>
            </a:pPr>
            <a:r>
              <a:rPr lang="fr-FR" sz="2200" b="1" dirty="0">
                <a:latin typeface="Lucida Sans Unicode" charset="0"/>
                <a:ea typeface="ＭＳ Ｐゴシック" charset="0"/>
                <a:cs typeface="ＭＳ Ｐゴシック" charset="0"/>
              </a:rPr>
              <a:t>Blaise PASCAL</a:t>
            </a:r>
            <a:r>
              <a:rPr lang="fr-FR" sz="2200" dirty="0">
                <a:latin typeface="Lucida Sans Unicode" charset="0"/>
                <a:ea typeface="ＭＳ Ｐゴシック" charset="0"/>
                <a:cs typeface="ＭＳ Ｐゴシック" charset="0"/>
              </a:rPr>
              <a:t> (1623-1662)</a:t>
            </a:r>
          </a:p>
          <a:p>
            <a:pPr marL="0" indent="0" algn="just" eaLnBrk="1" hangingPunct="1">
              <a:lnSpc>
                <a:spcPct val="150000"/>
              </a:lnSpc>
              <a:buNone/>
            </a:pPr>
            <a:r>
              <a:rPr lang="fr-FR" sz="2200" dirty="0">
                <a:latin typeface="Lucida Sans Unicode" charset="0"/>
                <a:ea typeface="ＭＳ Ｐゴシック" charset="0"/>
                <a:cs typeface="ＭＳ Ｐゴシック" charset="0"/>
              </a:rPr>
              <a:t>Savant, philosophe et écrivain, il est l'inventeur d'une machine arithmétique nommée Pascaline.</a:t>
            </a:r>
          </a:p>
          <a:p>
            <a:pPr marL="0" indent="0" algn="just" eaLnBrk="1" hangingPunct="1">
              <a:lnSpc>
                <a:spcPct val="150000"/>
              </a:lnSpc>
              <a:buNone/>
            </a:pPr>
            <a:endParaRPr lang="fr-FR" sz="2200" dirty="0">
              <a:latin typeface="Lucida Sans Unicode" charset="0"/>
              <a:ea typeface="ＭＳ Ｐゴシック" charset="0"/>
              <a:cs typeface="ＭＳ Ｐゴシック" charset="0"/>
            </a:endParaRPr>
          </a:p>
          <a:p>
            <a:pPr marL="0" indent="0" algn="just" eaLnBrk="1" hangingPunct="1">
              <a:lnSpc>
                <a:spcPct val="150000"/>
              </a:lnSpc>
              <a:buNone/>
            </a:pPr>
            <a:r>
              <a:rPr lang="fr-FR" sz="2200" b="1" dirty="0">
                <a:latin typeface="Lucida Sans Unicode" charset="0"/>
                <a:ea typeface="ＭＳ Ｐゴシック" charset="0"/>
                <a:cs typeface="ＭＳ Ｐゴシック" charset="0"/>
              </a:rPr>
              <a:t>Dennis RITCHIE</a:t>
            </a:r>
            <a:r>
              <a:rPr lang="fr-FR" sz="2200" dirty="0">
                <a:latin typeface="Lucida Sans Unicode" charset="0"/>
                <a:ea typeface="ＭＳ Ｐゴシック" charset="0"/>
                <a:cs typeface="ＭＳ Ｐゴシック" charset="0"/>
              </a:rPr>
              <a:t> (Sep 1941-)</a:t>
            </a:r>
          </a:p>
          <a:p>
            <a:pPr marL="0" indent="0" algn="just" eaLnBrk="1" hangingPunct="1">
              <a:lnSpc>
                <a:spcPct val="150000"/>
              </a:lnSpc>
              <a:buNone/>
            </a:pPr>
            <a:r>
              <a:rPr lang="fr-FR" sz="2200" dirty="0">
                <a:latin typeface="Lucida Sans Unicode" charset="0"/>
                <a:ea typeface="ＭＳ Ｐゴシック" charset="0"/>
                <a:cs typeface="ＭＳ Ｐゴシック" charset="0"/>
              </a:rPr>
              <a:t>Cet ingénieur des laboratoires Bell, est l'auteur du langage C. En 1973, avec K. THOMPSON, il réécrira dans ce nouveau langage le système d'exploitation UNIX. Puis, avec B. KERNIGHAN, il publiera un ouvrage de référence: </a:t>
            </a:r>
            <a:r>
              <a:rPr lang="fr-FR" sz="2200" i="1" dirty="0">
                <a:latin typeface="Lucida Sans Unicode" charset="0"/>
                <a:ea typeface="ＭＳ Ｐゴシック" charset="0"/>
                <a:cs typeface="ＭＳ Ｐゴシック" charset="0"/>
              </a:rPr>
              <a:t>The C </a:t>
            </a:r>
            <a:r>
              <a:rPr lang="fr-FR" sz="2200" i="1" dirty="0" err="1">
                <a:latin typeface="Lucida Sans Unicode" charset="0"/>
                <a:ea typeface="ＭＳ Ｐゴシック" charset="0"/>
                <a:cs typeface="ＭＳ Ｐゴシック" charset="0"/>
              </a:rPr>
              <a:t>Programming</a:t>
            </a:r>
            <a:r>
              <a:rPr lang="fr-FR" sz="2200" i="1" dirty="0">
                <a:latin typeface="Lucida Sans Unicode" charset="0"/>
                <a:ea typeface="ＭＳ Ｐゴシック" charset="0"/>
                <a:cs typeface="ＭＳ Ｐゴシック" charset="0"/>
              </a:rPr>
              <a:t> </a:t>
            </a:r>
            <a:r>
              <a:rPr lang="fr-FR" sz="2200" i="1" dirty="0" err="1">
                <a:latin typeface="Lucida Sans Unicode" charset="0"/>
                <a:ea typeface="ＭＳ Ｐゴシック" charset="0"/>
                <a:cs typeface="ＭＳ Ｐゴシック" charset="0"/>
              </a:rPr>
              <a:t>Language</a:t>
            </a:r>
            <a:r>
              <a:rPr lang="fr-FR" sz="2200" i="1" dirty="0">
                <a:latin typeface="Lucida Sans Unicode" charset="0"/>
                <a:ea typeface="ＭＳ Ｐゴシック" charset="0"/>
                <a:cs typeface="ＭＳ Ｐゴシック" charset="0"/>
              </a:rPr>
              <a:t> </a:t>
            </a:r>
            <a:r>
              <a:rPr lang="fr-FR" sz="2200" dirty="0">
                <a:latin typeface="Lucida Sans Unicode" charset="0"/>
                <a:ea typeface="ＭＳ Ｐゴシック" charset="0"/>
                <a:cs typeface="ＭＳ Ｐゴシック" charset="0"/>
              </a:rPr>
              <a:t>de </a:t>
            </a:r>
            <a:r>
              <a:rPr lang="fr-FR" sz="2200" dirty="0" err="1">
                <a:latin typeface="Lucida Sans Unicode" charset="0"/>
                <a:ea typeface="ＭＳ Ｐゴシック" charset="0"/>
                <a:cs typeface="ＭＳ Ｐゴシック" charset="0"/>
              </a:rPr>
              <a:t>Kernighan</a:t>
            </a:r>
            <a:r>
              <a:rPr lang="fr-FR" sz="2200" dirty="0">
                <a:latin typeface="Lucida Sans Unicode" charset="0"/>
                <a:ea typeface="ＭＳ Ｐゴシック" charset="0"/>
                <a:cs typeface="ＭＳ Ｐゴシック" charset="0"/>
              </a:rPr>
              <a:t> et Ritchie.</a:t>
            </a:r>
            <a:br>
              <a:rPr lang="fr-FR" sz="2200" dirty="0">
                <a:latin typeface="Lucida Sans Unicode" charset="0"/>
                <a:ea typeface="ＭＳ Ｐゴシック" charset="0"/>
                <a:cs typeface="ＭＳ Ｐゴシック" charset="0"/>
              </a:rPr>
            </a:br>
            <a:endParaRPr lang="fr-FR" sz="2200" dirty="0">
              <a:latin typeface="Lucida Sans Unicode" charset="0"/>
              <a:ea typeface="ＭＳ Ｐゴシック" charset="0"/>
              <a:cs typeface="ＭＳ Ｐゴシック" charset="0"/>
            </a:endParaRPr>
          </a:p>
          <a:p>
            <a:pPr marL="0" indent="0" algn="just" eaLnBrk="1" hangingPunct="1">
              <a:lnSpc>
                <a:spcPct val="150000"/>
              </a:lnSpc>
              <a:buNone/>
            </a:pPr>
            <a:r>
              <a:rPr lang="fr-FR" sz="2200" b="1" dirty="0">
                <a:latin typeface="Lucida Sans Unicode" charset="0"/>
                <a:ea typeface="ＭＳ Ｐゴシック" charset="0"/>
                <a:cs typeface="ＭＳ Ｐゴシック" charset="0"/>
              </a:rPr>
              <a:t>Claude Elwood SHANNON</a:t>
            </a:r>
            <a:r>
              <a:rPr lang="fr-FR" sz="2200" dirty="0">
                <a:latin typeface="Lucida Sans Unicode" charset="0"/>
                <a:ea typeface="ＭＳ Ｐゴシック" charset="0"/>
                <a:cs typeface="ＭＳ Ｐゴシック" charset="0"/>
              </a:rPr>
              <a:t> (</a:t>
            </a:r>
            <a:r>
              <a:rPr lang="fr-FR" sz="2200" dirty="0" err="1">
                <a:latin typeface="Lucida Sans Unicode" charset="0"/>
                <a:ea typeface="ＭＳ Ｐゴシック" charset="0"/>
                <a:cs typeface="ＭＳ Ｐゴシック" charset="0"/>
              </a:rPr>
              <a:t>avr</a:t>
            </a:r>
            <a:r>
              <a:rPr lang="fr-FR" sz="2200" dirty="0">
                <a:latin typeface="Lucida Sans Unicode" charset="0"/>
                <a:ea typeface="ＭＳ Ｐゴシック" charset="0"/>
                <a:cs typeface="ＭＳ Ｐゴシック" charset="0"/>
              </a:rPr>
              <a:t> 1916-mar 2001)</a:t>
            </a:r>
          </a:p>
          <a:p>
            <a:pPr marL="0" indent="0" algn="just" eaLnBrk="1" hangingPunct="1">
              <a:lnSpc>
                <a:spcPct val="150000"/>
              </a:lnSpc>
              <a:buNone/>
            </a:pPr>
            <a:r>
              <a:rPr lang="fr-FR" sz="2200" dirty="0">
                <a:latin typeface="Lucida Sans Unicode" charset="0"/>
                <a:ea typeface="ＭＳ Ｐゴシック" charset="0"/>
                <a:cs typeface="ＭＳ Ｐゴシック" charset="0"/>
              </a:rPr>
              <a:t>Inventeur de la "Théorie de l'Information" et du mot "bit" (contraction de </a:t>
            </a:r>
            <a:r>
              <a:rPr lang="fr-FR" sz="2200" i="1" u="sng" dirty="0" err="1">
                <a:latin typeface="Lucida Sans Unicode" charset="0"/>
                <a:ea typeface="ＭＳ Ｐゴシック" charset="0"/>
                <a:cs typeface="ＭＳ Ｐゴシック" charset="0"/>
              </a:rPr>
              <a:t>bi</a:t>
            </a:r>
            <a:r>
              <a:rPr lang="fr-FR" sz="2200" i="1" dirty="0" err="1">
                <a:latin typeface="Lucida Sans Unicode" charset="0"/>
                <a:ea typeface="ＭＳ Ｐゴシック" charset="0"/>
                <a:cs typeface="ＭＳ Ｐゴシック" charset="0"/>
              </a:rPr>
              <a:t>nary</a:t>
            </a:r>
            <a:r>
              <a:rPr lang="fr-FR" sz="2200" i="1" dirty="0">
                <a:latin typeface="Lucida Sans Unicode" charset="0"/>
                <a:ea typeface="ＭＳ Ｐゴシック" charset="0"/>
                <a:cs typeface="ＭＳ Ｐゴシック" charset="0"/>
              </a:rPr>
              <a:t> digi</a:t>
            </a:r>
            <a:r>
              <a:rPr lang="fr-FR" sz="2200" i="1" u="sng" dirty="0">
                <a:latin typeface="Lucida Sans Unicode" charset="0"/>
                <a:ea typeface="ＭＳ Ｐゴシック" charset="0"/>
                <a:cs typeface="ＭＳ Ｐゴシック" charset="0"/>
              </a:rPr>
              <a:t>t</a:t>
            </a:r>
            <a:r>
              <a:rPr lang="fr-FR" sz="2200" dirty="0">
                <a:latin typeface="Lucida Sans Unicode" charset="0"/>
                <a:ea typeface="ＭＳ Ｐゴシック" charset="0"/>
                <a:cs typeface="ＭＳ Ｐゴシック" charset="0"/>
              </a:rPr>
              <a:t>).</a:t>
            </a:r>
          </a:p>
        </p:txBody>
      </p:sp>
      <p:pic>
        <p:nvPicPr>
          <p:cNvPr id="483330" name="Picture 3" descr="Blaise PAS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3" y="685800"/>
            <a:ext cx="104775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3331" name="Picture 4" descr="Claude Elwood SHANN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387" y="4509120"/>
            <a:ext cx="1047750"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3332" name="Picture 5" descr="Dennis RITCHI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13" y="2492896"/>
            <a:ext cx="104775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3924444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idx="4294967295"/>
          </p:nvPr>
        </p:nvSpPr>
        <p:spPr>
          <a:xfrm>
            <a:off x="1476375" y="620688"/>
            <a:ext cx="6984057" cy="5545162"/>
          </a:xfrm>
        </p:spPr>
        <p:txBody>
          <a:bodyPr>
            <a:normAutofit fontScale="62500" lnSpcReduction="20000"/>
          </a:bodyPr>
          <a:lstStyle/>
          <a:p>
            <a:pPr marL="0" indent="0" algn="just" eaLnBrk="1" hangingPunct="1">
              <a:lnSpc>
                <a:spcPct val="160000"/>
              </a:lnSpc>
              <a:buNone/>
            </a:pPr>
            <a:r>
              <a:rPr lang="fr-FR" sz="2200" b="1" dirty="0">
                <a:latin typeface="Lucida Sans Unicode" charset="0"/>
                <a:ea typeface="ＭＳ Ｐゴシック" charset="0"/>
                <a:cs typeface="ＭＳ Ｐゴシック" charset="0"/>
              </a:rPr>
              <a:t>Richard M. STALLMAN</a:t>
            </a:r>
            <a:r>
              <a:rPr lang="fr-FR" sz="2200" dirty="0">
                <a:latin typeface="Lucida Sans Unicode" charset="0"/>
                <a:ea typeface="ＭＳ Ｐゴシック" charset="0"/>
                <a:cs typeface="ＭＳ Ｐゴシック" charset="0"/>
              </a:rPr>
              <a:t> (1953-)</a:t>
            </a:r>
          </a:p>
          <a:p>
            <a:pPr marL="0" indent="0" algn="just" eaLnBrk="1" hangingPunct="1">
              <a:lnSpc>
                <a:spcPct val="160000"/>
              </a:lnSpc>
              <a:buNone/>
            </a:pPr>
            <a:r>
              <a:rPr lang="fr-FR" sz="2200" dirty="0">
                <a:latin typeface="Lucida Sans Unicode" charset="0"/>
                <a:ea typeface="ＭＳ Ｐゴシック" charset="0"/>
                <a:cs typeface="ＭＳ Ｐゴシック" charset="0"/>
              </a:rPr>
              <a:t>Fondateur du projet GNU, lancé en 1984 pour développer le système d'exploitation libre GNU et donner ainsi aux utilisateurs des ordinateurs la liberté de coopérer et de contrôler les logiciels qu'ils utilisent. Il est également le créateur (entre autres) de l'éditeur Emacs et du compilateur </a:t>
            </a:r>
            <a:r>
              <a:rPr lang="fr-FR" sz="2200" dirty="0" err="1">
                <a:latin typeface="Lucida Sans Unicode" charset="0"/>
                <a:ea typeface="ＭＳ Ｐゴシック" charset="0"/>
                <a:cs typeface="ＭＳ Ｐゴシック" charset="0"/>
              </a:rPr>
              <a:t>gcc</a:t>
            </a:r>
            <a:r>
              <a:rPr lang="fr-FR" sz="2200" dirty="0">
                <a:latin typeface="Lucida Sans Unicode" charset="0"/>
                <a:ea typeface="ＭＳ Ｐゴシック" charset="0"/>
                <a:cs typeface="ＭＳ Ｐゴシック" charset="0"/>
              </a:rPr>
              <a:t>.</a:t>
            </a:r>
          </a:p>
          <a:p>
            <a:pPr marL="0" indent="0" algn="just" eaLnBrk="1" hangingPunct="1">
              <a:lnSpc>
                <a:spcPct val="160000"/>
              </a:lnSpc>
              <a:buNone/>
            </a:pPr>
            <a:r>
              <a:rPr lang="fr-FR" sz="2200" dirty="0">
                <a:latin typeface="Lucida Sans Unicode" charset="0"/>
                <a:ea typeface="ＭＳ Ｐゴシック" charset="0"/>
                <a:cs typeface="ＭＳ Ｐゴシック" charset="0"/>
              </a:rPr>
              <a:t>  </a:t>
            </a:r>
            <a:r>
              <a:rPr lang="fr-FR" sz="2200" b="1" dirty="0">
                <a:latin typeface="Lucida Sans Unicode" charset="0"/>
                <a:ea typeface="ＭＳ Ｐゴシック" charset="0"/>
                <a:cs typeface="ＭＳ Ｐゴシック" charset="0"/>
              </a:rPr>
              <a:t>Bjarne STROUSTRUP</a:t>
            </a:r>
            <a:endParaRPr lang="fr-FR" sz="2200" dirty="0">
              <a:latin typeface="Lucida Sans Unicode" charset="0"/>
              <a:ea typeface="ＭＳ Ｐゴシック" charset="0"/>
              <a:cs typeface="ＭＳ Ｐゴシック" charset="0"/>
            </a:endParaRPr>
          </a:p>
          <a:p>
            <a:pPr marL="0" indent="0" algn="just" eaLnBrk="1" hangingPunct="1">
              <a:lnSpc>
                <a:spcPct val="160000"/>
              </a:lnSpc>
              <a:buNone/>
            </a:pPr>
            <a:r>
              <a:rPr lang="fr-FR" sz="2200" dirty="0">
                <a:latin typeface="Lucida Sans Unicode" charset="0"/>
                <a:ea typeface="ＭＳ Ｐゴシック" charset="0"/>
                <a:cs typeface="ＭＳ Ｐゴシック" charset="0"/>
              </a:rPr>
              <a:t>Créateur du langage C++ basé sur le langage C mais un lui donnant une dimension de Langage Orienté Objet.</a:t>
            </a:r>
          </a:p>
          <a:p>
            <a:pPr marL="0" indent="0" algn="just" eaLnBrk="1" hangingPunct="1">
              <a:lnSpc>
                <a:spcPct val="160000"/>
              </a:lnSpc>
              <a:buNone/>
            </a:pPr>
            <a:endParaRPr lang="fr-FR" sz="2200" dirty="0">
              <a:latin typeface="Lucida Sans Unicode" charset="0"/>
              <a:ea typeface="ＭＳ Ｐゴシック" charset="0"/>
              <a:cs typeface="ＭＳ Ｐゴシック" charset="0"/>
            </a:endParaRPr>
          </a:p>
          <a:p>
            <a:pPr marL="0" indent="0" algn="just" eaLnBrk="1" hangingPunct="1">
              <a:lnSpc>
                <a:spcPct val="160000"/>
              </a:lnSpc>
              <a:buNone/>
            </a:pPr>
            <a:r>
              <a:rPr lang="fr-FR" sz="2200" b="1" dirty="0">
                <a:latin typeface="Lucida Sans Unicode" charset="0"/>
                <a:ea typeface="ＭＳ Ｐゴシック" charset="0"/>
                <a:cs typeface="ＭＳ Ｐゴシック" charset="0"/>
              </a:rPr>
              <a:t>Kenneth THOMPSON</a:t>
            </a:r>
            <a:r>
              <a:rPr lang="fr-FR" sz="2200" dirty="0">
                <a:latin typeface="Lucida Sans Unicode" charset="0"/>
                <a:ea typeface="ＭＳ Ｐゴシック" charset="0"/>
                <a:cs typeface="ＭＳ Ｐゴシック" charset="0"/>
              </a:rPr>
              <a:t> (</a:t>
            </a:r>
            <a:r>
              <a:rPr lang="fr-FR" sz="2200" dirty="0" err="1">
                <a:latin typeface="Lucida Sans Unicode" charset="0"/>
                <a:ea typeface="ＭＳ Ｐゴシック" charset="0"/>
                <a:cs typeface="ＭＳ Ｐゴシック" charset="0"/>
              </a:rPr>
              <a:t>fév</a:t>
            </a:r>
            <a:r>
              <a:rPr lang="fr-FR" sz="2200" dirty="0">
                <a:latin typeface="Lucida Sans Unicode" charset="0"/>
                <a:ea typeface="ＭＳ Ｐゴシック" charset="0"/>
                <a:cs typeface="ＭＳ Ｐゴシック" charset="0"/>
              </a:rPr>
              <a:t> 1943-)</a:t>
            </a:r>
          </a:p>
          <a:p>
            <a:pPr marL="0" indent="0" algn="just" eaLnBrk="1" hangingPunct="1">
              <a:lnSpc>
                <a:spcPct val="160000"/>
              </a:lnSpc>
              <a:buNone/>
            </a:pPr>
            <a:r>
              <a:rPr lang="fr-FR" sz="2200" dirty="0">
                <a:latin typeface="Lucida Sans Unicode" charset="0"/>
                <a:ea typeface="ＭＳ Ｐゴシック" charset="0"/>
                <a:cs typeface="ＭＳ Ｐゴシック" charset="0"/>
              </a:rPr>
              <a:t>Ingénieur aux Bell </a:t>
            </a:r>
            <a:r>
              <a:rPr lang="fr-FR" sz="2200" dirty="0" err="1">
                <a:latin typeface="Lucida Sans Unicode" charset="0"/>
                <a:ea typeface="ＭＳ Ｐゴシック" charset="0"/>
                <a:cs typeface="ＭＳ Ｐゴシック" charset="0"/>
              </a:rPr>
              <a:t>Labs</a:t>
            </a:r>
            <a:r>
              <a:rPr lang="fr-FR" sz="2200" dirty="0">
                <a:latin typeface="Lucida Sans Unicode" charset="0"/>
                <a:ea typeface="ＭＳ Ｐゴシック" charset="0"/>
                <a:cs typeface="ＭＳ Ｐゴシック" charset="0"/>
              </a:rPr>
              <a:t>, il est l'inventeur du système d'exploitation UNIX dont la première version est écrite en 1969 pour le PDP-7. 4 années plus tard, une nouvelle version sera écrite en C avec l'aide de son ancien collègue D. RITCHIE.</a:t>
            </a:r>
          </a:p>
        </p:txBody>
      </p:sp>
      <p:pic>
        <p:nvPicPr>
          <p:cNvPr id="485378" name="Picture 3" descr="Richard M. STALL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912" y="692150"/>
            <a:ext cx="1047750" cy="1181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5379" name="Picture 4" descr="bjarne-stroustru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467" y="2420888"/>
            <a:ext cx="1077913" cy="1335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5380" name="Picture 5" descr="thomps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150" y="4051924"/>
            <a:ext cx="1038225" cy="1441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248065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idx="4294967295"/>
          </p:nvPr>
        </p:nvSpPr>
        <p:spPr>
          <a:xfrm>
            <a:off x="1763688" y="692696"/>
            <a:ext cx="6768752" cy="5616028"/>
          </a:xfrm>
        </p:spPr>
        <p:txBody>
          <a:bodyPr>
            <a:normAutofit fontScale="70000" lnSpcReduction="20000"/>
          </a:bodyPr>
          <a:lstStyle/>
          <a:p>
            <a:pPr marL="0" indent="0" algn="just" eaLnBrk="1" hangingPunct="1">
              <a:lnSpc>
                <a:spcPct val="150000"/>
              </a:lnSpc>
              <a:buNone/>
            </a:pPr>
            <a:r>
              <a:rPr lang="fr-FR" sz="2200" b="1" dirty="0">
                <a:latin typeface="Lucida Sans Unicode" charset="0"/>
                <a:ea typeface="ＭＳ Ｐゴシック" charset="0"/>
                <a:cs typeface="ＭＳ Ｐゴシック" charset="0"/>
              </a:rPr>
              <a:t>Alan </a:t>
            </a:r>
            <a:r>
              <a:rPr lang="fr-FR" sz="2200" b="1" dirty="0" err="1">
                <a:latin typeface="Lucida Sans Unicode" charset="0"/>
                <a:ea typeface="ＭＳ Ｐゴシック" charset="0"/>
                <a:cs typeface="ＭＳ Ｐゴシック" charset="0"/>
              </a:rPr>
              <a:t>Mathieson</a:t>
            </a:r>
            <a:r>
              <a:rPr lang="fr-FR" sz="2200" b="1" dirty="0">
                <a:latin typeface="Lucida Sans Unicode" charset="0"/>
                <a:ea typeface="ＭＳ Ｐゴシック" charset="0"/>
                <a:cs typeface="ＭＳ Ｐゴシック" charset="0"/>
              </a:rPr>
              <a:t> TURING (</a:t>
            </a:r>
            <a:r>
              <a:rPr lang="fr-FR" sz="2200" b="1" dirty="0" err="1">
                <a:latin typeface="Lucida Sans Unicode" charset="0"/>
                <a:ea typeface="ＭＳ Ｐゴシック" charset="0"/>
                <a:cs typeface="ＭＳ Ｐゴシック" charset="0"/>
              </a:rPr>
              <a:t>jun</a:t>
            </a:r>
            <a:r>
              <a:rPr lang="fr-FR" sz="2200" b="1" dirty="0">
                <a:latin typeface="Lucida Sans Unicode" charset="0"/>
                <a:ea typeface="ＭＳ Ｐゴシック" charset="0"/>
                <a:cs typeface="ＭＳ Ｐゴシック" charset="0"/>
              </a:rPr>
              <a:t> 1912-jun 1954)</a:t>
            </a:r>
            <a:r>
              <a:rPr lang="fr-FR" sz="1900" dirty="0">
                <a:latin typeface="Lucida Sans Unicode" charset="0"/>
                <a:ea typeface="ＭＳ Ｐゴシック" charset="0"/>
                <a:cs typeface="ＭＳ Ｐゴシック" charset="0"/>
              </a:rPr>
              <a:t> </a:t>
            </a:r>
          </a:p>
          <a:p>
            <a:pPr marL="0" indent="0" algn="just" eaLnBrk="1" hangingPunct="1">
              <a:lnSpc>
                <a:spcPct val="150000"/>
              </a:lnSpc>
              <a:buNone/>
            </a:pPr>
            <a:r>
              <a:rPr lang="fr-FR" sz="2200" dirty="0">
                <a:latin typeface="Lucida Sans Unicode" charset="0"/>
                <a:ea typeface="ＭＳ Ｐゴシック" charset="0"/>
                <a:cs typeface="ＭＳ Ｐゴシック" charset="0"/>
              </a:rPr>
              <a:t>Mathématicien anglais, maître-assistant à Cambridge dès 23 ans. Il a conçu en 1936 une machine logique capable de résoudre tous les problèmes que l'on peut formuler en termes d'algorithmes. Pendant la guerre, il participera à la réalisation de la Bombe, première machine électromécanique de décryptage des messages codés avec l'</a:t>
            </a:r>
            <a:r>
              <a:rPr lang="fr-FR" sz="2200" dirty="0" err="1">
                <a:latin typeface="Lucida Sans Unicode" charset="0"/>
                <a:ea typeface="ＭＳ Ｐゴシック" charset="0"/>
                <a:cs typeface="ＭＳ Ｐゴシック" charset="0"/>
              </a:rPr>
              <a:t>Enigma</a:t>
            </a:r>
            <a:r>
              <a:rPr lang="fr-FR" sz="2200" dirty="0">
                <a:latin typeface="Lucida Sans Unicode" charset="0"/>
                <a:ea typeface="ＭＳ Ｐゴシック" charset="0"/>
                <a:cs typeface="ＭＳ Ｐゴシック" charset="0"/>
              </a:rPr>
              <a:t> Allemande.</a:t>
            </a:r>
          </a:p>
          <a:p>
            <a:pPr marL="0" indent="0" algn="just" eaLnBrk="1" hangingPunct="1">
              <a:lnSpc>
                <a:spcPct val="150000"/>
              </a:lnSpc>
              <a:buNone/>
            </a:pPr>
            <a:endParaRPr lang="fr-FR" sz="2200" dirty="0">
              <a:latin typeface="Lucida Sans Unicode" charset="0"/>
              <a:ea typeface="ＭＳ Ｐゴシック" charset="0"/>
              <a:cs typeface="ＭＳ Ｐゴシック" charset="0"/>
            </a:endParaRPr>
          </a:p>
          <a:p>
            <a:pPr marL="0" indent="0" algn="just" eaLnBrk="1" hangingPunct="1">
              <a:lnSpc>
                <a:spcPct val="150000"/>
              </a:lnSpc>
              <a:buNone/>
            </a:pPr>
            <a:r>
              <a:rPr lang="fr-FR" sz="2200" b="1" dirty="0">
                <a:latin typeface="Lucida Sans Unicode" charset="0"/>
                <a:ea typeface="ＭＳ Ｐゴシック" charset="0"/>
                <a:cs typeface="ＭＳ Ｐゴシック" charset="0"/>
              </a:rPr>
              <a:t>Konrad ZUSE</a:t>
            </a:r>
            <a:r>
              <a:rPr lang="fr-FR" sz="2200" dirty="0">
                <a:latin typeface="Lucida Sans Unicode" charset="0"/>
                <a:ea typeface="ＭＳ Ｐゴシック" charset="0"/>
                <a:cs typeface="ＭＳ Ｐゴシック" charset="0"/>
              </a:rPr>
              <a:t> (</a:t>
            </a:r>
            <a:r>
              <a:rPr lang="fr-FR" sz="2200" dirty="0" err="1">
                <a:latin typeface="Lucida Sans Unicode" charset="0"/>
                <a:ea typeface="ＭＳ Ｐゴシック" charset="0"/>
                <a:cs typeface="ＭＳ Ｐゴシック" charset="0"/>
              </a:rPr>
              <a:t>jun</a:t>
            </a:r>
            <a:r>
              <a:rPr lang="fr-FR" sz="2200" dirty="0">
                <a:latin typeface="Lucida Sans Unicode" charset="0"/>
                <a:ea typeface="ＭＳ Ｐゴシック" charset="0"/>
                <a:cs typeface="ＭＳ Ｐゴシック" charset="0"/>
              </a:rPr>
              <a:t> 1910-1995)</a:t>
            </a:r>
          </a:p>
          <a:p>
            <a:pPr marL="0" indent="0" algn="just" eaLnBrk="1" hangingPunct="1">
              <a:lnSpc>
                <a:spcPct val="150000"/>
              </a:lnSpc>
              <a:buNone/>
            </a:pPr>
            <a:r>
              <a:rPr lang="fr-FR" sz="2200" dirty="0">
                <a:latin typeface="Lucida Sans Unicode" charset="0"/>
                <a:ea typeface="ＭＳ Ｐゴシック" charset="0"/>
                <a:cs typeface="ＭＳ Ｐゴシック" charset="0"/>
              </a:rPr>
              <a:t>Ce jeune ingénieur allemand va créer seul, dans le salon de ses parents, à Berlin, de 1936 à 1938, le Z1. Puis le Z2, avant de s'attaquer au Z3, financé par l'Institut allemand de la recherche aéronautique. C'était le premier calculateur à programme d'Europe! Après la guerre, le modèle Z4 sera vendu à l'école polytechnique de Zurich.</a:t>
            </a:r>
          </a:p>
        </p:txBody>
      </p:sp>
      <p:pic>
        <p:nvPicPr>
          <p:cNvPr id="487426" name="Picture 3" descr="Alan Mathieson TU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794" y="692696"/>
            <a:ext cx="1047750" cy="160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7427" name="Picture 4" descr="Konrad ZU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860" y="3659764"/>
            <a:ext cx="1047750" cy="1228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4875335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{BB8D8710-1241-5247-820A-2D137CA8B6F1}tf10001064</Template>
  <TotalTime>3346</TotalTime>
  <Words>11613</Words>
  <Application>Microsoft Macintosh PowerPoint</Application>
  <PresentationFormat>Affichage à l'écran (4:3)</PresentationFormat>
  <Paragraphs>705</Paragraphs>
  <Slides>156</Slides>
  <Notes>149</Notes>
  <HiddenSlides>0</HiddenSlides>
  <MMClips>4</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156</vt:i4>
      </vt:variant>
    </vt:vector>
  </HeadingPairs>
  <TitlesOfParts>
    <vt:vector size="169" baseType="lpstr">
      <vt:lpstr>Arial Unicode MS</vt:lpstr>
      <vt:lpstr>ヒラギノ角ゴ Pro W3</vt:lpstr>
      <vt:lpstr>Arial</vt:lpstr>
      <vt:lpstr>Calibri</vt:lpstr>
      <vt:lpstr>Garamond</vt:lpstr>
      <vt:lpstr>Lucida Sans</vt:lpstr>
      <vt:lpstr>Lucida Sans Unicode</vt:lpstr>
      <vt:lpstr>Monotype Sorts</vt:lpstr>
      <vt:lpstr>Times New Roman</vt:lpstr>
      <vt:lpstr>Trebuchet MS</vt:lpstr>
      <vt:lpstr>Wingdings 2</vt:lpstr>
      <vt:lpstr>Wingdings 3</vt:lpstr>
      <vt:lpstr>Organique</vt:lpstr>
      <vt:lpstr>Présentation PowerPoint</vt:lpstr>
      <vt:lpstr>La machine de Turing</vt:lpstr>
      <vt:lpstr>Présentation PowerPoint</vt:lpstr>
      <vt:lpstr>Présentation PowerPoint</vt:lpstr>
      <vt:lpstr>Présentation PowerPoint</vt:lpstr>
      <vt:lpstr>Présentation PowerPoint</vt:lpstr>
      <vt:lpstr>La machine de Turing</vt:lpstr>
      <vt:lpstr>Présentation PowerPoint</vt:lpstr>
      <vt:lpstr>Présentation PowerPoint</vt:lpstr>
      <vt:lpstr>Une video simple</vt:lpstr>
      <vt:lpstr>Les ancêtres de l’ordinateur </vt:lpstr>
      <vt:lpstr>Présentation PowerPoint</vt:lpstr>
      <vt:lpstr>Présentation PowerPoint</vt:lpstr>
      <vt:lpstr>Aspect physique </vt:lpstr>
      <vt:lpstr>Structure de la machine</vt:lpstr>
      <vt:lpstr>Présentation PowerPoint</vt:lpstr>
      <vt:lpstr>La machine de Babbage</vt:lpstr>
      <vt:lpstr>Présentation PowerPoint</vt:lpstr>
      <vt:lpstr>Présentation PowerPoint</vt:lpstr>
      <vt:lpstr>Présentation PowerPoint</vt:lpstr>
      <vt:lpstr>Présentation PowerPoint</vt:lpstr>
      <vt:lpstr>Présentation PowerPoint</vt:lpstr>
      <vt:lpstr>Présentation PowerPoint</vt:lpstr>
      <vt:lpstr>Hommage à une inconnue</vt:lpstr>
      <vt:lpstr>Présentation PowerPoint</vt:lpstr>
      <vt:lpstr>Présentation PowerPoint</vt:lpstr>
      <vt:lpstr>Présentation PowerPoint</vt:lpstr>
      <vt:lpstr>3. Enjeux sociaux et éthiques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On commence à avoir peur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pratique du secret</vt:lpstr>
      <vt:lpstr>Le contresens</vt:lpstr>
      <vt:lpstr>La modification de l’information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Une enfance protégée</vt:lpstr>
      <vt:lpstr>Présentation PowerPoint</vt:lpstr>
      <vt:lpstr>Présentation PowerPoint</vt:lpstr>
      <vt:lpstr>Les caractéristiques de l’industrie informatique</vt:lpstr>
      <vt:lpstr>Présentation PowerPoint</vt:lpstr>
      <vt:lpstr>Présentation PowerPoint</vt:lpstr>
      <vt:lpstr>Présentation PowerPoint</vt:lpstr>
      <vt:lpstr>Présentation PowerPoint</vt:lpstr>
      <vt:lpstr>Importance de l’écart technologique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prise de conscience des enjeux stratégiques</vt:lpstr>
      <vt:lpstr>Présentation PowerPoint</vt:lpstr>
      <vt:lpstr>Présentation PowerPoint</vt:lpstr>
      <vt:lpstr>Présentation PowerPoint</vt:lpstr>
      <vt:lpstr>La montée des petits systèmes</vt:lpstr>
      <vt:lpstr>Présentation PowerPoint</vt:lpstr>
      <vt:lpstr>Présentation PowerPoint</vt:lpstr>
      <vt:lpstr>Présentation PowerPoint</vt:lpstr>
      <vt:lpstr>Présentation PowerPoint</vt:lpstr>
      <vt:lpstr>Le Japon où l’histoire d’une ambition</vt:lpstr>
      <vt:lpstr>Présentation PowerPoint</vt:lpstr>
      <vt:lpstr>Présentation PowerPoint</vt:lpstr>
      <vt:lpstr>Présentation PowerPoint</vt:lpstr>
      <vt:lpstr>Humanoidons nous</vt:lpstr>
      <vt:lpstr>Et quelques années après </vt:lpstr>
      <vt:lpstr>Présentation PowerPoint</vt:lpstr>
      <vt:lpstr>Présentation PowerPoint</vt:lpstr>
      <vt:lpstr>Présentation PowerPoint</vt:lpstr>
      <vt:lpstr>Les progrès de la digitalisation</vt:lpstr>
      <vt:lpstr>Présentation PowerPoint</vt:lpstr>
      <vt:lpstr>Présentation PowerPoint</vt:lpstr>
      <vt:lpstr>Présentation PowerPoint</vt:lpstr>
      <vt:lpstr>5. Evolution des ordinateurs</vt:lpstr>
      <vt:lpstr>3.1 La préhistoire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6. Des souris et des Hommes  ou ceux qui ont fait l’informatique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université</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subject/>
  <dc:creator>robin</dc:creator>
  <cp:keywords/>
  <dc:description/>
  <cp:lastModifiedBy>Robin Vivian</cp:lastModifiedBy>
  <cp:revision>211</cp:revision>
  <dcterms:created xsi:type="dcterms:W3CDTF">2009-02-27T13:52:29Z</dcterms:created>
  <dcterms:modified xsi:type="dcterms:W3CDTF">2022-09-02T12:55:07Z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TC010438311036</vt:lpwstr>
  </property>
</Properties>
</file>