
<file path=[Content_Types].xml><?xml version="1.0" encoding="utf-8"?>
<Types xmlns="http://schemas.openxmlformats.org/package/2006/content-types">
  <Default Extension="jpeg" ContentType="image/jpeg"/>
  <Default Extension="mov" ContentType="video/quicktime"/>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5" r:id="rId1"/>
  </p:sldMasterIdLst>
  <p:notesMasterIdLst>
    <p:notesMasterId r:id="rId65"/>
  </p:notesMasterIdLst>
  <p:sldIdLst>
    <p:sldId id="472" r:id="rId2"/>
    <p:sldId id="258" r:id="rId3"/>
    <p:sldId id="583" r:id="rId4"/>
    <p:sldId id="584" r:id="rId5"/>
    <p:sldId id="562" r:id="rId6"/>
    <p:sldId id="585" r:id="rId7"/>
    <p:sldId id="563" r:id="rId8"/>
    <p:sldId id="601" r:id="rId9"/>
    <p:sldId id="602" r:id="rId10"/>
    <p:sldId id="603" r:id="rId11"/>
    <p:sldId id="604" r:id="rId12"/>
    <p:sldId id="605" r:id="rId13"/>
    <p:sldId id="606" r:id="rId14"/>
    <p:sldId id="473" r:id="rId15"/>
    <p:sldId id="607" r:id="rId16"/>
    <p:sldId id="474" r:id="rId17"/>
    <p:sldId id="475" r:id="rId18"/>
    <p:sldId id="476" r:id="rId19"/>
    <p:sldId id="477" r:id="rId20"/>
    <p:sldId id="486" r:id="rId21"/>
    <p:sldId id="481" r:id="rId22"/>
    <p:sldId id="482" r:id="rId23"/>
    <p:sldId id="483" r:id="rId24"/>
    <p:sldId id="484" r:id="rId25"/>
    <p:sldId id="493" r:id="rId26"/>
    <p:sldId id="491" r:id="rId27"/>
    <p:sldId id="490" r:id="rId28"/>
    <p:sldId id="492" r:id="rId29"/>
    <p:sldId id="610" r:id="rId30"/>
    <p:sldId id="499" r:id="rId31"/>
    <p:sldId id="498" r:id="rId32"/>
    <p:sldId id="501" r:id="rId33"/>
    <p:sldId id="613" r:id="rId34"/>
    <p:sldId id="615" r:id="rId35"/>
    <p:sldId id="616" r:id="rId36"/>
    <p:sldId id="617" r:id="rId37"/>
    <p:sldId id="618" r:id="rId38"/>
    <p:sldId id="619" r:id="rId39"/>
    <p:sldId id="620" r:id="rId40"/>
    <p:sldId id="621" r:id="rId41"/>
    <p:sldId id="556" r:id="rId42"/>
    <p:sldId id="557" r:id="rId43"/>
    <p:sldId id="549" r:id="rId44"/>
    <p:sldId id="638" r:id="rId45"/>
    <p:sldId id="568" r:id="rId46"/>
    <p:sldId id="579" r:id="rId47"/>
    <p:sldId id="569" r:id="rId48"/>
    <p:sldId id="570" r:id="rId49"/>
    <p:sldId id="571" r:id="rId50"/>
    <p:sldId id="572" r:id="rId51"/>
    <p:sldId id="573" r:id="rId52"/>
    <p:sldId id="574" r:id="rId53"/>
    <p:sldId id="575" r:id="rId54"/>
    <p:sldId id="576" r:id="rId55"/>
    <p:sldId id="577" r:id="rId56"/>
    <p:sldId id="578" r:id="rId57"/>
    <p:sldId id="580" r:id="rId58"/>
    <p:sldId id="581" r:id="rId59"/>
    <p:sldId id="367" r:id="rId60"/>
    <p:sldId id="372" r:id="rId61"/>
    <p:sldId id="379" r:id="rId62"/>
    <p:sldId id="567" r:id="rId63"/>
    <p:sldId id="639" r:id="rId6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235"/>
    <p:restoredTop sz="75337"/>
  </p:normalViewPr>
  <p:slideViewPr>
    <p:cSldViewPr snapToGrid="0" snapToObjects="1">
      <p:cViewPr varScale="1">
        <p:scale>
          <a:sx n="106" d="100"/>
          <a:sy n="106" d="100"/>
        </p:scale>
        <p:origin x="84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26247D-BBE1-A34F-A480-12678DBCE035}" type="datetimeFigureOut">
              <a:rPr lang="fr-FR" smtClean="0"/>
              <a:t>31/08/2024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E4C93C-E7BB-1D44-AD82-F4EF10E313C0}" type="slidenum">
              <a:rPr lang="fr-FR" smtClean="0"/>
              <a:t>‹N°›</a:t>
            </a:fld>
            <a:endParaRPr lang="fr-FR"/>
          </a:p>
        </p:txBody>
      </p:sp>
    </p:spTree>
    <p:extLst>
      <p:ext uri="{BB962C8B-B14F-4D97-AF65-F5344CB8AC3E}">
        <p14:creationId xmlns:p14="http://schemas.microsoft.com/office/powerpoint/2010/main" val="1542213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dirty="0">
                <a:solidFill>
                  <a:schemeClr val="tx1"/>
                </a:solidFill>
                <a:effectLst/>
                <a:latin typeface="+mn-lt"/>
                <a:ea typeface="+mn-ea"/>
                <a:cs typeface="+mn-cs"/>
              </a:rPr>
              <a:t>Alan Turing, William Grey Walter, Norbert Wiener.</a:t>
            </a:r>
          </a:p>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2</a:t>
            </a:fld>
            <a:endParaRPr lang="fr-FR"/>
          </a:p>
        </p:txBody>
      </p:sp>
    </p:spTree>
    <p:extLst>
      <p:ext uri="{BB962C8B-B14F-4D97-AF65-F5344CB8AC3E}">
        <p14:creationId xmlns:p14="http://schemas.microsoft.com/office/powerpoint/2010/main" val="403597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Mac </a:t>
            </a:r>
            <a:r>
              <a:rPr lang="fr-FR" b="1" dirty="0" err="1">
                <a:solidFill>
                  <a:srgbClr val="FF0000"/>
                </a:solidFill>
              </a:rPr>
              <a:t>Carthy</a:t>
            </a:r>
            <a:r>
              <a:rPr lang="fr-FR" dirty="0"/>
              <a:t>, </a:t>
            </a:r>
            <a:r>
              <a:rPr lang="fr-FR" b="1" dirty="0" err="1">
                <a:solidFill>
                  <a:srgbClr val="FF0000"/>
                </a:solidFill>
              </a:rPr>
              <a:t>Minsky</a:t>
            </a:r>
            <a:r>
              <a:rPr lang="fr-FR" dirty="0"/>
              <a:t>, </a:t>
            </a:r>
            <a:r>
              <a:rPr lang="fr-FR" b="1" dirty="0"/>
              <a:t>Shannon</a:t>
            </a:r>
            <a:r>
              <a:rPr lang="fr-FR" dirty="0"/>
              <a:t> (théorie de l’information) , </a:t>
            </a:r>
            <a:r>
              <a:rPr lang="fr-FR" dirty="0" err="1"/>
              <a:t>Solomonoff</a:t>
            </a:r>
            <a:r>
              <a:rPr lang="fr-FR" dirty="0"/>
              <a:t>, </a:t>
            </a:r>
            <a:r>
              <a:rPr lang="fr-FR" dirty="0" err="1"/>
              <a:t>Newell</a:t>
            </a:r>
            <a:r>
              <a:rPr lang="fr-FR" dirty="0"/>
              <a:t>, </a:t>
            </a:r>
            <a:r>
              <a:rPr lang="fr-FR" dirty="0" err="1"/>
              <a:t>Selfridge</a:t>
            </a:r>
            <a:r>
              <a:rPr lang="fr-FR" dirty="0"/>
              <a:t>, </a:t>
            </a:r>
            <a:r>
              <a:rPr lang="fr-FR" b="1" dirty="0"/>
              <a:t>Rochester</a:t>
            </a:r>
            <a:r>
              <a:rPr lang="fr-FR" dirty="0"/>
              <a:t>, More:  Mathématiciens, Simon : Economiste et sociologue  Samuel : Ingénieur Electronique, </a:t>
            </a:r>
          </a:p>
          <a:p>
            <a:r>
              <a:rPr lang="fr-FR" dirty="0"/>
              <a:t>Théorie de l’information : T</a:t>
            </a:r>
            <a:r>
              <a:rPr lang="fr-FR" sz="1200" b="0" i="0" u="none" strike="noStrike" kern="1200" dirty="0">
                <a:solidFill>
                  <a:schemeClr val="tx1"/>
                </a:solidFill>
                <a:effectLst/>
                <a:latin typeface="+mn-lt"/>
                <a:ea typeface="+mn-ea"/>
                <a:cs typeface="+mn-cs"/>
              </a:rPr>
              <a:t>héorie probabiliste permettant de quantifier le contenu moyen en information d'un ensemble de messages.</a:t>
            </a:r>
          </a:p>
          <a:p>
            <a:r>
              <a:rPr lang="fr-FR" sz="1200" b="0" i="0" u="none" strike="noStrike" kern="1200" dirty="0">
                <a:solidFill>
                  <a:schemeClr val="tx1"/>
                </a:solidFill>
                <a:effectLst/>
                <a:latin typeface="+mn-lt"/>
                <a:ea typeface="+mn-ea"/>
                <a:cs typeface="+mn-cs"/>
              </a:rPr>
              <a:t>On peut </a:t>
            </a:r>
            <a:r>
              <a:rPr lang="fr-FR" sz="1200" b="0" i="0" u="none" strike="noStrike" kern="1200" dirty="0" err="1">
                <a:solidFill>
                  <a:schemeClr val="tx1"/>
                </a:solidFill>
                <a:effectLst/>
                <a:latin typeface="+mn-lt"/>
                <a:ea typeface="+mn-ea"/>
                <a:cs typeface="+mn-cs"/>
              </a:rPr>
              <a:t>ajpouter</a:t>
            </a:r>
            <a:r>
              <a:rPr lang="fr-FR" sz="1200" b="0" i="0" u="none" strike="noStrike" kern="1200" dirty="0">
                <a:solidFill>
                  <a:schemeClr val="tx1"/>
                </a:solidFill>
                <a:effectLst/>
                <a:latin typeface="+mn-lt"/>
                <a:ea typeface="+mn-ea"/>
                <a:cs typeface="+mn-cs"/>
              </a:rPr>
              <a:t> des personnes comme Norbert </a:t>
            </a:r>
            <a:r>
              <a:rPr lang="fr-FR" sz="1200" b="0" i="0" u="none" strike="noStrike" kern="1200" dirty="0" err="1">
                <a:solidFill>
                  <a:schemeClr val="tx1"/>
                </a:solidFill>
                <a:effectLst/>
                <a:latin typeface="+mn-lt"/>
                <a:ea typeface="+mn-ea"/>
                <a:cs typeface="+mn-cs"/>
              </a:rPr>
              <a:t>Weiner</a:t>
            </a:r>
            <a:r>
              <a:rPr lang="fr-FR" sz="1200" b="0" i="0" u="none" strike="noStrike" kern="1200" dirty="0">
                <a:solidFill>
                  <a:schemeClr val="tx1"/>
                </a:solidFill>
                <a:effectLst/>
                <a:latin typeface="+mn-lt"/>
                <a:ea typeface="+mn-ea"/>
                <a:cs typeface="+mn-cs"/>
              </a:rPr>
              <a:t>, Grey Walter mais ils n’étaient pas là seuls leurs travaux étaient présents</a:t>
            </a:r>
          </a:p>
          <a:p>
            <a:endParaRPr lang="fr-FR" sz="1200" b="0" i="0" u="none" strike="noStrike" kern="1200" dirty="0">
              <a:solidFill>
                <a:schemeClr val="tx1"/>
              </a:solidFill>
              <a:effectLst/>
              <a:latin typeface="+mn-lt"/>
              <a:ea typeface="+mn-ea"/>
              <a:cs typeface="+mn-cs"/>
            </a:endParaRPr>
          </a:p>
          <a:p>
            <a:r>
              <a:rPr lang="fr-FR" sz="1200" b="0" i="0" u="none" strike="noStrike" kern="1200" dirty="0">
                <a:solidFill>
                  <a:schemeClr val="tx1"/>
                </a:solidFill>
                <a:effectLst/>
                <a:latin typeface="+mn-lt"/>
                <a:ea typeface="+mn-ea"/>
                <a:cs typeface="+mn-cs"/>
              </a:rPr>
              <a:t>Pamela </a:t>
            </a:r>
            <a:r>
              <a:rPr lang="fr-FR" sz="1200" b="0" i="0" u="none" strike="noStrike" kern="1200" dirty="0" err="1">
                <a:solidFill>
                  <a:schemeClr val="tx1"/>
                </a:solidFill>
                <a:effectLst/>
                <a:latin typeface="+mn-lt"/>
                <a:ea typeface="+mn-ea"/>
                <a:cs typeface="+mn-cs"/>
              </a:rPr>
              <a:t>McCorduck</a:t>
            </a:r>
            <a:r>
              <a:rPr lang="fr-FR" sz="1200" b="0" i="0" u="none" strike="noStrike" kern="1200" dirty="0">
                <a:solidFill>
                  <a:schemeClr val="tx1"/>
                </a:solidFill>
                <a:effectLst/>
                <a:latin typeface="+mn-lt"/>
                <a:ea typeface="+mn-ea"/>
                <a:cs typeface="+mn-cs"/>
              </a:rPr>
              <a:t> explique ce qui s’est passé lors de cette conférence …: livre Machine qui pense. </a:t>
            </a:r>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5</a:t>
            </a:fld>
            <a:endParaRPr lang="fr-FR"/>
          </a:p>
        </p:txBody>
      </p:sp>
    </p:spTree>
    <p:extLst>
      <p:ext uri="{BB962C8B-B14F-4D97-AF65-F5344CB8AC3E}">
        <p14:creationId xmlns:p14="http://schemas.microsoft.com/office/powerpoint/2010/main" val="2130915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Grosse polémique autour du nom choisi. Ni </a:t>
            </a:r>
            <a:r>
              <a:rPr lang="fr-FR" dirty="0" err="1"/>
              <a:t>Newell</a:t>
            </a:r>
            <a:r>
              <a:rPr lang="fr-FR" dirty="0"/>
              <a:t> ni Simon n'ont aimé l'expression, et ont appelé leurs propres travaux traitement complexe de l'information. </a:t>
            </a:r>
          </a:p>
          <a:p>
            <a:r>
              <a:rPr lang="fr-FR" dirty="0"/>
              <a:t>Arthur Samuel dira :"Le mot artificiel vous fait penser qu'il y a quelque chose d'un peu bidon à ce sujet, "ou bien il donne l'impression que tout est artificiel et qu'il n'y a rien de réel dans ce travail.</a:t>
            </a:r>
          </a:p>
          <a:p>
            <a:r>
              <a:rPr lang="fr-FR" dirty="0"/>
              <a:t>Grosse critique d’ Hubert Dreyfus: </a:t>
            </a:r>
            <a:r>
              <a:rPr lang="fr-FR" dirty="0" err="1"/>
              <a:t>What</a:t>
            </a:r>
            <a:r>
              <a:rPr lang="fr-FR" dirty="0"/>
              <a:t> Computers </a:t>
            </a:r>
            <a:r>
              <a:rPr lang="fr-FR" dirty="0" err="1"/>
              <a:t>Can’t</a:t>
            </a:r>
            <a:r>
              <a:rPr lang="fr-FR" dirty="0"/>
              <a:t> Do; A Critique of </a:t>
            </a:r>
            <a:r>
              <a:rPr lang="fr-FR" dirty="0" err="1"/>
              <a:t>Artificial</a:t>
            </a:r>
            <a:r>
              <a:rPr lang="fr-FR" dirty="0"/>
              <a:t> </a:t>
            </a:r>
            <a:r>
              <a:rPr lang="fr-FR" dirty="0" err="1"/>
              <a:t>Reason</a:t>
            </a:r>
            <a:r>
              <a:rPr lang="fr-FR" dirty="0"/>
              <a:t> </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7</a:t>
            </a:fld>
            <a:endParaRPr lang="fr-FR"/>
          </a:p>
        </p:txBody>
      </p:sp>
    </p:spTree>
    <p:extLst>
      <p:ext uri="{BB962C8B-B14F-4D97-AF65-F5344CB8AC3E}">
        <p14:creationId xmlns:p14="http://schemas.microsoft.com/office/powerpoint/2010/main" val="3646030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On affecte un poids (P1,P2,P3) si la somme dépasse une valeur S y = 1 sinon y = 0. </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20</a:t>
            </a:fld>
            <a:endParaRPr lang="fr-FR"/>
          </a:p>
        </p:txBody>
      </p:sp>
    </p:spTree>
    <p:extLst>
      <p:ext uri="{BB962C8B-B14F-4D97-AF65-F5344CB8AC3E}">
        <p14:creationId xmlns:p14="http://schemas.microsoft.com/office/powerpoint/2010/main" val="2735694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22</a:t>
            </a:fld>
            <a:endParaRPr lang="fr-FR"/>
          </a:p>
        </p:txBody>
      </p:sp>
    </p:spTree>
    <p:extLst>
      <p:ext uri="{BB962C8B-B14F-4D97-AF65-F5344CB8AC3E}">
        <p14:creationId xmlns:p14="http://schemas.microsoft.com/office/powerpoint/2010/main" val="18544085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160000 neurones d’entrée (1 par pixel) donc 160000 boutons à régler pour une sortie </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24</a:t>
            </a:fld>
            <a:endParaRPr lang="fr-FR"/>
          </a:p>
        </p:txBody>
      </p:sp>
    </p:spTree>
    <p:extLst>
      <p:ext uri="{BB962C8B-B14F-4D97-AF65-F5344CB8AC3E}">
        <p14:creationId xmlns:p14="http://schemas.microsoft.com/office/powerpoint/2010/main" val="19885639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Yann le </a:t>
            </a:r>
            <a:r>
              <a:rPr lang="fr-FR" dirty="0" err="1"/>
              <a:t>Cun</a:t>
            </a:r>
            <a:r>
              <a:rPr lang="fr-FR" dirty="0"/>
              <a:t> a le prix Turing</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26</a:t>
            </a:fld>
            <a:endParaRPr lang="fr-FR"/>
          </a:p>
        </p:txBody>
      </p:sp>
    </p:spTree>
    <p:extLst>
      <p:ext uri="{BB962C8B-B14F-4D97-AF65-F5344CB8AC3E}">
        <p14:creationId xmlns:p14="http://schemas.microsoft.com/office/powerpoint/2010/main" val="5768684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32</a:t>
            </a:fld>
            <a:endParaRPr lang="fr-FR"/>
          </a:p>
        </p:txBody>
      </p:sp>
    </p:spTree>
    <p:extLst>
      <p:ext uri="{BB962C8B-B14F-4D97-AF65-F5344CB8AC3E}">
        <p14:creationId xmlns:p14="http://schemas.microsoft.com/office/powerpoint/2010/main" val="3010586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Villani ne connait pas grand-chose à l’IA Merci Luc Julia. </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34</a:t>
            </a:fld>
            <a:endParaRPr lang="fr-FR"/>
          </a:p>
        </p:txBody>
      </p:sp>
    </p:spTree>
    <p:extLst>
      <p:ext uri="{BB962C8B-B14F-4D97-AF65-F5344CB8AC3E}">
        <p14:creationId xmlns:p14="http://schemas.microsoft.com/office/powerpoint/2010/main" val="16815804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i="0" u="none" strike="noStrike" kern="1200" dirty="0">
                <a:solidFill>
                  <a:schemeClr val="tx1"/>
                </a:solidFill>
                <a:effectLst/>
                <a:latin typeface="+mn-lt"/>
                <a:ea typeface="+mn-ea"/>
                <a:cs typeface="+mn-cs"/>
              </a:rPr>
              <a:t>General</a:t>
            </a:r>
            <a:r>
              <a:rPr lang="fr-FR" sz="1200" b="0" i="0" u="none" strike="noStrike" kern="1200" dirty="0">
                <a:solidFill>
                  <a:schemeClr val="tx1"/>
                </a:solidFill>
                <a:effectLst/>
                <a:latin typeface="+mn-lt"/>
                <a:ea typeface="+mn-ea"/>
                <a:cs typeface="+mn-cs"/>
              </a:rPr>
              <a:t> </a:t>
            </a:r>
            <a:r>
              <a:rPr lang="fr-FR" sz="1200" b="1" i="0" u="none" strike="noStrike" kern="1200" dirty="0">
                <a:solidFill>
                  <a:schemeClr val="tx1"/>
                </a:solidFill>
                <a:effectLst/>
                <a:latin typeface="+mn-lt"/>
                <a:ea typeface="+mn-ea"/>
                <a:cs typeface="+mn-cs"/>
              </a:rPr>
              <a:t>Data Protection </a:t>
            </a:r>
            <a:r>
              <a:rPr lang="fr-FR" sz="1200" b="1" i="0" u="none" strike="noStrike" kern="1200" dirty="0" err="1">
                <a:solidFill>
                  <a:schemeClr val="tx1"/>
                </a:solidFill>
                <a:effectLst/>
                <a:latin typeface="+mn-lt"/>
                <a:ea typeface="+mn-ea"/>
                <a:cs typeface="+mn-cs"/>
              </a:rPr>
              <a:t>Regulation</a:t>
            </a:r>
            <a:r>
              <a:rPr lang="fr-FR" sz="1200" b="1" i="0" u="none" strike="noStrike" kern="1200" dirty="0">
                <a:solidFill>
                  <a:schemeClr val="tx1"/>
                </a:solidFill>
                <a:effectLst/>
                <a:latin typeface="+mn-lt"/>
                <a:ea typeface="+mn-ea"/>
                <a:cs typeface="+mn-cs"/>
              </a:rPr>
              <a:t>  RGPD en Français. </a:t>
            </a:r>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35</a:t>
            </a:fld>
            <a:endParaRPr lang="fr-FR"/>
          </a:p>
        </p:txBody>
      </p:sp>
    </p:spTree>
    <p:extLst>
      <p:ext uri="{BB962C8B-B14F-4D97-AF65-F5344CB8AC3E}">
        <p14:creationId xmlns:p14="http://schemas.microsoft.com/office/powerpoint/2010/main" val="9499990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Bon on a eu plus nul avec </a:t>
            </a:r>
            <a:r>
              <a:rPr lang="fr-FR" dirty="0" err="1"/>
              <a:t>Adopi</a:t>
            </a:r>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36</a:t>
            </a:fld>
            <a:endParaRPr lang="fr-FR"/>
          </a:p>
        </p:txBody>
      </p:sp>
    </p:spTree>
    <p:extLst>
      <p:ext uri="{BB962C8B-B14F-4D97-AF65-F5344CB8AC3E}">
        <p14:creationId xmlns:p14="http://schemas.microsoft.com/office/powerpoint/2010/main" val="15898191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44</a:t>
            </a:fld>
            <a:endParaRPr lang="fr-FR"/>
          </a:p>
        </p:txBody>
      </p:sp>
    </p:spTree>
    <p:extLst>
      <p:ext uri="{BB962C8B-B14F-4D97-AF65-F5344CB8AC3E}">
        <p14:creationId xmlns:p14="http://schemas.microsoft.com/office/powerpoint/2010/main" val="4833518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Mais on déshumanise</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47</a:t>
            </a:fld>
            <a:endParaRPr lang="fr-FR"/>
          </a:p>
        </p:txBody>
      </p:sp>
    </p:spTree>
    <p:extLst>
      <p:ext uri="{BB962C8B-B14F-4D97-AF65-F5344CB8AC3E}">
        <p14:creationId xmlns:p14="http://schemas.microsoft.com/office/powerpoint/2010/main" val="26752368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62</a:t>
            </a:fld>
            <a:endParaRPr lang="fr-FR"/>
          </a:p>
        </p:txBody>
      </p:sp>
    </p:spTree>
    <p:extLst>
      <p:ext uri="{BB962C8B-B14F-4D97-AF65-F5344CB8AC3E}">
        <p14:creationId xmlns:p14="http://schemas.microsoft.com/office/powerpoint/2010/main" val="29086174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63</a:t>
            </a:fld>
            <a:endParaRPr lang="fr-FR"/>
          </a:p>
        </p:txBody>
      </p:sp>
    </p:spTree>
    <p:extLst>
      <p:ext uri="{BB962C8B-B14F-4D97-AF65-F5344CB8AC3E}">
        <p14:creationId xmlns:p14="http://schemas.microsoft.com/office/powerpoint/2010/main" val="15386881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5B332716-AAF4-534D-8209-E7FC6F54045F}" type="datetimeFigureOut">
              <a:rPr lang="fr-FR" smtClean="0"/>
              <a:t>31/08/2024</a:t>
            </a:fld>
            <a:endParaRPr lang="fr-FR"/>
          </a:p>
        </p:txBody>
      </p:sp>
      <p:sp>
        <p:nvSpPr>
          <p:cNvPr id="5" name="Footer Placeholder 4"/>
          <p:cNvSpPr>
            <a:spLocks noGrp="1"/>
          </p:cNvSpPr>
          <p:nvPr>
            <p:ph type="ftr" sz="quarter" idx="11"/>
          </p:nvPr>
        </p:nvSpPr>
        <p:spPr>
          <a:xfrm>
            <a:off x="2692397" y="5037663"/>
            <a:ext cx="5214635" cy="279400"/>
          </a:xfrm>
        </p:spPr>
        <p:txBody>
          <a:bodyPr/>
          <a:lstStyle/>
          <a:p>
            <a:endParaRPr lang="fr-FR"/>
          </a:p>
        </p:txBody>
      </p:sp>
      <p:sp>
        <p:nvSpPr>
          <p:cNvPr id="6" name="Slide Number Placeholder 5"/>
          <p:cNvSpPr>
            <a:spLocks noGrp="1"/>
          </p:cNvSpPr>
          <p:nvPr>
            <p:ph type="sldNum" sz="quarter" idx="12"/>
          </p:nvPr>
        </p:nvSpPr>
        <p:spPr>
          <a:xfrm>
            <a:off x="8956900" y="5037663"/>
            <a:ext cx="551167" cy="279400"/>
          </a:xfrm>
        </p:spPr>
        <p:txBody>
          <a:bodyPr/>
          <a:lstStyle/>
          <a:p>
            <a:fld id="{C70E74F9-90A0-4F48-8C68-209A77A70A3B}" type="slidenum">
              <a:rPr lang="fr-FR" smtClean="0"/>
              <a:t>‹N°›</a:t>
            </a:fld>
            <a:endParaRPr lang="fr-F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0074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B332716-AAF4-534D-8209-E7FC6F54045F}" type="datetimeFigureOut">
              <a:rPr lang="fr-FR" smtClean="0"/>
              <a:t>31/08/2024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spTree>
    <p:extLst>
      <p:ext uri="{BB962C8B-B14F-4D97-AF65-F5344CB8AC3E}">
        <p14:creationId xmlns:p14="http://schemas.microsoft.com/office/powerpoint/2010/main" val="2374291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B332716-AAF4-534D-8209-E7FC6F54045F}" type="datetimeFigureOut">
              <a:rPr lang="fr-FR" smtClean="0"/>
              <a:t>31/08/2024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46623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5B332716-AAF4-534D-8209-E7FC6F54045F}" type="datetimeFigureOut">
              <a:rPr lang="fr-FR" smtClean="0"/>
              <a:t>31/08/2024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70E74F9-90A0-4F48-8C68-209A77A70A3B}" type="slidenum">
              <a:rPr lang="fr-FR" smtClean="0"/>
              <a:t>‹N°›</a:t>
            </a:fld>
            <a:endParaRPr lang="fr-FR"/>
          </a:p>
        </p:txBody>
      </p:sp>
    </p:spTree>
    <p:extLst>
      <p:ext uri="{BB962C8B-B14F-4D97-AF65-F5344CB8AC3E}">
        <p14:creationId xmlns:p14="http://schemas.microsoft.com/office/powerpoint/2010/main" val="3353223845"/>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5B332716-AAF4-534D-8209-E7FC6F54045F}" type="datetimeFigureOut">
              <a:rPr lang="fr-FR" smtClean="0"/>
              <a:t>31/08/2024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C70E74F9-90A0-4F48-8C68-209A77A70A3B}" type="slidenum">
              <a:rPr lang="fr-FR" smtClean="0"/>
              <a:t>‹N°›</a:t>
            </a:fld>
            <a:endParaRPr lang="fr-F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0593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5B332716-AAF4-534D-8209-E7FC6F54045F}" type="datetimeFigureOut">
              <a:rPr lang="fr-FR" smtClean="0"/>
              <a:t>31/08/2024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C70E74F9-90A0-4F48-8C68-209A77A70A3B}" type="slidenum">
              <a:rPr lang="fr-FR" smtClean="0"/>
              <a:t>‹N°›</a:t>
            </a:fld>
            <a:endParaRPr lang="fr-F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819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332716-AAF4-534D-8209-E7FC6F54045F}" type="datetimeFigureOut">
              <a:rPr lang="fr-FR" smtClean="0"/>
              <a:t>31/08/2024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C70E74F9-90A0-4F48-8C68-209A77A70A3B}" type="slidenum">
              <a:rPr lang="fr-FR" smtClean="0"/>
              <a:t>‹N°›</a:t>
            </a:fld>
            <a:endParaRPr lang="fr-FR"/>
          </a:p>
        </p:txBody>
      </p:sp>
    </p:spTree>
    <p:extLst>
      <p:ext uri="{BB962C8B-B14F-4D97-AF65-F5344CB8AC3E}">
        <p14:creationId xmlns:p14="http://schemas.microsoft.com/office/powerpoint/2010/main" val="115848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B332716-AAF4-534D-8209-E7FC6F54045F}" type="datetimeFigureOut">
              <a:rPr lang="fr-FR" smtClean="0"/>
              <a:t>31/08/2024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70E74F9-90A0-4F48-8C68-209A77A70A3B}" type="slidenum">
              <a:rPr lang="fr-FR" smtClean="0"/>
              <a:t>‹N°›</a:t>
            </a:fld>
            <a:endParaRPr lang="fr-F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520584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B332716-AAF4-534D-8209-E7FC6F54045F}" type="datetimeFigureOut">
              <a:rPr lang="fr-FR" smtClean="0"/>
              <a:t>31/08/2024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70E74F9-90A0-4F48-8C68-209A77A70A3B}" type="slidenum">
              <a:rPr lang="fr-FR" smtClean="0"/>
              <a:t>‹N°›</a:t>
            </a:fld>
            <a:endParaRPr lang="fr-FR"/>
          </a:p>
        </p:txBody>
      </p:sp>
    </p:spTree>
    <p:extLst>
      <p:ext uri="{BB962C8B-B14F-4D97-AF65-F5344CB8AC3E}">
        <p14:creationId xmlns:p14="http://schemas.microsoft.com/office/powerpoint/2010/main" val="1997313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B332716-AAF4-534D-8209-E7FC6F54045F}" type="datetimeFigureOut">
              <a:rPr lang="fr-FR" smtClean="0"/>
              <a:t>31/08/2024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70E74F9-90A0-4F48-8C68-209A77A70A3B}" type="slidenum">
              <a:rPr lang="fr-FR" smtClean="0"/>
              <a:t>‹N°›</a:t>
            </a:fld>
            <a:endParaRPr lang="fr-FR"/>
          </a:p>
        </p:txBody>
      </p:sp>
    </p:spTree>
    <p:extLst>
      <p:ext uri="{BB962C8B-B14F-4D97-AF65-F5344CB8AC3E}">
        <p14:creationId xmlns:p14="http://schemas.microsoft.com/office/powerpoint/2010/main" val="1794721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B332716-AAF4-534D-8209-E7FC6F54045F}" type="datetimeFigureOut">
              <a:rPr lang="fr-FR" smtClean="0"/>
              <a:t>31/08/2024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874740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B332716-AAF4-534D-8209-E7FC6F54045F}" type="datetimeFigureOut">
              <a:rPr lang="fr-FR" smtClean="0"/>
              <a:t>31/08/2024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496456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B332716-AAF4-534D-8209-E7FC6F54045F}" type="datetimeFigureOut">
              <a:rPr lang="fr-FR" smtClean="0"/>
              <a:t>31/08/2024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spTree>
    <p:extLst>
      <p:ext uri="{BB962C8B-B14F-4D97-AF65-F5344CB8AC3E}">
        <p14:creationId xmlns:p14="http://schemas.microsoft.com/office/powerpoint/2010/main" val="11079412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B332716-AAF4-534D-8209-E7FC6F54045F}" type="datetimeFigureOut">
              <a:rPr lang="fr-FR" smtClean="0"/>
              <a:t>31/08/2024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230462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a:t>Modifiez le style du titre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B332716-AAF4-534D-8209-E7FC6F54045F}" type="datetimeFigureOut">
              <a:rPr lang="fr-FR" smtClean="0"/>
              <a:t>31/08/2024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80487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B332716-AAF4-534D-8209-E7FC6F54045F}" type="datetimeFigureOut">
              <a:rPr lang="fr-FR" smtClean="0"/>
              <a:t>31/08/2024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198274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B332716-AAF4-534D-8209-E7FC6F54045F}" type="datetimeFigureOut">
              <a:rPr lang="fr-FR" smtClean="0"/>
              <a:t>31/08/2024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5349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B332716-AAF4-534D-8209-E7FC6F54045F}" type="datetimeFigureOut">
              <a:rPr lang="fr-FR" smtClean="0"/>
              <a:t>31/08/2024</a:t>
            </a:fld>
            <a:endParaRPr lang="fr-F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fr-F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70E74F9-90A0-4F48-8C68-209A77A70A3B}" type="slidenum">
              <a:rPr lang="fr-FR" smtClean="0"/>
              <a:t>‹N°›</a:t>
            </a:fld>
            <a:endParaRPr lang="fr-FR"/>
          </a:p>
        </p:txBody>
      </p:sp>
    </p:spTree>
    <p:extLst>
      <p:ext uri="{BB962C8B-B14F-4D97-AF65-F5344CB8AC3E}">
        <p14:creationId xmlns:p14="http://schemas.microsoft.com/office/powerpoint/2010/main" val="1366294581"/>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 id="2147483830" r:id="rId15"/>
    <p:sldLayoutId id="2147483831" r:id="rId16"/>
    <p:sldLayoutId id="2147483832"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futura-sciences.com/maison/definitions/construction-maison-liant-17955/"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hyperlink" Target="https://www.futura-sciences.com/sciences/actualites/physique-memoire-electromecanique-ordinateur-quantique-44705/"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25.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http://www.insecam.org/"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2.png"/></Relationships>
</file>

<file path=ppt/slides/_rels/slide6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54.png"/></Relationships>
</file>

<file path=ppt/slides/_rels/slide6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500413-1D2E-B043-BC21-87E22049EF0E}"/>
              </a:ext>
            </a:extLst>
          </p:cNvPr>
          <p:cNvSpPr>
            <a:spLocks noGrp="1"/>
          </p:cNvSpPr>
          <p:nvPr>
            <p:ph type="ctrTitle"/>
          </p:nvPr>
        </p:nvSpPr>
        <p:spPr/>
        <p:txBody>
          <a:bodyPr/>
          <a:lstStyle/>
          <a:p>
            <a:r>
              <a:rPr lang="fr-FR" dirty="0"/>
              <a:t>12. IA: On démystifie</a:t>
            </a:r>
          </a:p>
        </p:txBody>
      </p:sp>
      <p:pic>
        <p:nvPicPr>
          <p:cNvPr id="1028" name="Picture 4">
            <a:extLst>
              <a:ext uri="{FF2B5EF4-FFF2-40B4-BE49-F238E27FC236}">
                <a16:creationId xmlns:a16="http://schemas.microsoft.com/office/drawing/2014/main" id="{6B8B20E9-7633-C340-AFE3-621F394FF811}"/>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692398" y="3594705"/>
            <a:ext cx="3078865" cy="1759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29530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29099C5-0287-DF4E-BC84-DA6CBB5C36C3}"/>
              </a:ext>
            </a:extLst>
          </p:cNvPr>
          <p:cNvSpPr txBox="1"/>
          <p:nvPr/>
        </p:nvSpPr>
        <p:spPr>
          <a:xfrm>
            <a:off x="1102619" y="4404852"/>
            <a:ext cx="9989677" cy="1054745"/>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3400" kern="1200" cap="none" dirty="0">
                <a:ln w="3175" cmpd="sng">
                  <a:noFill/>
                </a:ln>
                <a:solidFill>
                  <a:schemeClr val="tx1">
                    <a:lumMod val="85000"/>
                    <a:lumOff val="15000"/>
                  </a:schemeClr>
                </a:solidFill>
                <a:effectLst/>
                <a:latin typeface="+mj-lt"/>
                <a:ea typeface="+mj-ea"/>
                <a:cs typeface="+mj-cs"/>
              </a:rPr>
              <a:t>Très vite ils ont été persuadés de pouvoir imiter l’être humain : </a:t>
            </a:r>
          </a:p>
        </p:txBody>
      </p:sp>
      <p:pic>
        <p:nvPicPr>
          <p:cNvPr id="4100" name="Picture 4" descr="norbert-wiener | Mais où va le Web">
            <a:extLst>
              <a:ext uri="{FF2B5EF4-FFF2-40B4-BE49-F238E27FC236}">
                <a16:creationId xmlns:a16="http://schemas.microsoft.com/office/drawing/2014/main" id="{75117887-9026-6A48-94DA-6BC79B07EA6E}"/>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4"/>
          <a:stretch/>
        </p:blipFill>
        <p:spPr bwMode="auto">
          <a:xfrm>
            <a:off x="7647831" y="1292122"/>
            <a:ext cx="2765517" cy="279806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istoire de la robotique : des automates aux premiers robots">
            <a:extLst>
              <a:ext uri="{FF2B5EF4-FFF2-40B4-BE49-F238E27FC236}">
                <a16:creationId xmlns:a16="http://schemas.microsoft.com/office/drawing/2014/main" id="{4B270667-DFD5-6C4E-9BC0-001F73CCD1A0}"/>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r="-2"/>
          <a:stretch/>
        </p:blipFill>
        <p:spPr bwMode="auto">
          <a:xfrm>
            <a:off x="4707436" y="1284181"/>
            <a:ext cx="2770067" cy="2798064"/>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Une image contenant personne, complet, posant, vieux&#10;&#10;Description générée automatiquement">
            <a:extLst>
              <a:ext uri="{FF2B5EF4-FFF2-40B4-BE49-F238E27FC236}">
                <a16:creationId xmlns:a16="http://schemas.microsoft.com/office/drawing/2014/main" id="{44177E38-4BE9-1C4F-B303-33B6EA7CE3ED}"/>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r="-2" b="-2"/>
          <a:stretch/>
        </p:blipFill>
        <p:spPr bwMode="auto">
          <a:xfrm>
            <a:off x="1736055" y="1284491"/>
            <a:ext cx="2770068" cy="2798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5510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circle(in)">
                                      <p:cBhvr>
                                        <p:cTn id="7" dur="2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102"/>
                                        </p:tgtEl>
                                        <p:attrNameLst>
                                          <p:attrName>style.visibility</p:attrName>
                                        </p:attrNameLst>
                                      </p:cBhvr>
                                      <p:to>
                                        <p:strVal val="visible"/>
                                      </p:to>
                                    </p:set>
                                    <p:animEffect transition="in" filter="circle(in)">
                                      <p:cBhvr>
                                        <p:cTn id="12" dur="2000"/>
                                        <p:tgtEl>
                                          <p:spTgt spid="4102"/>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DCAC76-D0A8-CC41-94FF-65F68FE568FC}"/>
              </a:ext>
            </a:extLst>
          </p:cNvPr>
          <p:cNvSpPr>
            <a:spLocks noGrp="1"/>
          </p:cNvSpPr>
          <p:nvPr>
            <p:ph type="ctrTitle"/>
          </p:nvPr>
        </p:nvSpPr>
        <p:spPr/>
        <p:txBody>
          <a:bodyPr/>
          <a:lstStyle/>
          <a:p>
            <a:r>
              <a:rPr lang="fr-FR" dirty="0"/>
              <a:t>Tout part d’un malentendu</a:t>
            </a:r>
          </a:p>
        </p:txBody>
      </p:sp>
      <p:sp>
        <p:nvSpPr>
          <p:cNvPr id="3" name="Sous-titre 2">
            <a:extLst>
              <a:ext uri="{FF2B5EF4-FFF2-40B4-BE49-F238E27FC236}">
                <a16:creationId xmlns:a16="http://schemas.microsoft.com/office/drawing/2014/main" id="{C7360CA3-A6EF-AE4E-8DDF-A8A93087E062}"/>
              </a:ext>
            </a:extLst>
          </p:cNvPr>
          <p:cNvSpPr>
            <a:spLocks noGrp="1"/>
          </p:cNvSpPr>
          <p:nvPr>
            <p:ph type="subTitle" idx="1"/>
          </p:nvPr>
        </p:nvSpPr>
        <p:spPr>
          <a:xfrm>
            <a:off x="2683933" y="3151206"/>
            <a:ext cx="6815669" cy="555588"/>
          </a:xfrm>
        </p:spPr>
        <p:txBody>
          <a:bodyPr/>
          <a:lstStyle/>
          <a:p>
            <a:endParaRPr lang="fr-FR" dirty="0"/>
          </a:p>
        </p:txBody>
      </p:sp>
      <p:pic>
        <p:nvPicPr>
          <p:cNvPr id="1026" name="Picture 2" descr="Têtes Avec Des Points D&amp;#39;interrogation Et D&amp;#39;exclamation, Le Concept De  Malentendu Banque D&amp;#39;Images Et Photos Libres De Droits. Image 25804636.">
            <a:extLst>
              <a:ext uri="{FF2B5EF4-FFF2-40B4-BE49-F238E27FC236}">
                <a16:creationId xmlns:a16="http://schemas.microsoft.com/office/drawing/2014/main" id="{47832C55-6C6E-7A4E-97F9-5370FD3AA505}"/>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993228" y="3657597"/>
            <a:ext cx="2205543" cy="1652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62788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F9AA5F-151B-8E41-9471-8AEE395D9248}"/>
              </a:ext>
            </a:extLst>
          </p:cNvPr>
          <p:cNvSpPr>
            <a:spLocks noGrp="1"/>
          </p:cNvSpPr>
          <p:nvPr>
            <p:ph type="title"/>
          </p:nvPr>
        </p:nvSpPr>
        <p:spPr/>
        <p:txBody>
          <a:bodyPr/>
          <a:lstStyle/>
          <a:p>
            <a:r>
              <a:rPr lang="fr-FR" dirty="0"/>
              <a:t>La conférence de Dartmouth 1956</a:t>
            </a:r>
          </a:p>
        </p:txBody>
      </p:sp>
      <p:sp>
        <p:nvSpPr>
          <p:cNvPr id="3" name="Espace réservé du contenu 2">
            <a:extLst>
              <a:ext uri="{FF2B5EF4-FFF2-40B4-BE49-F238E27FC236}">
                <a16:creationId xmlns:a16="http://schemas.microsoft.com/office/drawing/2014/main" id="{92B0FE54-423C-5E45-9E53-06E4DCF986B5}"/>
              </a:ext>
            </a:extLst>
          </p:cNvPr>
          <p:cNvSpPr>
            <a:spLocks noGrp="1"/>
          </p:cNvSpPr>
          <p:nvPr>
            <p:ph idx="1"/>
          </p:nvPr>
        </p:nvSpPr>
        <p:spPr/>
        <p:txBody>
          <a:bodyPr/>
          <a:lstStyle/>
          <a:p>
            <a:pPr marL="0" indent="0" algn="just">
              <a:buNone/>
            </a:pPr>
            <a:r>
              <a:rPr lang="fr-FR" dirty="0"/>
              <a:t>Dans les années 30 (avant son travail sur </a:t>
            </a:r>
            <a:r>
              <a:rPr lang="fr-FR" dirty="0" err="1"/>
              <a:t>Enigma</a:t>
            </a:r>
            <a:r>
              <a:rPr lang="fr-FR" dirty="0"/>
              <a:t>), Alan Turing définit la </a:t>
            </a:r>
            <a:r>
              <a:rPr lang="fr-FR" b="1" dirty="0"/>
              <a:t>théorie des automates </a:t>
            </a:r>
            <a:r>
              <a:rPr lang="fr-FR" dirty="0"/>
              <a:t>dont l’objectif est de proposer un modèle de mécanismes mathématiques qui formalisent des méthodes de calcul. De cette théorie vont émerger les modèles de calculabilité, d’automate fini, et de complexité des algorithmes (classification des algorithmes en fonctions de ressources temporelles et de mémoire nécessaires à leur exécution).</a:t>
            </a:r>
          </a:p>
          <a:p>
            <a:pPr marL="0" indent="0" algn="just">
              <a:buNone/>
            </a:pPr>
            <a:r>
              <a:rPr lang="fr-FR" b="1" dirty="0"/>
              <a:t>Mais tout commence à la conférence de Dartmouth en 1956. </a:t>
            </a:r>
          </a:p>
        </p:txBody>
      </p:sp>
    </p:spTree>
    <p:extLst>
      <p:ext uri="{BB962C8B-B14F-4D97-AF65-F5344CB8AC3E}">
        <p14:creationId xmlns:p14="http://schemas.microsoft.com/office/powerpoint/2010/main" val="2059341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78CCD48F-C6B9-7847-B33E-16BA519EC14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5563470" y="2400639"/>
            <a:ext cx="5469466" cy="3459437"/>
          </a:xfrm>
          <a:prstGeom prst="rect">
            <a:avLst/>
          </a:prstGeom>
          <a:noFill/>
          <a:ln w="57150" cmpd="thickThin">
            <a:solidFill>
              <a:srgbClr val="7F7F7F"/>
            </a:solidFill>
            <a:miter lim="800000"/>
          </a:ln>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E2A02DCD-BBCB-534D-A2BB-4C667D0A8D0E}"/>
              </a:ext>
            </a:extLst>
          </p:cNvPr>
          <p:cNvSpPr txBox="1"/>
          <p:nvPr/>
        </p:nvSpPr>
        <p:spPr>
          <a:xfrm>
            <a:off x="761504" y="2525173"/>
            <a:ext cx="4558238" cy="3416320"/>
          </a:xfrm>
          <a:prstGeom prst="rect">
            <a:avLst/>
          </a:prstGeom>
          <a:noFill/>
        </p:spPr>
        <p:txBody>
          <a:bodyPr wrap="square" rtlCol="0">
            <a:spAutoFit/>
          </a:bodyPr>
          <a:lstStyle/>
          <a:p>
            <a:pPr algn="just"/>
            <a:r>
              <a:rPr lang="fr-FR" dirty="0"/>
              <a:t>   « Nous proposons qu’une étude de deux mois sur l’intelligence artificielle soit menée pendant l’été 1956 au </a:t>
            </a:r>
            <a:r>
              <a:rPr lang="fr-FR" dirty="0" err="1"/>
              <a:t>Darthmouth</a:t>
            </a:r>
            <a:r>
              <a:rPr lang="fr-FR" dirty="0"/>
              <a:t>  collège de Hanovre. L’étude qui s’intéressera à chaque aspect de l’apprentissage ou à toute autre caractéristique de l’intelligence, décrira avec précision toutes les étapes qu’une machine pourra alors simuler. On tentera de trouver un moyen pour que les machines utilisent le langage, forment des abstractions, des concepts et résolvent des problèmes qui sont maintenant réservés aux humains. »</a:t>
            </a:r>
          </a:p>
        </p:txBody>
      </p:sp>
      <p:sp>
        <p:nvSpPr>
          <p:cNvPr id="5" name="ZoneTexte 4">
            <a:extLst>
              <a:ext uri="{FF2B5EF4-FFF2-40B4-BE49-F238E27FC236}">
                <a16:creationId xmlns:a16="http://schemas.microsoft.com/office/drawing/2014/main" id="{551D2F92-19D3-944B-9019-2A272393B248}"/>
              </a:ext>
            </a:extLst>
          </p:cNvPr>
          <p:cNvSpPr txBox="1"/>
          <p:nvPr/>
        </p:nvSpPr>
        <p:spPr>
          <a:xfrm>
            <a:off x="826589" y="1382721"/>
            <a:ext cx="4493153" cy="369332"/>
          </a:xfrm>
          <a:prstGeom prst="rect">
            <a:avLst/>
          </a:prstGeom>
          <a:noFill/>
        </p:spPr>
        <p:txBody>
          <a:bodyPr wrap="none" rtlCol="0">
            <a:spAutoFit/>
          </a:bodyPr>
          <a:lstStyle/>
          <a:p>
            <a:r>
              <a:rPr lang="fr-FR" dirty="0"/>
              <a:t>Une idée simple et ambitieuse de J. </a:t>
            </a:r>
            <a:r>
              <a:rPr lang="fr-FR" dirty="0" err="1"/>
              <a:t>MacCarthy</a:t>
            </a:r>
            <a:r>
              <a:rPr lang="fr-FR" dirty="0"/>
              <a:t> ! </a:t>
            </a:r>
          </a:p>
        </p:txBody>
      </p:sp>
    </p:spTree>
    <p:extLst>
      <p:ext uri="{BB962C8B-B14F-4D97-AF65-F5344CB8AC3E}">
        <p14:creationId xmlns:p14="http://schemas.microsoft.com/office/powerpoint/2010/main" val="3483221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185A9DB9-658E-4F4E-9737-A440B631C22E}"/>
              </a:ext>
            </a:extLst>
          </p:cNvPr>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1412683" y="1472231"/>
            <a:ext cx="5278777" cy="3734734"/>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D09EC19-6CE7-D144-8D1F-052223CE02AD}"/>
              </a:ext>
            </a:extLst>
          </p:cNvPr>
          <p:cNvSpPr txBox="1"/>
          <p:nvPr/>
        </p:nvSpPr>
        <p:spPr>
          <a:xfrm>
            <a:off x="7535824" y="2556932"/>
            <a:ext cx="3783817" cy="3318936"/>
          </a:xfrm>
          <a:prstGeom prst="rect">
            <a:avLst/>
          </a:prstGeom>
        </p:spPr>
        <p:txBody>
          <a:bodyPr vert="horz" lIns="91440" tIns="45720" rIns="91440" bIns="45720" rtlCol="0" anchor="t">
            <a:normAutofit/>
          </a:bodyPr>
          <a:lstStyle/>
          <a:p>
            <a:pPr algn="just">
              <a:lnSpc>
                <a:spcPct val="90000"/>
              </a:lnSpc>
              <a:spcBef>
                <a:spcPct val="20000"/>
              </a:spcBef>
              <a:spcAft>
                <a:spcPts val="600"/>
              </a:spcAft>
              <a:buClr>
                <a:schemeClr val="accent1"/>
              </a:buClr>
              <a:buSzPct val="115000"/>
              <a:buFont typeface="Arial"/>
              <a:buChar char="•"/>
            </a:pPr>
            <a:r>
              <a:rPr lang="fr-FR" dirty="0">
                <a:solidFill>
                  <a:srgbClr val="262626"/>
                </a:solidFill>
              </a:rPr>
              <a:t>Ce sera la toute première fois où apparaîtra le terme « intelligence artificielle ». Mais bien évidemment les résultats du groupe de travail ont été bien loin des ambitions affichées. De ces deux mois de travaux il ne restera que peu de choses, peut-être quelques progrès dans ce qui deviendra la théorie des systèmes experts. Mais ils ont été incapables de définir ce que pouvait être une intelligence et encore moins déterminer les étapes qui permettait de la simuler.</a:t>
            </a:r>
          </a:p>
        </p:txBody>
      </p:sp>
    </p:spTree>
    <p:extLst>
      <p:ext uri="{BB962C8B-B14F-4D97-AF65-F5344CB8AC3E}">
        <p14:creationId xmlns:p14="http://schemas.microsoft.com/office/powerpoint/2010/main" val="1400472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5D259E5-C8D2-004C-9EDA-FABC296DECC1}"/>
              </a:ext>
            </a:extLst>
          </p:cNvPr>
          <p:cNvSpPr/>
          <p:nvPr/>
        </p:nvSpPr>
        <p:spPr>
          <a:xfrm>
            <a:off x="5079040" y="2525226"/>
            <a:ext cx="6096000" cy="1938992"/>
          </a:xfrm>
          <a:prstGeom prst="rect">
            <a:avLst/>
          </a:prstGeom>
        </p:spPr>
        <p:txBody>
          <a:bodyPr>
            <a:spAutoFit/>
          </a:bodyPr>
          <a:lstStyle/>
          <a:p>
            <a:pPr algn="just"/>
            <a:r>
              <a:rPr lang="fr-FR" sz="2000" i="1" dirty="0">
                <a:solidFill>
                  <a:schemeClr val="tx1">
                    <a:lumMod val="85000"/>
                    <a:lumOff val="15000"/>
                  </a:schemeClr>
                </a:solidFill>
              </a:rPr>
              <a:t> L’intelligence Artificielle est la </a:t>
            </a:r>
            <a:r>
              <a:rPr lang="fr-FR" sz="2000" i="1" dirty="0">
                <a:solidFill>
                  <a:srgbClr val="FF0000"/>
                </a:solidFill>
                <a:hlinkClick r:id="rId3">
                  <a:extLst>
                    <a:ext uri="{A12FA001-AC4F-418D-AE19-62706E023703}">
                      <ahyp:hlinkClr xmlns:ahyp="http://schemas.microsoft.com/office/drawing/2018/hyperlinkcolor" val="tx"/>
                    </a:ext>
                  </a:extLst>
                </a:hlinkClick>
              </a:rPr>
              <a:t>construction</a:t>
            </a:r>
            <a:r>
              <a:rPr lang="fr-FR" sz="2000" i="1" dirty="0">
                <a:solidFill>
                  <a:schemeClr val="tx1">
                    <a:lumMod val="85000"/>
                    <a:lumOff val="15000"/>
                  </a:schemeClr>
                </a:solidFill>
              </a:rPr>
              <a:t> de programmes informatiques qui s'adonnent à des tâches qui sont, pour l'instant, accomplies de façon plus satisfaisante par des êtres humains car elles demandent des processus mentaux de haut niveau tels que : l'apprentissage perceptuel, l'organisation de la </a:t>
            </a:r>
            <a:r>
              <a:rPr lang="fr-FR" sz="2000" i="1" dirty="0">
                <a:solidFill>
                  <a:srgbClr val="FF0000"/>
                </a:solidFill>
                <a:hlinkClick r:id="rId4" tooltip="Une mémoire électromécanique pour ordinateur quantique">
                  <a:extLst>
                    <a:ext uri="{A12FA001-AC4F-418D-AE19-62706E023703}">
                      <ahyp:hlinkClr xmlns:ahyp="http://schemas.microsoft.com/office/drawing/2018/hyperlinkcolor" val="tx"/>
                    </a:ext>
                  </a:extLst>
                </a:hlinkClick>
              </a:rPr>
              <a:t>mémoire</a:t>
            </a:r>
            <a:r>
              <a:rPr lang="fr-FR" sz="2000" i="1" dirty="0">
                <a:solidFill>
                  <a:schemeClr val="tx1">
                    <a:lumMod val="85000"/>
                    <a:lumOff val="15000"/>
                  </a:schemeClr>
                </a:solidFill>
              </a:rPr>
              <a:t> et le raisonnement critique ».</a:t>
            </a:r>
          </a:p>
        </p:txBody>
      </p:sp>
      <p:pic>
        <p:nvPicPr>
          <p:cNvPr id="1026" name="Picture 2" descr="John McCarthy (ici en 2006), l'un des pères fondateurs de l'intelligence artificielle. © GeeJo, Wikipédia, cc by sa 2.0">
            <a:extLst>
              <a:ext uri="{FF2B5EF4-FFF2-40B4-BE49-F238E27FC236}">
                <a16:creationId xmlns:a16="http://schemas.microsoft.com/office/drawing/2014/main" id="{1B93D0F5-C4D3-1C4A-8592-EA2FCD377F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1552" y="2201750"/>
            <a:ext cx="4027488" cy="267827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F39445A3-0AE0-484F-B30F-DD36DDC51BAA}"/>
              </a:ext>
            </a:extLst>
          </p:cNvPr>
          <p:cNvSpPr/>
          <p:nvPr/>
        </p:nvSpPr>
        <p:spPr>
          <a:xfrm>
            <a:off x="644961" y="859327"/>
            <a:ext cx="11227754" cy="523220"/>
          </a:xfrm>
          <a:prstGeom prst="rect">
            <a:avLst/>
          </a:prstGeom>
        </p:spPr>
        <p:txBody>
          <a:bodyPr wrap="none">
            <a:spAutoFit/>
          </a:bodyPr>
          <a:lstStyle/>
          <a:p>
            <a:r>
              <a:rPr lang="fr-FR" sz="2800" dirty="0">
                <a:ln w="3175" cmpd="sng">
                  <a:noFill/>
                </a:ln>
                <a:solidFill>
                  <a:schemeClr val="tx1">
                    <a:lumMod val="85000"/>
                    <a:lumOff val="15000"/>
                  </a:schemeClr>
                </a:solidFill>
                <a:latin typeface="+mj-lt"/>
                <a:ea typeface="+mj-ea"/>
                <a:cs typeface="+mj-cs"/>
              </a:rPr>
              <a:t>Quelle sera la définition de l’IA donnée par Mc </a:t>
            </a:r>
            <a:r>
              <a:rPr lang="fr-FR" sz="2800" dirty="0" err="1">
                <a:ln w="3175" cmpd="sng">
                  <a:noFill/>
                </a:ln>
                <a:solidFill>
                  <a:schemeClr val="tx1">
                    <a:lumMod val="85000"/>
                    <a:lumOff val="15000"/>
                  </a:schemeClr>
                </a:solidFill>
                <a:latin typeface="+mj-lt"/>
                <a:ea typeface="+mj-ea"/>
                <a:cs typeface="+mj-cs"/>
              </a:rPr>
              <a:t>Carthy</a:t>
            </a:r>
            <a:r>
              <a:rPr lang="fr-FR" sz="2800" dirty="0">
                <a:ln w="3175" cmpd="sng">
                  <a:noFill/>
                </a:ln>
                <a:solidFill>
                  <a:schemeClr val="tx1">
                    <a:lumMod val="85000"/>
                    <a:lumOff val="15000"/>
                  </a:schemeClr>
                </a:solidFill>
                <a:latin typeface="+mj-lt"/>
                <a:ea typeface="+mj-ea"/>
                <a:cs typeface="+mj-cs"/>
              </a:rPr>
              <a:t> après cette conférence ? </a:t>
            </a:r>
          </a:p>
        </p:txBody>
      </p:sp>
      <p:sp>
        <p:nvSpPr>
          <p:cNvPr id="5" name="Rectangle 4">
            <a:extLst>
              <a:ext uri="{FF2B5EF4-FFF2-40B4-BE49-F238E27FC236}">
                <a16:creationId xmlns:a16="http://schemas.microsoft.com/office/drawing/2014/main" id="{0D5AD9FB-7792-0A4D-B3E8-65EE85928E3C}"/>
              </a:ext>
            </a:extLst>
          </p:cNvPr>
          <p:cNvSpPr/>
          <p:nvPr/>
        </p:nvSpPr>
        <p:spPr>
          <a:xfrm>
            <a:off x="772551" y="4941895"/>
            <a:ext cx="10777309" cy="830997"/>
          </a:xfrm>
          <a:prstGeom prst="rect">
            <a:avLst/>
          </a:prstGeom>
        </p:spPr>
        <p:txBody>
          <a:bodyPr wrap="square">
            <a:spAutoFit/>
          </a:bodyPr>
          <a:lstStyle/>
          <a:p>
            <a:r>
              <a:rPr lang="fr-FR" sz="2400" dirty="0">
                <a:solidFill>
                  <a:schemeClr val="tx1">
                    <a:lumMod val="85000"/>
                    <a:lumOff val="15000"/>
                  </a:schemeClr>
                </a:solidFill>
              </a:rPr>
              <a:t>C’est le dernier point qui va tout compliquer. La communauté ne va retenir que les deux</a:t>
            </a:r>
          </a:p>
          <a:p>
            <a:r>
              <a:rPr lang="fr-FR" sz="2400" dirty="0">
                <a:solidFill>
                  <a:schemeClr val="tx1">
                    <a:lumMod val="85000"/>
                    <a:lumOff val="15000"/>
                  </a:schemeClr>
                </a:solidFill>
              </a:rPr>
              <a:t>premiers ce qui va ouvrir la porte à tous les fantasmes. </a:t>
            </a:r>
          </a:p>
        </p:txBody>
      </p:sp>
    </p:spTree>
    <p:extLst>
      <p:ext uri="{BB962C8B-B14F-4D97-AF65-F5344CB8AC3E}">
        <p14:creationId xmlns:p14="http://schemas.microsoft.com/office/powerpoint/2010/main" val="3356298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DCAC76-D0A8-CC41-94FF-65F68FE568FC}"/>
              </a:ext>
            </a:extLst>
          </p:cNvPr>
          <p:cNvSpPr>
            <a:spLocks noGrp="1"/>
          </p:cNvSpPr>
          <p:nvPr>
            <p:ph type="ctrTitle"/>
          </p:nvPr>
        </p:nvSpPr>
        <p:spPr/>
        <p:txBody>
          <a:bodyPr/>
          <a:lstStyle/>
          <a:p>
            <a:r>
              <a:rPr lang="fr-FR" dirty="0"/>
              <a:t>Mais alors comment définir l’intelligence ?</a:t>
            </a:r>
          </a:p>
        </p:txBody>
      </p:sp>
      <p:pic>
        <p:nvPicPr>
          <p:cNvPr id="2052" name="Picture 4" descr="Quel type d&amp;#39;intelligence est votre enfant ?">
            <a:extLst>
              <a:ext uri="{FF2B5EF4-FFF2-40B4-BE49-F238E27FC236}">
                <a16:creationId xmlns:a16="http://schemas.microsoft.com/office/drawing/2014/main" id="{27091EDB-6467-BB46-BEC7-043EA6FC916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322956" y="3590691"/>
            <a:ext cx="3388753" cy="1774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1215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F9AA5F-151B-8E41-9471-8AEE395D9248}"/>
              </a:ext>
            </a:extLst>
          </p:cNvPr>
          <p:cNvSpPr>
            <a:spLocks noGrp="1"/>
          </p:cNvSpPr>
          <p:nvPr>
            <p:ph type="title"/>
          </p:nvPr>
        </p:nvSpPr>
        <p:spPr>
          <a:xfrm>
            <a:off x="7535825" y="982132"/>
            <a:ext cx="3360772" cy="1303867"/>
          </a:xfrm>
        </p:spPr>
        <p:txBody>
          <a:bodyPr>
            <a:normAutofit/>
          </a:bodyPr>
          <a:lstStyle/>
          <a:p>
            <a:pPr>
              <a:lnSpc>
                <a:spcPct val="90000"/>
              </a:lnSpc>
            </a:pPr>
            <a:r>
              <a:rPr lang="fr-FR" sz="4100"/>
              <a:t>Voilà la seule bonne question</a:t>
            </a:r>
          </a:p>
        </p:txBody>
      </p:sp>
      <p:sp>
        <p:nvSpPr>
          <p:cNvPr id="3" name="Espace réservé du contenu 2">
            <a:extLst>
              <a:ext uri="{FF2B5EF4-FFF2-40B4-BE49-F238E27FC236}">
                <a16:creationId xmlns:a16="http://schemas.microsoft.com/office/drawing/2014/main" id="{92B0FE54-423C-5E45-9E53-06E4DCF986B5}"/>
              </a:ext>
            </a:extLst>
          </p:cNvPr>
          <p:cNvSpPr>
            <a:spLocks noGrp="1"/>
          </p:cNvSpPr>
          <p:nvPr>
            <p:ph idx="1"/>
          </p:nvPr>
        </p:nvSpPr>
        <p:spPr>
          <a:xfrm>
            <a:off x="7213600" y="2556932"/>
            <a:ext cx="4167753" cy="3318936"/>
          </a:xfrm>
        </p:spPr>
        <p:txBody>
          <a:bodyPr>
            <a:normAutofit lnSpcReduction="10000"/>
          </a:bodyPr>
          <a:lstStyle/>
          <a:p>
            <a:pPr marL="0" indent="0" algn="just">
              <a:buNone/>
            </a:pPr>
            <a:r>
              <a:rPr lang="fr-FR" dirty="0"/>
              <a:t>Parler de « l’intelligence » est sans doute réducteur. On peut entendre certains parler d’intelligence artistique, manuelle, cognitive, … Moi je la définis comme étant la capacité </a:t>
            </a:r>
            <a:r>
              <a:rPr lang="fr-FR" b="1" i="1" dirty="0"/>
              <a:t>d’innover</a:t>
            </a:r>
            <a:r>
              <a:rPr lang="fr-FR" dirty="0"/>
              <a:t>, de </a:t>
            </a:r>
            <a:r>
              <a:rPr lang="fr-FR" b="1" i="1" dirty="0"/>
              <a:t>casser les règles</a:t>
            </a:r>
            <a:r>
              <a:rPr lang="fr-FR" dirty="0"/>
              <a:t>, de </a:t>
            </a:r>
            <a:r>
              <a:rPr lang="fr-FR" b="1" i="1" dirty="0"/>
              <a:t>remettre en cause l’acquis</a:t>
            </a:r>
            <a:r>
              <a:rPr lang="fr-FR" dirty="0"/>
              <a:t>. C’est la seule façon d’avancer</a:t>
            </a:r>
          </a:p>
        </p:txBody>
      </p:sp>
      <p:pic>
        <p:nvPicPr>
          <p:cNvPr id="2050" name="Picture 2">
            <a:extLst>
              <a:ext uri="{FF2B5EF4-FFF2-40B4-BE49-F238E27FC236}">
                <a16:creationId xmlns:a16="http://schemas.microsoft.com/office/drawing/2014/main" id="{706B7204-016D-EF49-B07D-2AFC87B3E8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6457" y="1929882"/>
            <a:ext cx="5806895" cy="29964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8591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D36BD9-0A5E-D44F-9C01-5C8761E1069E}"/>
              </a:ext>
            </a:extLst>
          </p:cNvPr>
          <p:cNvSpPr>
            <a:spLocks noGrp="1"/>
          </p:cNvSpPr>
          <p:nvPr>
            <p:ph type="title"/>
          </p:nvPr>
        </p:nvSpPr>
        <p:spPr/>
        <p:txBody>
          <a:bodyPr/>
          <a:lstStyle/>
          <a:p>
            <a:r>
              <a:rPr lang="fr-FR" dirty="0"/>
              <a:t>Intelligence ou connaissance ? </a:t>
            </a:r>
          </a:p>
        </p:txBody>
      </p:sp>
      <p:sp>
        <p:nvSpPr>
          <p:cNvPr id="3" name="Espace réservé du contenu 2">
            <a:extLst>
              <a:ext uri="{FF2B5EF4-FFF2-40B4-BE49-F238E27FC236}">
                <a16:creationId xmlns:a16="http://schemas.microsoft.com/office/drawing/2014/main" id="{CFD285A5-CE0F-6E43-A3BC-39D21B1F4D19}"/>
              </a:ext>
            </a:extLst>
          </p:cNvPr>
          <p:cNvSpPr>
            <a:spLocks noGrp="1"/>
          </p:cNvSpPr>
          <p:nvPr>
            <p:ph idx="1"/>
          </p:nvPr>
        </p:nvSpPr>
        <p:spPr/>
        <p:txBody>
          <a:bodyPr>
            <a:normAutofit lnSpcReduction="10000"/>
          </a:bodyPr>
          <a:lstStyle/>
          <a:p>
            <a:pPr algn="just"/>
            <a:r>
              <a:rPr lang="fr-FR" dirty="0"/>
              <a:t>Qui est intelligent ? On peut déjà, peut-être à tort, réduire cette notion à la classe de vivants. Mais peut-on dire qu’une huitre est intelligente, qu’un chien est intelligent ? </a:t>
            </a:r>
          </a:p>
          <a:p>
            <a:pPr algn="just"/>
            <a:r>
              <a:rPr lang="fr-FR" dirty="0"/>
              <a:t>Si on reprend ma définition la réponse est clairement non, on a rarement vu un chien innover, remettre en cause ou encore casser une règle. </a:t>
            </a:r>
          </a:p>
          <a:p>
            <a:pPr algn="just"/>
            <a:r>
              <a:rPr lang="fr-FR" dirty="0"/>
              <a:t>Pourquoi la moule reste accrochée au bouchot en attendant qu’on la mange ? </a:t>
            </a:r>
          </a:p>
          <a:p>
            <a:pPr algn="just"/>
            <a:r>
              <a:rPr lang="fr-FR" dirty="0"/>
              <a:t>Pourquoi les animaux, même proches de nous comme les singes, n’évoluent plus ?  (Ok je caricature un peu). </a:t>
            </a:r>
          </a:p>
          <a:p>
            <a:pPr marL="0" indent="0" algn="just">
              <a:buNone/>
            </a:pPr>
            <a:endParaRPr lang="fr-FR" dirty="0"/>
          </a:p>
        </p:txBody>
      </p:sp>
    </p:spTree>
    <p:extLst>
      <p:ext uri="{BB962C8B-B14F-4D97-AF65-F5344CB8AC3E}">
        <p14:creationId xmlns:p14="http://schemas.microsoft.com/office/powerpoint/2010/main" val="10151380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D36BD9-0A5E-D44F-9C01-5C8761E1069E}"/>
              </a:ext>
            </a:extLst>
          </p:cNvPr>
          <p:cNvSpPr>
            <a:spLocks noGrp="1"/>
          </p:cNvSpPr>
          <p:nvPr>
            <p:ph type="title"/>
          </p:nvPr>
        </p:nvSpPr>
        <p:spPr/>
        <p:txBody>
          <a:bodyPr/>
          <a:lstStyle/>
          <a:p>
            <a:r>
              <a:rPr lang="fr-FR" dirty="0"/>
              <a:t>Bon on avance</a:t>
            </a:r>
          </a:p>
        </p:txBody>
      </p:sp>
      <p:sp>
        <p:nvSpPr>
          <p:cNvPr id="3" name="Espace réservé du contenu 2">
            <a:extLst>
              <a:ext uri="{FF2B5EF4-FFF2-40B4-BE49-F238E27FC236}">
                <a16:creationId xmlns:a16="http://schemas.microsoft.com/office/drawing/2014/main" id="{CFD285A5-CE0F-6E43-A3BC-39D21B1F4D19}"/>
              </a:ext>
            </a:extLst>
          </p:cNvPr>
          <p:cNvSpPr>
            <a:spLocks noGrp="1"/>
          </p:cNvSpPr>
          <p:nvPr>
            <p:ph idx="1"/>
          </p:nvPr>
        </p:nvSpPr>
        <p:spPr/>
        <p:txBody>
          <a:bodyPr>
            <a:normAutofit/>
          </a:bodyPr>
          <a:lstStyle/>
          <a:p>
            <a:pPr algn="just"/>
            <a:r>
              <a:rPr lang="fr-FR" dirty="0"/>
              <a:t>Voyons pourquoi les journalistes incompétents prétendent qu’une nouvelle intelligence artificielle est intégrée à nos smartphones, nos jeux vidéo, nos achats en ligne (mais apparemment pas dans les analyses journalistiques.)</a:t>
            </a:r>
          </a:p>
          <a:p>
            <a:pPr marL="0" indent="0" algn="just">
              <a:buNone/>
            </a:pPr>
            <a:endParaRPr lang="fr-FR" dirty="0"/>
          </a:p>
        </p:txBody>
      </p:sp>
      <p:pic>
        <p:nvPicPr>
          <p:cNvPr id="3078" name="Picture 6" descr="Complément d&amp;#39;enquête. Le journaliste était... un robot - 14 février 2019  (France 2) - YouTube">
            <a:extLst>
              <a:ext uri="{FF2B5EF4-FFF2-40B4-BE49-F238E27FC236}">
                <a16:creationId xmlns:a16="http://schemas.microsoft.com/office/drawing/2014/main" id="{CC95DC23-786B-5040-ABAD-D1C375AE0B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0317" y="3975435"/>
            <a:ext cx="3641558" cy="2048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9180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22B1C7-6A85-7849-8A7B-48DA5A847BE7}"/>
              </a:ext>
            </a:extLst>
          </p:cNvPr>
          <p:cNvSpPr>
            <a:spLocks noGrp="1"/>
          </p:cNvSpPr>
          <p:nvPr>
            <p:ph type="ctrTitle"/>
          </p:nvPr>
        </p:nvSpPr>
        <p:spPr/>
        <p:txBody>
          <a:bodyPr/>
          <a:lstStyle/>
          <a:p>
            <a:r>
              <a:rPr lang="fr-FR" dirty="0"/>
              <a:t>Le machine </a:t>
            </a:r>
            <a:r>
              <a:rPr lang="fr-FR" dirty="0" err="1"/>
              <a:t>learning</a:t>
            </a:r>
            <a:endParaRPr lang="fr-FR" dirty="0"/>
          </a:p>
        </p:txBody>
      </p:sp>
      <p:sp>
        <p:nvSpPr>
          <p:cNvPr id="3" name="Sous-titre 2">
            <a:extLst>
              <a:ext uri="{FF2B5EF4-FFF2-40B4-BE49-F238E27FC236}">
                <a16:creationId xmlns:a16="http://schemas.microsoft.com/office/drawing/2014/main" id="{A35805DD-9BCB-FC4D-8242-77E7778FFDBE}"/>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3081059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99175D-0E7B-3646-9CD2-FCDA4E61B6DA}"/>
              </a:ext>
            </a:extLst>
          </p:cNvPr>
          <p:cNvSpPr>
            <a:spLocks noGrp="1"/>
          </p:cNvSpPr>
          <p:nvPr>
            <p:ph type="title" idx="4294967295"/>
          </p:nvPr>
        </p:nvSpPr>
        <p:spPr>
          <a:xfrm>
            <a:off x="1295400" y="688975"/>
            <a:ext cx="9601200" cy="684772"/>
          </a:xfrm>
        </p:spPr>
        <p:txBody>
          <a:bodyPr>
            <a:normAutofit fontScale="90000"/>
          </a:bodyPr>
          <a:lstStyle/>
          <a:p>
            <a:r>
              <a:rPr lang="fr-FR" dirty="0"/>
              <a:t>1965 l’IA des systèmes experts</a:t>
            </a:r>
          </a:p>
        </p:txBody>
      </p:sp>
      <p:sp>
        <p:nvSpPr>
          <p:cNvPr id="3" name="Espace réservé du contenu 2">
            <a:extLst>
              <a:ext uri="{FF2B5EF4-FFF2-40B4-BE49-F238E27FC236}">
                <a16:creationId xmlns:a16="http://schemas.microsoft.com/office/drawing/2014/main" id="{7120CECE-78F1-1443-A8F4-744DB8C330D5}"/>
              </a:ext>
            </a:extLst>
          </p:cNvPr>
          <p:cNvSpPr>
            <a:spLocks noGrp="1"/>
          </p:cNvSpPr>
          <p:nvPr>
            <p:ph idx="4294967295"/>
          </p:nvPr>
        </p:nvSpPr>
        <p:spPr>
          <a:xfrm>
            <a:off x="968187" y="1752413"/>
            <a:ext cx="10165977" cy="4416611"/>
          </a:xfrm>
        </p:spPr>
        <p:txBody>
          <a:bodyPr>
            <a:normAutofit/>
          </a:bodyPr>
          <a:lstStyle/>
          <a:p>
            <a:pPr algn="just"/>
            <a:r>
              <a:rPr lang="fr-FR" dirty="0"/>
              <a:t>Le premier système expert fut </a:t>
            </a:r>
            <a:r>
              <a:rPr lang="fr-FR" i="1" dirty="0"/>
              <a:t>Dendral</a:t>
            </a:r>
            <a:r>
              <a:rPr lang="fr-FR" dirty="0"/>
              <a:t> en 1965, créé par les informaticiens Edward </a:t>
            </a:r>
            <a:r>
              <a:rPr lang="fr-FR" dirty="0" err="1"/>
              <a:t>Feigenbaum</a:t>
            </a:r>
            <a:r>
              <a:rPr lang="fr-FR" dirty="0"/>
              <a:t>. Le programme permettait d'identifier les constituants chimiques d'un matériau à partir de spectrométrie de masse et de résonance magnétique </a:t>
            </a:r>
          </a:p>
          <a:p>
            <a:pPr algn="just"/>
            <a:r>
              <a:rPr lang="fr-FR" dirty="0"/>
              <a:t>Un système expert est en fait une suite de règles que l’ordinateur va déclencher en fonction d’une situation « si P est vrai (fait ou prémisse) et si on sait que P implique Q (règle) alors, Q est vrai (nouveau fait ou conclusion) ». </a:t>
            </a:r>
          </a:p>
          <a:p>
            <a:pPr algn="just"/>
            <a:r>
              <a:rPr lang="fr-FR" dirty="0"/>
              <a:t>La grande difficulté est de maintenir une cohérence entre les règles et éviter des incompatibilités, des redondances et des bouclages. L’être humain vit avec des règles contradictoires, la différence est que nous le savons et nous nous adaptons.</a:t>
            </a:r>
          </a:p>
        </p:txBody>
      </p:sp>
    </p:spTree>
    <p:extLst>
      <p:ext uri="{BB962C8B-B14F-4D97-AF65-F5344CB8AC3E}">
        <p14:creationId xmlns:p14="http://schemas.microsoft.com/office/powerpoint/2010/main" val="594139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844B0AE-CD2F-074B-95C1-CB89147DAD10}"/>
              </a:ext>
            </a:extLst>
          </p:cNvPr>
          <p:cNvSpPr txBox="1"/>
          <p:nvPr/>
        </p:nvSpPr>
        <p:spPr>
          <a:xfrm>
            <a:off x="860611" y="739588"/>
            <a:ext cx="10040541" cy="4431983"/>
          </a:xfrm>
          <a:prstGeom prst="rect">
            <a:avLst/>
          </a:prstGeom>
          <a:noFill/>
        </p:spPr>
        <p:txBody>
          <a:bodyPr wrap="square" rtlCol="0">
            <a:spAutoFit/>
          </a:bodyPr>
          <a:lstStyle/>
          <a:p>
            <a:pPr marL="342900" indent="-342900" algn="just">
              <a:buFont typeface="Arial" panose="020B0604020202020204" pitchFamily="34" charset="0"/>
              <a:buChar char="•"/>
            </a:pPr>
            <a:r>
              <a:rPr lang="fr-FR" sz="2400" dirty="0"/>
              <a:t>Il faut maintenir une certaine cohérence de l'ensemble des règles:</a:t>
            </a:r>
          </a:p>
          <a:p>
            <a:pPr marL="1257300" lvl="2" indent="-342900" algn="just">
              <a:buFont typeface="Arial" panose="020B0604020202020204" pitchFamily="34" charset="0"/>
              <a:buChar char="•"/>
            </a:pPr>
            <a:r>
              <a:rPr lang="fr-FR" sz="2400" dirty="0"/>
              <a:t>Incompatibilité (R1: Si A et B alors C; R2: Si A et B alors D;)</a:t>
            </a:r>
          </a:p>
          <a:p>
            <a:pPr marL="1257300" lvl="2" indent="-342900" algn="just">
              <a:buFont typeface="Arial" panose="020B0604020202020204" pitchFamily="34" charset="0"/>
              <a:buChar char="•"/>
            </a:pPr>
            <a:r>
              <a:rPr lang="fr-FR" sz="2400" dirty="0"/>
              <a:t>Redondance (R1: Si A alors B; R2 : Si C alors B; Sauf si on applique des coefficients de certitude différents)</a:t>
            </a:r>
          </a:p>
          <a:p>
            <a:pPr marL="1257300" lvl="2" indent="-342900" algn="just">
              <a:buFont typeface="Arial" panose="020B0604020202020204" pitchFamily="34" charset="0"/>
              <a:buChar char="•"/>
            </a:pPr>
            <a:r>
              <a:rPr lang="fr-FR" sz="2400" dirty="0"/>
              <a:t>Bouclage (R1: Si A alors B; R2: Si B alors C; R3: Si C alors A;)</a:t>
            </a:r>
          </a:p>
          <a:p>
            <a:pPr algn="just"/>
            <a:endParaRPr lang="fr-FR" sz="2400" dirty="0"/>
          </a:p>
          <a:p>
            <a:pPr algn="just"/>
            <a:r>
              <a:rPr lang="fr-FR" sz="2400" dirty="0"/>
              <a:t>On peut y ajouter un peu de statistiques mais les domaines sont connus, les règles rigides qui s’appliquent avec toutes leur froideur =&gt; Crash boursier du 6 Mai 2010 faisant disparaître près de 1000 milliards de dollars. En cause, un algorithme qui a lancer un ordre de vente automatique de 4 Milliards de dollars entrainant une réaction en chaine. </a:t>
            </a:r>
          </a:p>
          <a:p>
            <a:pPr algn="just"/>
            <a:endParaRPr lang="fr-FR" dirty="0"/>
          </a:p>
        </p:txBody>
      </p:sp>
    </p:spTree>
    <p:extLst>
      <p:ext uri="{BB962C8B-B14F-4D97-AF65-F5344CB8AC3E}">
        <p14:creationId xmlns:p14="http://schemas.microsoft.com/office/powerpoint/2010/main" val="2322785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FC26F-6AAC-FC4C-87E5-B5397A9060EF}"/>
              </a:ext>
            </a:extLst>
          </p:cNvPr>
          <p:cNvSpPr>
            <a:spLocks noGrp="1"/>
          </p:cNvSpPr>
          <p:nvPr>
            <p:ph type="title" idx="4294967295"/>
          </p:nvPr>
        </p:nvSpPr>
        <p:spPr>
          <a:xfrm>
            <a:off x="1295402" y="982132"/>
            <a:ext cx="3660056" cy="1325373"/>
          </a:xfrm>
        </p:spPr>
        <p:txBody>
          <a:bodyPr vert="horz" lIns="91440" tIns="45720" rIns="91440" bIns="45720" rtlCol="0" anchor="b">
            <a:normAutofit/>
          </a:bodyPr>
          <a:lstStyle/>
          <a:p>
            <a:r>
              <a:rPr lang="en-US" sz="2800">
                <a:solidFill>
                  <a:srgbClr val="262626"/>
                </a:solidFill>
              </a:rPr>
              <a:t>L’IA du Machine Learning &amp; Big Data</a:t>
            </a:r>
          </a:p>
        </p:txBody>
      </p:sp>
      <p:sp>
        <p:nvSpPr>
          <p:cNvPr id="3" name="Espace réservé du contenu 2">
            <a:extLst>
              <a:ext uri="{FF2B5EF4-FFF2-40B4-BE49-F238E27FC236}">
                <a16:creationId xmlns:a16="http://schemas.microsoft.com/office/drawing/2014/main" id="{89020482-056B-4141-A605-6D6DCB89A895}"/>
              </a:ext>
            </a:extLst>
          </p:cNvPr>
          <p:cNvSpPr>
            <a:spLocks noGrp="1"/>
          </p:cNvSpPr>
          <p:nvPr>
            <p:ph idx="4294967295"/>
          </p:nvPr>
        </p:nvSpPr>
        <p:spPr>
          <a:xfrm>
            <a:off x="582739" y="2493774"/>
            <a:ext cx="4372720" cy="3382094"/>
          </a:xfrm>
        </p:spPr>
        <p:txBody>
          <a:bodyPr vert="horz" lIns="91440" tIns="45720" rIns="91440" bIns="45720" rtlCol="0" anchor="t">
            <a:normAutofit/>
          </a:bodyPr>
          <a:lstStyle/>
          <a:p>
            <a:pPr algn="just"/>
            <a:r>
              <a:rPr lang="en-US" sz="2000" dirty="0">
                <a:solidFill>
                  <a:srgbClr val="262626"/>
                </a:solidFill>
              </a:rPr>
              <a:t>Le Machine Learning </a:t>
            </a:r>
            <a:r>
              <a:rPr lang="en-US" sz="2000" dirty="0" err="1">
                <a:solidFill>
                  <a:srgbClr val="262626"/>
                </a:solidFill>
              </a:rPr>
              <a:t>est</a:t>
            </a:r>
            <a:r>
              <a:rPr lang="en-US" sz="2000" dirty="0">
                <a:solidFill>
                  <a:srgbClr val="262626"/>
                </a:solidFill>
              </a:rPr>
              <a:t> </a:t>
            </a:r>
            <a:r>
              <a:rPr lang="en-US" sz="2000" dirty="0" err="1">
                <a:solidFill>
                  <a:srgbClr val="262626"/>
                </a:solidFill>
              </a:rPr>
              <a:t>une</a:t>
            </a:r>
            <a:r>
              <a:rPr lang="en-US" sz="2000" dirty="0">
                <a:solidFill>
                  <a:srgbClr val="262626"/>
                </a:solidFill>
              </a:rPr>
              <a:t> </a:t>
            </a:r>
            <a:r>
              <a:rPr lang="en-US" sz="2000" dirty="0" err="1">
                <a:solidFill>
                  <a:srgbClr val="262626"/>
                </a:solidFill>
              </a:rPr>
              <a:t>technologie</a:t>
            </a:r>
            <a:r>
              <a:rPr lang="en-US" sz="2000" dirty="0">
                <a:solidFill>
                  <a:srgbClr val="262626"/>
                </a:solidFill>
              </a:rPr>
              <a:t> </a:t>
            </a:r>
            <a:r>
              <a:rPr lang="en-US" sz="2000" dirty="0" err="1">
                <a:solidFill>
                  <a:srgbClr val="262626"/>
                </a:solidFill>
              </a:rPr>
              <a:t>permettant</a:t>
            </a:r>
            <a:r>
              <a:rPr lang="en-US" sz="2000" dirty="0">
                <a:solidFill>
                  <a:srgbClr val="262626"/>
                </a:solidFill>
              </a:rPr>
              <a:t> aux </a:t>
            </a:r>
            <a:r>
              <a:rPr lang="en-US" sz="2000" dirty="0" err="1">
                <a:solidFill>
                  <a:srgbClr val="262626"/>
                </a:solidFill>
              </a:rPr>
              <a:t>ordinateurs</a:t>
            </a:r>
            <a:r>
              <a:rPr lang="en-US" sz="2000" dirty="0">
                <a:solidFill>
                  <a:srgbClr val="262626"/>
                </a:solidFill>
              </a:rPr>
              <a:t> </a:t>
            </a:r>
            <a:r>
              <a:rPr lang="en-US" sz="2000" dirty="0" err="1">
                <a:solidFill>
                  <a:srgbClr val="262626"/>
                </a:solidFill>
              </a:rPr>
              <a:t>d’apprendre</a:t>
            </a:r>
            <a:r>
              <a:rPr lang="en-US" sz="2000" dirty="0">
                <a:solidFill>
                  <a:srgbClr val="262626"/>
                </a:solidFill>
              </a:rPr>
              <a:t> sans </a:t>
            </a:r>
            <a:r>
              <a:rPr lang="en-US" sz="2000" dirty="0" err="1">
                <a:solidFill>
                  <a:srgbClr val="262626"/>
                </a:solidFill>
              </a:rPr>
              <a:t>avoir</a:t>
            </a:r>
            <a:r>
              <a:rPr lang="en-US" sz="2000" dirty="0">
                <a:solidFill>
                  <a:srgbClr val="262626"/>
                </a:solidFill>
              </a:rPr>
              <a:t> </a:t>
            </a:r>
            <a:r>
              <a:rPr lang="en-US" sz="2000" dirty="0" err="1">
                <a:solidFill>
                  <a:srgbClr val="262626"/>
                </a:solidFill>
              </a:rPr>
              <a:t>été</a:t>
            </a:r>
            <a:r>
              <a:rPr lang="en-US" sz="2000" dirty="0">
                <a:solidFill>
                  <a:srgbClr val="262626"/>
                </a:solidFill>
              </a:rPr>
              <a:t> </a:t>
            </a:r>
            <a:r>
              <a:rPr lang="en-US" sz="2000" dirty="0" err="1">
                <a:solidFill>
                  <a:srgbClr val="262626"/>
                </a:solidFill>
              </a:rPr>
              <a:t>programmés</a:t>
            </a:r>
            <a:r>
              <a:rPr lang="en-US" sz="2000" dirty="0">
                <a:solidFill>
                  <a:srgbClr val="262626"/>
                </a:solidFill>
              </a:rPr>
              <a:t> </a:t>
            </a:r>
            <a:r>
              <a:rPr lang="en-US" sz="2000" b="1" dirty="0" err="1">
                <a:solidFill>
                  <a:srgbClr val="262626"/>
                </a:solidFill>
              </a:rPr>
              <a:t>explicitement</a:t>
            </a:r>
            <a:r>
              <a:rPr lang="en-US" sz="2000" dirty="0">
                <a:solidFill>
                  <a:srgbClr val="262626"/>
                </a:solidFill>
              </a:rPr>
              <a:t> </a:t>
            </a:r>
            <a:r>
              <a:rPr lang="en-US" sz="2000" dirty="0" err="1">
                <a:solidFill>
                  <a:srgbClr val="262626"/>
                </a:solidFill>
              </a:rPr>
              <a:t>à</a:t>
            </a:r>
            <a:r>
              <a:rPr lang="en-US" sz="2000" dirty="0">
                <a:solidFill>
                  <a:srgbClr val="262626"/>
                </a:solidFill>
              </a:rPr>
              <a:t> </a:t>
            </a:r>
            <a:r>
              <a:rPr lang="en-US" sz="2000" dirty="0" err="1">
                <a:solidFill>
                  <a:srgbClr val="262626"/>
                </a:solidFill>
              </a:rPr>
              <a:t>cet</a:t>
            </a:r>
            <a:r>
              <a:rPr lang="en-US" sz="2000" dirty="0">
                <a:solidFill>
                  <a:srgbClr val="262626"/>
                </a:solidFill>
              </a:rPr>
              <a:t> </a:t>
            </a:r>
            <a:r>
              <a:rPr lang="en-US" sz="2000" dirty="0" err="1">
                <a:solidFill>
                  <a:srgbClr val="262626"/>
                </a:solidFill>
              </a:rPr>
              <a:t>effet</a:t>
            </a:r>
            <a:r>
              <a:rPr lang="en-US" sz="2000" dirty="0">
                <a:solidFill>
                  <a:srgbClr val="262626"/>
                </a:solidFill>
              </a:rPr>
              <a:t>. Pour </a:t>
            </a:r>
            <a:r>
              <a:rPr lang="en-US" sz="2000" dirty="0" err="1">
                <a:solidFill>
                  <a:srgbClr val="262626"/>
                </a:solidFill>
              </a:rPr>
              <a:t>apprendre</a:t>
            </a:r>
            <a:r>
              <a:rPr lang="en-US" sz="2000" dirty="0">
                <a:solidFill>
                  <a:srgbClr val="262626"/>
                </a:solidFill>
              </a:rPr>
              <a:t> et se </a:t>
            </a:r>
            <a:r>
              <a:rPr lang="en-US" sz="2000" dirty="0" err="1">
                <a:solidFill>
                  <a:srgbClr val="262626"/>
                </a:solidFill>
              </a:rPr>
              <a:t>développer</a:t>
            </a:r>
            <a:r>
              <a:rPr lang="en-US" sz="2000" dirty="0">
                <a:solidFill>
                  <a:srgbClr val="262626"/>
                </a:solidFill>
              </a:rPr>
              <a:t>, les </a:t>
            </a:r>
            <a:r>
              <a:rPr lang="en-US" sz="2000" dirty="0" err="1">
                <a:solidFill>
                  <a:srgbClr val="262626"/>
                </a:solidFill>
              </a:rPr>
              <a:t>ordinateurs</a:t>
            </a:r>
            <a:r>
              <a:rPr lang="en-US" sz="2000" dirty="0">
                <a:solidFill>
                  <a:srgbClr val="262626"/>
                </a:solidFill>
              </a:rPr>
              <a:t> </a:t>
            </a:r>
            <a:r>
              <a:rPr lang="en-US" sz="2000" dirty="0" err="1">
                <a:solidFill>
                  <a:srgbClr val="262626"/>
                </a:solidFill>
              </a:rPr>
              <a:t>ont</a:t>
            </a:r>
            <a:r>
              <a:rPr lang="en-US" sz="2000" dirty="0">
                <a:solidFill>
                  <a:srgbClr val="262626"/>
                </a:solidFill>
              </a:rPr>
              <a:t> </a:t>
            </a:r>
            <a:r>
              <a:rPr lang="en-US" sz="2000" dirty="0" err="1">
                <a:solidFill>
                  <a:srgbClr val="262626"/>
                </a:solidFill>
              </a:rPr>
              <a:t>toutefois</a:t>
            </a:r>
            <a:r>
              <a:rPr lang="en-US" sz="2000" dirty="0">
                <a:solidFill>
                  <a:srgbClr val="262626"/>
                </a:solidFill>
              </a:rPr>
              <a:t> </a:t>
            </a:r>
            <a:r>
              <a:rPr lang="en-US" sz="2000" dirty="0" err="1">
                <a:solidFill>
                  <a:srgbClr val="262626"/>
                </a:solidFill>
              </a:rPr>
              <a:t>besoin</a:t>
            </a:r>
            <a:r>
              <a:rPr lang="en-US" sz="2000" dirty="0">
                <a:solidFill>
                  <a:srgbClr val="262626"/>
                </a:solidFill>
              </a:rPr>
              <a:t> de </a:t>
            </a:r>
            <a:r>
              <a:rPr lang="en-US" sz="2000" dirty="0" err="1">
                <a:solidFill>
                  <a:srgbClr val="262626"/>
                </a:solidFill>
              </a:rPr>
              <a:t>données</a:t>
            </a:r>
            <a:r>
              <a:rPr lang="en-US" sz="2000" dirty="0">
                <a:solidFill>
                  <a:srgbClr val="262626"/>
                </a:solidFill>
              </a:rPr>
              <a:t> </a:t>
            </a:r>
            <a:r>
              <a:rPr lang="en-US" sz="2000" dirty="0" err="1">
                <a:solidFill>
                  <a:srgbClr val="262626"/>
                </a:solidFill>
              </a:rPr>
              <a:t>à</a:t>
            </a:r>
            <a:r>
              <a:rPr lang="en-US" sz="2000" dirty="0">
                <a:solidFill>
                  <a:srgbClr val="262626"/>
                </a:solidFill>
              </a:rPr>
              <a:t> </a:t>
            </a:r>
            <a:r>
              <a:rPr lang="en-US" sz="2000" dirty="0" err="1">
                <a:solidFill>
                  <a:srgbClr val="262626"/>
                </a:solidFill>
              </a:rPr>
              <a:t>analyser</a:t>
            </a:r>
            <a:r>
              <a:rPr lang="en-US" sz="2000" dirty="0">
                <a:solidFill>
                  <a:srgbClr val="262626"/>
                </a:solidFill>
              </a:rPr>
              <a:t> et sur </a:t>
            </a:r>
            <a:r>
              <a:rPr lang="en-US" sz="2000" dirty="0" err="1">
                <a:solidFill>
                  <a:srgbClr val="262626"/>
                </a:solidFill>
              </a:rPr>
              <a:t>lesquelles</a:t>
            </a:r>
            <a:r>
              <a:rPr lang="en-US" sz="2000" dirty="0">
                <a:solidFill>
                  <a:srgbClr val="262626"/>
                </a:solidFill>
              </a:rPr>
              <a:t> </a:t>
            </a:r>
            <a:r>
              <a:rPr lang="en-US" sz="2000" dirty="0" err="1">
                <a:solidFill>
                  <a:srgbClr val="262626"/>
                </a:solidFill>
              </a:rPr>
              <a:t>s’entraîner</a:t>
            </a:r>
            <a:r>
              <a:rPr lang="en-US" sz="2000" dirty="0">
                <a:solidFill>
                  <a:srgbClr val="262626"/>
                </a:solidFill>
              </a:rPr>
              <a:t>. De fait, le Big Data </a:t>
            </a:r>
            <a:r>
              <a:rPr lang="en-US" sz="2000" dirty="0" err="1">
                <a:solidFill>
                  <a:srgbClr val="262626"/>
                </a:solidFill>
              </a:rPr>
              <a:t>est</a:t>
            </a:r>
            <a:r>
              <a:rPr lang="en-US" sz="2000" dirty="0">
                <a:solidFill>
                  <a:srgbClr val="262626"/>
                </a:solidFill>
              </a:rPr>
              <a:t> </a:t>
            </a:r>
            <a:r>
              <a:rPr lang="en-US" sz="2000" dirty="0" err="1">
                <a:solidFill>
                  <a:srgbClr val="262626"/>
                </a:solidFill>
              </a:rPr>
              <a:t>l’essence</a:t>
            </a:r>
            <a:r>
              <a:rPr lang="en-US" sz="2000" dirty="0">
                <a:solidFill>
                  <a:srgbClr val="262626"/>
                </a:solidFill>
              </a:rPr>
              <a:t> du Machine Learning. </a:t>
            </a:r>
          </a:p>
        </p:txBody>
      </p:sp>
      <p:pic>
        <p:nvPicPr>
          <p:cNvPr id="6" name="Image 5">
            <a:extLst>
              <a:ext uri="{FF2B5EF4-FFF2-40B4-BE49-F238E27FC236}">
                <a16:creationId xmlns:a16="http://schemas.microsoft.com/office/drawing/2014/main" id="{7359577B-6334-5347-89E2-74D74FDB62E8}"/>
              </a:ext>
            </a:extLst>
          </p:cNvPr>
          <p:cNvPicPr>
            <a:picLocks noChangeAspect="1"/>
          </p:cNvPicPr>
          <p:nvPr/>
        </p:nvPicPr>
        <p:blipFill>
          <a:blip r:embed="rId2"/>
          <a:stretch>
            <a:fillRect/>
          </a:stretch>
        </p:blipFill>
        <p:spPr>
          <a:xfrm>
            <a:off x="5418668" y="1521523"/>
            <a:ext cx="5469466" cy="3814951"/>
          </a:xfrm>
          <a:prstGeom prst="rect">
            <a:avLst/>
          </a:prstGeom>
          <a:ln w="57150" cmpd="thickThin">
            <a:solidFill>
              <a:srgbClr val="7F7F7F"/>
            </a:solidFill>
            <a:miter lim="800000"/>
          </a:ln>
        </p:spPr>
      </p:pic>
      <p:sp>
        <p:nvSpPr>
          <p:cNvPr id="7" name="ZoneTexte 6">
            <a:extLst>
              <a:ext uri="{FF2B5EF4-FFF2-40B4-BE49-F238E27FC236}">
                <a16:creationId xmlns:a16="http://schemas.microsoft.com/office/drawing/2014/main" id="{1993ADB4-FCA4-024A-A45A-5F9DA6D08F0F}"/>
              </a:ext>
            </a:extLst>
          </p:cNvPr>
          <p:cNvSpPr txBox="1"/>
          <p:nvPr/>
        </p:nvSpPr>
        <p:spPr>
          <a:xfrm>
            <a:off x="8431210" y="1697824"/>
            <a:ext cx="2302406" cy="400110"/>
          </a:xfrm>
          <a:prstGeom prst="rect">
            <a:avLst/>
          </a:prstGeom>
          <a:noFill/>
        </p:spPr>
        <p:txBody>
          <a:bodyPr wrap="square" rtlCol="0">
            <a:spAutoFit/>
          </a:bodyPr>
          <a:lstStyle/>
          <a:p>
            <a:r>
              <a:rPr lang="fr-FR" sz="2000" dirty="0">
                <a:solidFill>
                  <a:schemeClr val="bg1"/>
                </a:solidFill>
                <a:latin typeface="Bradley Hand ITC" panose="020F0502020204030204" pitchFamily="34" charset="0"/>
                <a:cs typeface="Bradley Hand ITC" panose="020F0502020204030204" pitchFamily="34" charset="0"/>
              </a:rPr>
              <a:t>Systèmes experts</a:t>
            </a:r>
          </a:p>
        </p:txBody>
      </p:sp>
    </p:spTree>
    <p:extLst>
      <p:ext uri="{BB962C8B-B14F-4D97-AF65-F5344CB8AC3E}">
        <p14:creationId xmlns:p14="http://schemas.microsoft.com/office/powerpoint/2010/main" val="386342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8AC98F-43A5-7A41-85BA-3E0855EE7445}"/>
              </a:ext>
            </a:extLst>
          </p:cNvPr>
          <p:cNvSpPr>
            <a:spLocks noGrp="1"/>
          </p:cNvSpPr>
          <p:nvPr>
            <p:ph type="title"/>
          </p:nvPr>
        </p:nvSpPr>
        <p:spPr/>
        <p:txBody>
          <a:bodyPr/>
          <a:lstStyle/>
          <a:p>
            <a:r>
              <a:rPr lang="fr-FR" dirty="0"/>
              <a:t>Comment fonctionne le ML</a:t>
            </a:r>
          </a:p>
        </p:txBody>
      </p:sp>
      <p:sp>
        <p:nvSpPr>
          <p:cNvPr id="3" name="Espace réservé du contenu 2">
            <a:extLst>
              <a:ext uri="{FF2B5EF4-FFF2-40B4-BE49-F238E27FC236}">
                <a16:creationId xmlns:a16="http://schemas.microsoft.com/office/drawing/2014/main" id="{6C54707F-F94A-034C-8C4C-CFC0552868EA}"/>
              </a:ext>
            </a:extLst>
          </p:cNvPr>
          <p:cNvSpPr>
            <a:spLocks noGrp="1"/>
          </p:cNvSpPr>
          <p:nvPr>
            <p:ph idx="1"/>
          </p:nvPr>
        </p:nvSpPr>
        <p:spPr>
          <a:xfrm>
            <a:off x="1295402" y="2442632"/>
            <a:ext cx="9601196" cy="3318936"/>
          </a:xfrm>
        </p:spPr>
        <p:txBody>
          <a:bodyPr/>
          <a:lstStyle/>
          <a:p>
            <a:pPr algn="just"/>
            <a:r>
              <a:rPr lang="fr-FR" dirty="0"/>
              <a:t>Partons d’un exemple simple : Imaginons que votre fibre botaniste vous amène à mesurer des sapins vosgiens. Vous pourriez récupérer des données sur le diamètre et la hauteur.  </a:t>
            </a:r>
          </a:p>
        </p:txBody>
      </p:sp>
      <p:pic>
        <p:nvPicPr>
          <p:cNvPr id="1026" name="Picture 2" descr="Faller - 50 Sapins">
            <a:extLst>
              <a:ext uri="{FF2B5EF4-FFF2-40B4-BE49-F238E27FC236}">
                <a16:creationId xmlns:a16="http://schemas.microsoft.com/office/drawing/2014/main" id="{A63EE14B-8A2C-9245-8AF1-FEBECA16EA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3166" y="3771375"/>
            <a:ext cx="2960233" cy="2376107"/>
          </a:xfrm>
          <a:prstGeom prst="rect">
            <a:avLst/>
          </a:prstGeom>
          <a:noFill/>
          <a:extLst>
            <a:ext uri="{909E8E84-426E-40DD-AFC4-6F175D3DCCD1}">
              <a14:hiddenFill xmlns:a14="http://schemas.microsoft.com/office/drawing/2010/main">
                <a:solidFill>
                  <a:srgbClr val="FFFFFF"/>
                </a:solidFill>
              </a14:hiddenFill>
            </a:ext>
          </a:extLst>
        </p:spPr>
      </p:pic>
      <p:sp>
        <p:nvSpPr>
          <p:cNvPr id="7" name="Flèche vers la droite 6">
            <a:extLst>
              <a:ext uri="{FF2B5EF4-FFF2-40B4-BE49-F238E27FC236}">
                <a16:creationId xmlns:a16="http://schemas.microsoft.com/office/drawing/2014/main" id="{76322479-1F10-1343-AE54-0959C1E09D48}"/>
              </a:ext>
            </a:extLst>
          </p:cNvPr>
          <p:cNvSpPr/>
          <p:nvPr/>
        </p:nvSpPr>
        <p:spPr>
          <a:xfrm>
            <a:off x="4800600" y="4628923"/>
            <a:ext cx="1453243" cy="685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4B2586DD-04D6-9242-90E3-71FC50901673}"/>
              </a:ext>
            </a:extLst>
          </p:cNvPr>
          <p:cNvPicPr>
            <a:picLocks noChangeAspect="1"/>
          </p:cNvPicPr>
          <p:nvPr/>
        </p:nvPicPr>
        <p:blipFill>
          <a:blip r:embed="rId3"/>
          <a:stretch>
            <a:fillRect/>
          </a:stretch>
        </p:blipFill>
        <p:spPr>
          <a:xfrm>
            <a:off x="6919831" y="3429000"/>
            <a:ext cx="2192575" cy="2762580"/>
          </a:xfrm>
          <a:prstGeom prst="rect">
            <a:avLst/>
          </a:prstGeom>
        </p:spPr>
      </p:pic>
    </p:spTree>
    <p:extLst>
      <p:ext uri="{BB962C8B-B14F-4D97-AF65-F5344CB8AC3E}">
        <p14:creationId xmlns:p14="http://schemas.microsoft.com/office/powerpoint/2010/main" val="3453145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linds(horizontal)">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8AC98F-43A5-7A41-85BA-3E0855EE7445}"/>
              </a:ext>
            </a:extLst>
          </p:cNvPr>
          <p:cNvSpPr>
            <a:spLocks noGrp="1"/>
          </p:cNvSpPr>
          <p:nvPr>
            <p:ph type="title"/>
          </p:nvPr>
        </p:nvSpPr>
        <p:spPr/>
        <p:txBody>
          <a:bodyPr/>
          <a:lstStyle/>
          <a:p>
            <a:r>
              <a:rPr lang="fr-FR" dirty="0"/>
              <a:t>Comment fonctionne le ML</a:t>
            </a:r>
          </a:p>
        </p:txBody>
      </p:sp>
      <p:sp>
        <p:nvSpPr>
          <p:cNvPr id="3" name="Espace réservé du contenu 2">
            <a:extLst>
              <a:ext uri="{FF2B5EF4-FFF2-40B4-BE49-F238E27FC236}">
                <a16:creationId xmlns:a16="http://schemas.microsoft.com/office/drawing/2014/main" id="{6C54707F-F94A-034C-8C4C-CFC0552868EA}"/>
              </a:ext>
            </a:extLst>
          </p:cNvPr>
          <p:cNvSpPr>
            <a:spLocks noGrp="1"/>
          </p:cNvSpPr>
          <p:nvPr>
            <p:ph idx="1"/>
          </p:nvPr>
        </p:nvSpPr>
        <p:spPr>
          <a:xfrm>
            <a:off x="1295402" y="2442632"/>
            <a:ext cx="9601196" cy="3318936"/>
          </a:xfrm>
        </p:spPr>
        <p:txBody>
          <a:bodyPr/>
          <a:lstStyle/>
          <a:p>
            <a:pPr algn="just"/>
            <a:r>
              <a:rPr lang="fr-FR" dirty="0"/>
              <a:t>De ces points vous pouvez facilement tirer une représentation graphique</a:t>
            </a:r>
          </a:p>
        </p:txBody>
      </p:sp>
      <p:sp>
        <p:nvSpPr>
          <p:cNvPr id="7" name="Flèche vers la droite 6">
            <a:extLst>
              <a:ext uri="{FF2B5EF4-FFF2-40B4-BE49-F238E27FC236}">
                <a16:creationId xmlns:a16="http://schemas.microsoft.com/office/drawing/2014/main" id="{76322479-1F10-1343-AE54-0959C1E09D48}"/>
              </a:ext>
            </a:extLst>
          </p:cNvPr>
          <p:cNvSpPr/>
          <p:nvPr/>
        </p:nvSpPr>
        <p:spPr>
          <a:xfrm>
            <a:off x="4521018" y="4623741"/>
            <a:ext cx="1453243" cy="685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4B2586DD-04D6-9242-90E3-71FC50901673}"/>
              </a:ext>
            </a:extLst>
          </p:cNvPr>
          <p:cNvPicPr>
            <a:picLocks noChangeAspect="1"/>
          </p:cNvPicPr>
          <p:nvPr/>
        </p:nvPicPr>
        <p:blipFill>
          <a:blip r:embed="rId2"/>
          <a:stretch>
            <a:fillRect/>
          </a:stretch>
        </p:blipFill>
        <p:spPr>
          <a:xfrm>
            <a:off x="1951714" y="3155621"/>
            <a:ext cx="2192575" cy="2762580"/>
          </a:xfrm>
          <a:prstGeom prst="rect">
            <a:avLst/>
          </a:prstGeom>
        </p:spPr>
      </p:pic>
      <p:pic>
        <p:nvPicPr>
          <p:cNvPr id="5" name="Image 4" descr="Une image contenant texte, moniteur, noir&#10;&#10;Description générée automatiquement">
            <a:extLst>
              <a:ext uri="{FF2B5EF4-FFF2-40B4-BE49-F238E27FC236}">
                <a16:creationId xmlns:a16="http://schemas.microsoft.com/office/drawing/2014/main" id="{8CBB487F-E4EA-714B-AB20-A0E471FA4FBC}"/>
              </a:ext>
            </a:extLst>
          </p:cNvPr>
          <p:cNvPicPr>
            <a:picLocks noChangeAspect="1"/>
          </p:cNvPicPr>
          <p:nvPr/>
        </p:nvPicPr>
        <p:blipFill>
          <a:blip r:embed="rId3"/>
          <a:stretch>
            <a:fillRect/>
          </a:stretch>
        </p:blipFill>
        <p:spPr>
          <a:xfrm>
            <a:off x="6300434" y="3155621"/>
            <a:ext cx="4924319" cy="2936240"/>
          </a:xfrm>
          <a:prstGeom prst="rect">
            <a:avLst/>
          </a:prstGeom>
        </p:spPr>
      </p:pic>
    </p:spTree>
    <p:extLst>
      <p:ext uri="{BB962C8B-B14F-4D97-AF65-F5344CB8AC3E}">
        <p14:creationId xmlns:p14="http://schemas.microsoft.com/office/powerpoint/2010/main" val="4051705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8AC98F-43A5-7A41-85BA-3E0855EE7445}"/>
              </a:ext>
            </a:extLst>
          </p:cNvPr>
          <p:cNvSpPr>
            <a:spLocks noGrp="1"/>
          </p:cNvSpPr>
          <p:nvPr>
            <p:ph type="title"/>
          </p:nvPr>
        </p:nvSpPr>
        <p:spPr/>
        <p:txBody>
          <a:bodyPr/>
          <a:lstStyle/>
          <a:p>
            <a:r>
              <a:rPr lang="fr-FR" dirty="0"/>
              <a:t>Comment fonctionne le ML</a:t>
            </a:r>
          </a:p>
        </p:txBody>
      </p:sp>
      <p:sp>
        <p:nvSpPr>
          <p:cNvPr id="3" name="Espace réservé du contenu 2">
            <a:extLst>
              <a:ext uri="{FF2B5EF4-FFF2-40B4-BE49-F238E27FC236}">
                <a16:creationId xmlns:a16="http://schemas.microsoft.com/office/drawing/2014/main" id="{6C54707F-F94A-034C-8C4C-CFC0552868EA}"/>
              </a:ext>
            </a:extLst>
          </p:cNvPr>
          <p:cNvSpPr>
            <a:spLocks noGrp="1"/>
          </p:cNvSpPr>
          <p:nvPr>
            <p:ph idx="1"/>
          </p:nvPr>
        </p:nvSpPr>
        <p:spPr>
          <a:xfrm>
            <a:off x="1295402" y="2442632"/>
            <a:ext cx="9601196" cy="3318936"/>
          </a:xfrm>
        </p:spPr>
        <p:txBody>
          <a:bodyPr/>
          <a:lstStyle/>
          <a:p>
            <a:pPr algn="just"/>
            <a:r>
              <a:rPr lang="fr-FR" dirty="0"/>
              <a:t>Nous, humain, on remarque que les points sont alignés est on aimerait pouvoir tracer une droite et ainsi généraliser et prédire des hauteurs</a:t>
            </a:r>
          </a:p>
        </p:txBody>
      </p:sp>
      <p:sp>
        <p:nvSpPr>
          <p:cNvPr id="7" name="Flèche vers la droite 6">
            <a:extLst>
              <a:ext uri="{FF2B5EF4-FFF2-40B4-BE49-F238E27FC236}">
                <a16:creationId xmlns:a16="http://schemas.microsoft.com/office/drawing/2014/main" id="{76322479-1F10-1343-AE54-0959C1E09D48}"/>
              </a:ext>
            </a:extLst>
          </p:cNvPr>
          <p:cNvSpPr/>
          <p:nvPr/>
        </p:nvSpPr>
        <p:spPr>
          <a:xfrm>
            <a:off x="5150938" y="4643773"/>
            <a:ext cx="1453243" cy="685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descr="Une image contenant texte, moniteur, noir&#10;&#10;Description générée automatiquement">
            <a:extLst>
              <a:ext uri="{FF2B5EF4-FFF2-40B4-BE49-F238E27FC236}">
                <a16:creationId xmlns:a16="http://schemas.microsoft.com/office/drawing/2014/main" id="{8CBB487F-E4EA-714B-AB20-A0E471FA4FBC}"/>
              </a:ext>
            </a:extLst>
          </p:cNvPr>
          <p:cNvPicPr>
            <a:picLocks noChangeAspect="1"/>
          </p:cNvPicPr>
          <p:nvPr/>
        </p:nvPicPr>
        <p:blipFill>
          <a:blip r:embed="rId2"/>
          <a:stretch>
            <a:fillRect/>
          </a:stretch>
        </p:blipFill>
        <p:spPr>
          <a:xfrm>
            <a:off x="1123902" y="3881483"/>
            <a:ext cx="3706984" cy="2210376"/>
          </a:xfrm>
          <a:prstGeom prst="rect">
            <a:avLst/>
          </a:prstGeom>
        </p:spPr>
      </p:pic>
      <p:pic>
        <p:nvPicPr>
          <p:cNvPr id="6" name="Image 5">
            <a:extLst>
              <a:ext uri="{FF2B5EF4-FFF2-40B4-BE49-F238E27FC236}">
                <a16:creationId xmlns:a16="http://schemas.microsoft.com/office/drawing/2014/main" id="{D8505724-482B-1F43-B4D2-330AA8407CA4}"/>
              </a:ext>
            </a:extLst>
          </p:cNvPr>
          <p:cNvPicPr>
            <a:picLocks noChangeAspect="1"/>
          </p:cNvPicPr>
          <p:nvPr/>
        </p:nvPicPr>
        <p:blipFill>
          <a:blip r:embed="rId3"/>
          <a:stretch>
            <a:fillRect/>
          </a:stretch>
        </p:blipFill>
        <p:spPr>
          <a:xfrm>
            <a:off x="6924233" y="3881483"/>
            <a:ext cx="3762429" cy="2210377"/>
          </a:xfrm>
          <a:prstGeom prst="rect">
            <a:avLst/>
          </a:prstGeom>
        </p:spPr>
      </p:pic>
      <p:pic>
        <p:nvPicPr>
          <p:cNvPr id="10" name="Image 9">
            <a:extLst>
              <a:ext uri="{FF2B5EF4-FFF2-40B4-BE49-F238E27FC236}">
                <a16:creationId xmlns:a16="http://schemas.microsoft.com/office/drawing/2014/main" id="{6D58CEE8-46D0-3444-8E46-09FDCF8BC336}"/>
              </a:ext>
            </a:extLst>
          </p:cNvPr>
          <p:cNvPicPr>
            <a:picLocks noChangeAspect="1"/>
          </p:cNvPicPr>
          <p:nvPr/>
        </p:nvPicPr>
        <p:blipFill>
          <a:blip r:embed="rId4"/>
          <a:stretch>
            <a:fillRect/>
          </a:stretch>
        </p:blipFill>
        <p:spPr>
          <a:xfrm>
            <a:off x="6924234" y="3881482"/>
            <a:ext cx="3849808" cy="2210377"/>
          </a:xfrm>
          <a:prstGeom prst="rect">
            <a:avLst/>
          </a:prstGeom>
        </p:spPr>
      </p:pic>
    </p:spTree>
    <p:extLst>
      <p:ext uri="{BB962C8B-B14F-4D97-AF65-F5344CB8AC3E}">
        <p14:creationId xmlns:p14="http://schemas.microsoft.com/office/powerpoint/2010/main" val="1950951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60172B8-840A-A742-9B11-50658B115235}"/>
              </a:ext>
            </a:extLst>
          </p:cNvPr>
          <p:cNvSpPr>
            <a:spLocks noGrp="1"/>
          </p:cNvSpPr>
          <p:nvPr>
            <p:ph idx="1"/>
          </p:nvPr>
        </p:nvSpPr>
        <p:spPr/>
        <p:txBody>
          <a:bodyPr/>
          <a:lstStyle/>
          <a:p>
            <a:pPr algn="just"/>
            <a:r>
              <a:rPr lang="fr-FR" dirty="0"/>
              <a:t>Une droite est définie par une ordonnée à l’origine et une pente ce qui donne  l’équation. Un algorithme peut faire varier a et b pour trouver la meilleure droite possible. </a:t>
            </a:r>
          </a:p>
        </p:txBody>
      </p:sp>
      <p:sp>
        <p:nvSpPr>
          <p:cNvPr id="4" name="Titre 1">
            <a:extLst>
              <a:ext uri="{FF2B5EF4-FFF2-40B4-BE49-F238E27FC236}">
                <a16:creationId xmlns:a16="http://schemas.microsoft.com/office/drawing/2014/main" id="{240F3EA1-FE43-F544-99DB-02035C8D99B4}"/>
              </a:ext>
            </a:extLst>
          </p:cNvPr>
          <p:cNvSpPr txBox="1">
            <a:spLocks/>
          </p:cNvSpPr>
          <p:nvPr/>
        </p:nvSpPr>
        <p:spPr>
          <a:xfrm>
            <a:off x="1447802" y="1134532"/>
            <a:ext cx="9601196" cy="1303867"/>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a:t>Comment fonctionne le ML</a:t>
            </a:r>
            <a:endParaRPr lang="fr-FR" dirty="0"/>
          </a:p>
        </p:txBody>
      </p:sp>
      <p:pic>
        <p:nvPicPr>
          <p:cNvPr id="6" name="Image 5">
            <a:extLst>
              <a:ext uri="{FF2B5EF4-FFF2-40B4-BE49-F238E27FC236}">
                <a16:creationId xmlns:a16="http://schemas.microsoft.com/office/drawing/2014/main" id="{858DBE82-D44B-FD4A-B409-DAF913BD0AD3}"/>
              </a:ext>
            </a:extLst>
          </p:cNvPr>
          <p:cNvPicPr>
            <a:picLocks noChangeAspect="1"/>
          </p:cNvPicPr>
          <p:nvPr/>
        </p:nvPicPr>
        <p:blipFill>
          <a:blip r:embed="rId4"/>
          <a:stretch>
            <a:fillRect/>
          </a:stretch>
        </p:blipFill>
        <p:spPr>
          <a:xfrm>
            <a:off x="1569722" y="3803228"/>
            <a:ext cx="4221226" cy="2286321"/>
          </a:xfrm>
          <a:prstGeom prst="rect">
            <a:avLst/>
          </a:prstGeom>
        </p:spPr>
      </p:pic>
      <p:pic>
        <p:nvPicPr>
          <p:cNvPr id="2" name="Enregistrement de l’écran 2021-10-11 à 14.23.48" descr="Enregistrement de l’écran 2021-10-11 à 14.23.48">
            <a:hlinkClick r:id="" action="ppaction://media"/>
            <a:extLst>
              <a:ext uri="{FF2B5EF4-FFF2-40B4-BE49-F238E27FC236}">
                <a16:creationId xmlns:a16="http://schemas.microsoft.com/office/drawing/2014/main" id="{46CE4269-F367-F247-8D5D-1F19A6D2EEE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776408" y="3429000"/>
            <a:ext cx="3134728" cy="2784133"/>
          </a:xfrm>
          <a:prstGeom prst="rect">
            <a:avLst/>
          </a:prstGeom>
        </p:spPr>
      </p:pic>
    </p:spTree>
    <p:extLst>
      <p:ext uri="{BB962C8B-B14F-4D97-AF65-F5344CB8AC3E}">
        <p14:creationId xmlns:p14="http://schemas.microsoft.com/office/powerpoint/2010/main" val="1910939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9B8408-67D1-7E49-A7F0-BD5470379BAD}"/>
              </a:ext>
            </a:extLst>
          </p:cNvPr>
          <p:cNvSpPr>
            <a:spLocks noGrp="1"/>
          </p:cNvSpPr>
          <p:nvPr>
            <p:ph type="title"/>
          </p:nvPr>
        </p:nvSpPr>
        <p:spPr/>
        <p:txBody>
          <a:bodyPr/>
          <a:lstStyle/>
          <a:p>
            <a:r>
              <a:rPr lang="fr-FR" dirty="0"/>
              <a:t>ML &amp; RN</a:t>
            </a:r>
          </a:p>
        </p:txBody>
      </p:sp>
      <p:sp>
        <p:nvSpPr>
          <p:cNvPr id="3" name="Espace réservé du contenu 2">
            <a:extLst>
              <a:ext uri="{FF2B5EF4-FFF2-40B4-BE49-F238E27FC236}">
                <a16:creationId xmlns:a16="http://schemas.microsoft.com/office/drawing/2014/main" id="{67220300-7404-154A-AA47-D2226917C586}"/>
              </a:ext>
            </a:extLst>
          </p:cNvPr>
          <p:cNvSpPr>
            <a:spLocks noGrp="1"/>
          </p:cNvSpPr>
          <p:nvPr>
            <p:ph idx="1"/>
          </p:nvPr>
        </p:nvSpPr>
        <p:spPr/>
        <p:txBody>
          <a:bodyPr/>
          <a:lstStyle/>
          <a:p>
            <a:r>
              <a:rPr lang="fr-FR" dirty="0"/>
              <a:t>Extrapolation à un neurone artificiel. On a 3 entrées X1, X2, X3.</a:t>
            </a:r>
          </a:p>
        </p:txBody>
      </p:sp>
      <p:pic>
        <p:nvPicPr>
          <p:cNvPr id="5" name="Image 4">
            <a:extLst>
              <a:ext uri="{FF2B5EF4-FFF2-40B4-BE49-F238E27FC236}">
                <a16:creationId xmlns:a16="http://schemas.microsoft.com/office/drawing/2014/main" id="{7F78B0D0-1418-C646-B186-96614E93220D}"/>
              </a:ext>
            </a:extLst>
          </p:cNvPr>
          <p:cNvPicPr>
            <a:picLocks noChangeAspect="1"/>
          </p:cNvPicPr>
          <p:nvPr/>
        </p:nvPicPr>
        <p:blipFill>
          <a:blip r:embed="rId3"/>
          <a:stretch>
            <a:fillRect/>
          </a:stretch>
        </p:blipFill>
        <p:spPr>
          <a:xfrm>
            <a:off x="792478" y="3505387"/>
            <a:ext cx="2890519" cy="2133225"/>
          </a:xfrm>
          <a:prstGeom prst="rect">
            <a:avLst/>
          </a:prstGeom>
        </p:spPr>
      </p:pic>
      <p:pic>
        <p:nvPicPr>
          <p:cNvPr id="8" name="Image 7" descr="Une image contenant texte&#10;&#10;Description générée automatiquement">
            <a:extLst>
              <a:ext uri="{FF2B5EF4-FFF2-40B4-BE49-F238E27FC236}">
                <a16:creationId xmlns:a16="http://schemas.microsoft.com/office/drawing/2014/main" id="{B63D3ADE-6D0F-7F4F-B42C-231BC4E8835A}"/>
              </a:ext>
            </a:extLst>
          </p:cNvPr>
          <p:cNvPicPr>
            <a:picLocks noChangeAspect="1"/>
          </p:cNvPicPr>
          <p:nvPr/>
        </p:nvPicPr>
        <p:blipFill>
          <a:blip r:embed="rId4"/>
          <a:stretch>
            <a:fillRect/>
          </a:stretch>
        </p:blipFill>
        <p:spPr>
          <a:xfrm>
            <a:off x="5499100" y="3856625"/>
            <a:ext cx="5900420" cy="1341005"/>
          </a:xfrm>
          <a:prstGeom prst="rect">
            <a:avLst/>
          </a:prstGeom>
        </p:spPr>
      </p:pic>
      <p:sp>
        <p:nvSpPr>
          <p:cNvPr id="9" name="Flèche vers la droite 8">
            <a:extLst>
              <a:ext uri="{FF2B5EF4-FFF2-40B4-BE49-F238E27FC236}">
                <a16:creationId xmlns:a16="http://schemas.microsoft.com/office/drawing/2014/main" id="{C0274F99-9B1B-B049-A951-192C7A7F7CF9}"/>
              </a:ext>
            </a:extLst>
          </p:cNvPr>
          <p:cNvSpPr/>
          <p:nvPr/>
        </p:nvSpPr>
        <p:spPr>
          <a:xfrm>
            <a:off x="4145280" y="4216400"/>
            <a:ext cx="975360" cy="558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Espace réservé du contenu 4">
            <a:extLst>
              <a:ext uri="{FF2B5EF4-FFF2-40B4-BE49-F238E27FC236}">
                <a16:creationId xmlns:a16="http://schemas.microsoft.com/office/drawing/2014/main" id="{773B455B-98C4-8942-8893-2369477DA485}"/>
              </a:ext>
            </a:extLst>
          </p:cNvPr>
          <p:cNvPicPr>
            <a:picLocks noChangeAspect="1"/>
          </p:cNvPicPr>
          <p:nvPr/>
        </p:nvPicPr>
        <p:blipFill>
          <a:blip r:embed="rId5"/>
          <a:stretch>
            <a:fillRect/>
          </a:stretch>
        </p:blipFill>
        <p:spPr>
          <a:xfrm>
            <a:off x="4128459" y="2986459"/>
            <a:ext cx="3661099" cy="3081336"/>
          </a:xfrm>
          <a:prstGeom prst="rect">
            <a:avLst/>
          </a:prstGeom>
        </p:spPr>
      </p:pic>
    </p:spTree>
    <p:extLst>
      <p:ext uri="{BB962C8B-B14F-4D97-AF65-F5344CB8AC3E}">
        <p14:creationId xmlns:p14="http://schemas.microsoft.com/office/powerpoint/2010/main" val="2958861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nodeType="clickEffect">
                                  <p:stCondLst>
                                    <p:cond delay="0"/>
                                  </p:stCondLst>
                                  <p:childTnLst>
                                    <p:animEffect transition="out" filter="checkerboard(across)">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par>
                                <p:cTn id="8" presetID="5" presetClass="exit" presetSubtype="10" fill="hold" grpId="0" nodeType="withEffect">
                                  <p:stCondLst>
                                    <p:cond delay="0"/>
                                  </p:stCondLst>
                                  <p:childTnLst>
                                    <p:animEffect transition="out" filter="checkerboard(across)">
                                      <p:cBhvr>
                                        <p:cTn id="9" dur="500"/>
                                        <p:tgtEl>
                                          <p:spTgt spid="9"/>
                                        </p:tgtEl>
                                      </p:cBhvr>
                                    </p:animEffect>
                                    <p:set>
                                      <p:cBhvr>
                                        <p:cTn id="10" dur="1" fill="hold">
                                          <p:stCondLst>
                                            <p:cond delay="499"/>
                                          </p:stCondLst>
                                        </p:cTn>
                                        <p:tgtEl>
                                          <p:spTgt spid="9"/>
                                        </p:tgtEl>
                                        <p:attrNameLst>
                                          <p:attrName>style.visibility</p:attrName>
                                        </p:attrNameLst>
                                      </p:cBhvr>
                                      <p:to>
                                        <p:strVal val="hidden"/>
                                      </p:to>
                                    </p:set>
                                  </p:childTnLst>
                                </p:cTn>
                              </p:par>
                              <p:par>
                                <p:cTn id="11" presetID="5" presetClass="exit" presetSubtype="10" fill="hold" nodeType="withEffect">
                                  <p:stCondLst>
                                    <p:cond delay="0"/>
                                  </p:stCondLst>
                                  <p:childTnLst>
                                    <p:animEffect transition="out" filter="checkerboard(across)">
                                      <p:cBhvr>
                                        <p:cTn id="12" dur="500"/>
                                        <p:tgtEl>
                                          <p:spTgt spid="8"/>
                                        </p:tgtEl>
                                      </p:cBhvr>
                                    </p:animEffect>
                                    <p:set>
                                      <p:cBhvr>
                                        <p:cTn id="13" dur="1" fill="hold">
                                          <p:stCondLst>
                                            <p:cond delay="499"/>
                                          </p:stCondLst>
                                        </p:cTn>
                                        <p:tgtEl>
                                          <p:spTgt spid="8"/>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8A1388-F9BC-3145-B5A9-C38FA8BD8AC7}"/>
              </a:ext>
            </a:extLst>
          </p:cNvPr>
          <p:cNvSpPr>
            <a:spLocks noGrp="1"/>
          </p:cNvSpPr>
          <p:nvPr>
            <p:ph type="title"/>
          </p:nvPr>
        </p:nvSpPr>
        <p:spPr/>
        <p:txBody>
          <a:bodyPr/>
          <a:lstStyle/>
          <a:p>
            <a:r>
              <a:rPr lang="fr-FR" dirty="0"/>
              <a:t>ML &amp; RN</a:t>
            </a:r>
          </a:p>
        </p:txBody>
      </p:sp>
      <p:sp>
        <p:nvSpPr>
          <p:cNvPr id="9" name="Espace réservé du contenu 8">
            <a:extLst>
              <a:ext uri="{FF2B5EF4-FFF2-40B4-BE49-F238E27FC236}">
                <a16:creationId xmlns:a16="http://schemas.microsoft.com/office/drawing/2014/main" id="{065A5660-C979-6A4B-B6C8-1AD1E9768A1D}"/>
              </a:ext>
            </a:extLst>
          </p:cNvPr>
          <p:cNvSpPr>
            <a:spLocks noGrp="1"/>
          </p:cNvSpPr>
          <p:nvPr>
            <p:ph idx="1"/>
          </p:nvPr>
        </p:nvSpPr>
        <p:spPr>
          <a:xfrm>
            <a:off x="1117601" y="2556932"/>
            <a:ext cx="5071112" cy="3539068"/>
          </a:xfrm>
        </p:spPr>
        <p:txBody>
          <a:bodyPr>
            <a:normAutofit/>
          </a:bodyPr>
          <a:lstStyle/>
          <a:p>
            <a:pPr algn="just"/>
            <a:r>
              <a:rPr lang="fr-FR" dirty="0"/>
              <a:t>Avec 1 neurone il est très difficile de faire des choses un peu compliquées. On va donc en empiler plusieurs ce qui va donner les réseaux de neurones (artificiels) avec autant de poids et de seuils pour votre réseau.  </a:t>
            </a:r>
          </a:p>
          <a:p>
            <a:pPr algn="just"/>
            <a:r>
              <a:rPr lang="fr-FR" dirty="0"/>
              <a:t>Cela semble plus compliqué mais c’est le même principe de fonctionnement que notre droite.  </a:t>
            </a:r>
          </a:p>
        </p:txBody>
      </p:sp>
      <p:pic>
        <p:nvPicPr>
          <p:cNvPr id="11" name="Image 10">
            <a:extLst>
              <a:ext uri="{FF2B5EF4-FFF2-40B4-BE49-F238E27FC236}">
                <a16:creationId xmlns:a16="http://schemas.microsoft.com/office/drawing/2014/main" id="{63AF4F9E-BCCB-6C47-86D8-CC03461C62AF}"/>
              </a:ext>
            </a:extLst>
          </p:cNvPr>
          <p:cNvPicPr>
            <a:picLocks noChangeAspect="1"/>
          </p:cNvPicPr>
          <p:nvPr/>
        </p:nvPicPr>
        <p:blipFill>
          <a:blip r:embed="rId2"/>
          <a:stretch>
            <a:fillRect/>
          </a:stretch>
        </p:blipFill>
        <p:spPr>
          <a:xfrm>
            <a:off x="6583680" y="2811786"/>
            <a:ext cx="4893310" cy="2809228"/>
          </a:xfrm>
          <a:prstGeom prst="rect">
            <a:avLst/>
          </a:prstGeom>
        </p:spPr>
      </p:pic>
    </p:spTree>
    <p:extLst>
      <p:ext uri="{BB962C8B-B14F-4D97-AF65-F5344CB8AC3E}">
        <p14:creationId xmlns:p14="http://schemas.microsoft.com/office/powerpoint/2010/main" val="27627329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DB5CF6-A1AF-4C49-9651-5DC80AA40E8B}"/>
              </a:ext>
            </a:extLst>
          </p:cNvPr>
          <p:cNvSpPr>
            <a:spLocks noGrp="1"/>
          </p:cNvSpPr>
          <p:nvPr>
            <p:ph type="title"/>
          </p:nvPr>
        </p:nvSpPr>
        <p:spPr/>
        <p:txBody>
          <a:bodyPr/>
          <a:lstStyle/>
          <a:p>
            <a:r>
              <a:rPr lang="fr-FR" dirty="0"/>
              <a:t>ML &amp; RN</a:t>
            </a:r>
          </a:p>
        </p:txBody>
      </p:sp>
      <p:pic>
        <p:nvPicPr>
          <p:cNvPr id="5" name="Espace réservé du contenu 4" descr="Une image contenant texte, tableau noir&#10;&#10;Description générée automatiquement">
            <a:extLst>
              <a:ext uri="{FF2B5EF4-FFF2-40B4-BE49-F238E27FC236}">
                <a16:creationId xmlns:a16="http://schemas.microsoft.com/office/drawing/2014/main" id="{7FD8F4A2-9F7E-A64A-B77C-DF317F71A70E}"/>
              </a:ext>
            </a:extLst>
          </p:cNvPr>
          <p:cNvPicPr>
            <a:picLocks noGrp="1" noChangeAspect="1"/>
          </p:cNvPicPr>
          <p:nvPr>
            <p:ph idx="1"/>
          </p:nvPr>
        </p:nvPicPr>
        <p:blipFill>
          <a:blip r:embed="rId3"/>
          <a:stretch>
            <a:fillRect/>
          </a:stretch>
        </p:blipFill>
        <p:spPr>
          <a:xfrm>
            <a:off x="6188712" y="2537673"/>
            <a:ext cx="5071111" cy="3695490"/>
          </a:xfrm>
        </p:spPr>
      </p:pic>
      <p:sp>
        <p:nvSpPr>
          <p:cNvPr id="7" name="Espace réservé du contenu 8">
            <a:extLst>
              <a:ext uri="{FF2B5EF4-FFF2-40B4-BE49-F238E27FC236}">
                <a16:creationId xmlns:a16="http://schemas.microsoft.com/office/drawing/2014/main" id="{B03178AF-0861-5748-B7EB-0C4F1995B3A5}"/>
              </a:ext>
            </a:extLst>
          </p:cNvPr>
          <p:cNvSpPr txBox="1">
            <a:spLocks/>
          </p:cNvSpPr>
          <p:nvPr/>
        </p:nvSpPr>
        <p:spPr>
          <a:xfrm>
            <a:off x="911857" y="2537673"/>
            <a:ext cx="5071112" cy="3539068"/>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gn="just"/>
            <a:r>
              <a:rPr lang="fr-FR" dirty="0"/>
              <a:t>Le problème peut être tellement complexe que le réseau de neurones se comporte souvent comme une boite noire difficilement interprétable. </a:t>
            </a:r>
          </a:p>
          <a:p>
            <a:pPr algn="just"/>
            <a:r>
              <a:rPr lang="fr-FR" dirty="0"/>
              <a:t>Ce problème est considéré comme secondaire à partir du moment où la sortie semble correcte. </a:t>
            </a:r>
          </a:p>
        </p:txBody>
      </p:sp>
    </p:spTree>
    <p:extLst>
      <p:ext uri="{BB962C8B-B14F-4D97-AF65-F5344CB8AC3E}">
        <p14:creationId xmlns:p14="http://schemas.microsoft.com/office/powerpoint/2010/main" val="10789221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39F9E5-C135-504B-9198-24094A6D7852}"/>
              </a:ext>
            </a:extLst>
          </p:cNvPr>
          <p:cNvSpPr>
            <a:spLocks noGrp="1"/>
          </p:cNvSpPr>
          <p:nvPr>
            <p:ph type="title"/>
          </p:nvPr>
        </p:nvSpPr>
        <p:spPr/>
        <p:txBody>
          <a:bodyPr/>
          <a:lstStyle/>
          <a:p>
            <a:r>
              <a:rPr lang="fr-FR" dirty="0"/>
              <a:t>ML et RN</a:t>
            </a:r>
          </a:p>
        </p:txBody>
      </p:sp>
      <p:sp>
        <p:nvSpPr>
          <p:cNvPr id="3" name="Espace réservé du contenu 2">
            <a:extLst>
              <a:ext uri="{FF2B5EF4-FFF2-40B4-BE49-F238E27FC236}">
                <a16:creationId xmlns:a16="http://schemas.microsoft.com/office/drawing/2014/main" id="{16D18C08-A89C-E346-82B7-D132ABADC741}"/>
              </a:ext>
            </a:extLst>
          </p:cNvPr>
          <p:cNvSpPr>
            <a:spLocks noGrp="1"/>
          </p:cNvSpPr>
          <p:nvPr>
            <p:ph idx="1"/>
          </p:nvPr>
        </p:nvSpPr>
        <p:spPr>
          <a:xfrm>
            <a:off x="1295401" y="2556932"/>
            <a:ext cx="9601196" cy="3803228"/>
          </a:xfrm>
        </p:spPr>
        <p:txBody>
          <a:bodyPr>
            <a:normAutofit/>
          </a:bodyPr>
          <a:lstStyle/>
          <a:p>
            <a:r>
              <a:rPr lang="fr-FR" dirty="0"/>
              <a:t>On peut empiler plusieurs couches de neurones artificiels pour résoudre un problème complexe.</a:t>
            </a:r>
          </a:p>
          <a:p>
            <a:r>
              <a:rPr lang="fr-FR" dirty="0"/>
              <a:t>Attention un réseau de neurones artificiels ne peut pas être comparé à un cerveau : </a:t>
            </a:r>
          </a:p>
          <a:p>
            <a:pPr lvl="1"/>
            <a:r>
              <a:rPr lang="fr-FR" dirty="0"/>
              <a:t>Un cerveau c’est environ 100 Milliards de neurones</a:t>
            </a:r>
          </a:p>
          <a:p>
            <a:pPr lvl="1"/>
            <a:r>
              <a:rPr lang="fr-FR" dirty="0"/>
              <a:t>Un neurone peut avoir plusieurs milliers de synapses par neurone</a:t>
            </a:r>
          </a:p>
          <a:p>
            <a:pPr marL="457200" lvl="1" indent="0">
              <a:buNone/>
            </a:pPr>
            <a:r>
              <a:rPr lang="fr-FR" dirty="0"/>
              <a:t>Cela donnerait un réseau de proche du million de milliards de connexions. </a:t>
            </a:r>
          </a:p>
          <a:p>
            <a:pPr marL="0" indent="0">
              <a:buNone/>
            </a:pPr>
            <a:r>
              <a:rPr lang="fr-FR" dirty="0"/>
              <a:t>IMPOSSIBLE DE GARANTIR UNE PHASE D’APPRENTISSAGE</a:t>
            </a:r>
          </a:p>
        </p:txBody>
      </p:sp>
    </p:spTree>
    <p:extLst>
      <p:ext uri="{BB962C8B-B14F-4D97-AF65-F5344CB8AC3E}">
        <p14:creationId xmlns:p14="http://schemas.microsoft.com/office/powerpoint/2010/main" val="13213164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8CB861-2152-6846-9485-14DFF5487EB4}"/>
              </a:ext>
            </a:extLst>
          </p:cNvPr>
          <p:cNvSpPr>
            <a:spLocks noGrp="1"/>
          </p:cNvSpPr>
          <p:nvPr>
            <p:ph type="title"/>
          </p:nvPr>
        </p:nvSpPr>
        <p:spPr/>
        <p:txBody>
          <a:bodyPr/>
          <a:lstStyle/>
          <a:p>
            <a:r>
              <a:rPr lang="fr-FR" dirty="0"/>
              <a:t>ML &amp; RN Limites</a:t>
            </a:r>
          </a:p>
        </p:txBody>
      </p:sp>
      <p:sp>
        <p:nvSpPr>
          <p:cNvPr id="3" name="Espace réservé du contenu 2">
            <a:extLst>
              <a:ext uri="{FF2B5EF4-FFF2-40B4-BE49-F238E27FC236}">
                <a16:creationId xmlns:a16="http://schemas.microsoft.com/office/drawing/2014/main" id="{189F47ED-144B-424B-901A-EFFF0DD5BCC2}"/>
              </a:ext>
            </a:extLst>
          </p:cNvPr>
          <p:cNvSpPr>
            <a:spLocks noGrp="1"/>
          </p:cNvSpPr>
          <p:nvPr>
            <p:ph idx="1"/>
          </p:nvPr>
        </p:nvSpPr>
        <p:spPr>
          <a:xfrm>
            <a:off x="1295401" y="2556932"/>
            <a:ext cx="5389879" cy="3318936"/>
          </a:xfrm>
        </p:spPr>
        <p:txBody>
          <a:bodyPr/>
          <a:lstStyle/>
          <a:p>
            <a:pPr algn="just"/>
            <a:r>
              <a:rPr lang="fr-FR" dirty="0"/>
              <a:t>Avec une couche ou deux de neurones on peut faire de la détection de fraude, proposer des restaurants ou de la musique en ligne. </a:t>
            </a:r>
          </a:p>
          <a:p>
            <a:pPr algn="just"/>
            <a:r>
              <a:rPr lang="fr-FR" dirty="0"/>
              <a:t>Mais si l’on prend l’exemple d’une simple image …. Il sera impossible d’entrainer le réseau.</a:t>
            </a:r>
          </a:p>
        </p:txBody>
      </p:sp>
      <p:pic>
        <p:nvPicPr>
          <p:cNvPr id="5" name="Image 4" descr="Une image contenant texte, chat, chat domestique&#10;&#10;Description générée automatiquement">
            <a:extLst>
              <a:ext uri="{FF2B5EF4-FFF2-40B4-BE49-F238E27FC236}">
                <a16:creationId xmlns:a16="http://schemas.microsoft.com/office/drawing/2014/main" id="{9CC88321-61B9-0140-950E-FF335E5453E6}"/>
              </a:ext>
            </a:extLst>
          </p:cNvPr>
          <p:cNvPicPr>
            <a:picLocks noChangeAspect="1"/>
          </p:cNvPicPr>
          <p:nvPr/>
        </p:nvPicPr>
        <p:blipFill>
          <a:blip r:embed="rId3"/>
          <a:stretch>
            <a:fillRect/>
          </a:stretch>
        </p:blipFill>
        <p:spPr>
          <a:xfrm>
            <a:off x="7132320" y="2556932"/>
            <a:ext cx="4211317" cy="2325371"/>
          </a:xfrm>
          <a:prstGeom prst="rect">
            <a:avLst/>
          </a:prstGeom>
        </p:spPr>
      </p:pic>
    </p:spTree>
    <p:extLst>
      <p:ext uri="{BB962C8B-B14F-4D97-AF65-F5344CB8AC3E}">
        <p14:creationId xmlns:p14="http://schemas.microsoft.com/office/powerpoint/2010/main" val="24411372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22B1C7-6A85-7849-8A7B-48DA5A847BE7}"/>
              </a:ext>
            </a:extLst>
          </p:cNvPr>
          <p:cNvSpPr>
            <a:spLocks noGrp="1"/>
          </p:cNvSpPr>
          <p:nvPr>
            <p:ph type="ctrTitle"/>
          </p:nvPr>
        </p:nvSpPr>
        <p:spPr/>
        <p:txBody>
          <a:bodyPr/>
          <a:lstStyle/>
          <a:p>
            <a:r>
              <a:rPr lang="fr-FR" dirty="0"/>
              <a:t>Le </a:t>
            </a:r>
            <a:r>
              <a:rPr lang="fr-FR" dirty="0" err="1"/>
              <a:t>Deep</a:t>
            </a:r>
            <a:r>
              <a:rPr lang="fr-FR" dirty="0"/>
              <a:t> </a:t>
            </a:r>
            <a:r>
              <a:rPr lang="fr-FR" dirty="0" err="1"/>
              <a:t>learning</a:t>
            </a:r>
            <a:endParaRPr lang="fr-FR" dirty="0"/>
          </a:p>
        </p:txBody>
      </p:sp>
      <p:sp>
        <p:nvSpPr>
          <p:cNvPr id="3" name="Sous-titre 2">
            <a:extLst>
              <a:ext uri="{FF2B5EF4-FFF2-40B4-BE49-F238E27FC236}">
                <a16:creationId xmlns:a16="http://schemas.microsoft.com/office/drawing/2014/main" id="{A35805DD-9BCB-FC4D-8242-77E7778FFDBE}"/>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24824515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071810-ED46-2C4A-8200-65C07CE496EC}"/>
              </a:ext>
            </a:extLst>
          </p:cNvPr>
          <p:cNvSpPr>
            <a:spLocks noGrp="1"/>
          </p:cNvSpPr>
          <p:nvPr>
            <p:ph type="title"/>
          </p:nvPr>
        </p:nvSpPr>
        <p:spPr/>
        <p:txBody>
          <a:bodyPr/>
          <a:lstStyle/>
          <a:p>
            <a:r>
              <a:rPr lang="fr-FR" dirty="0"/>
              <a:t>Situons le </a:t>
            </a:r>
            <a:r>
              <a:rPr lang="fr-FR" dirty="0" err="1"/>
              <a:t>Deep</a:t>
            </a:r>
            <a:r>
              <a:rPr lang="fr-FR" dirty="0"/>
              <a:t> Learning</a:t>
            </a:r>
          </a:p>
        </p:txBody>
      </p:sp>
      <p:sp>
        <p:nvSpPr>
          <p:cNvPr id="3" name="Espace réservé du contenu 2">
            <a:extLst>
              <a:ext uri="{FF2B5EF4-FFF2-40B4-BE49-F238E27FC236}">
                <a16:creationId xmlns:a16="http://schemas.microsoft.com/office/drawing/2014/main" id="{315307B6-0D75-E342-BFC5-DE2E42428494}"/>
              </a:ext>
            </a:extLst>
          </p:cNvPr>
          <p:cNvSpPr>
            <a:spLocks noGrp="1"/>
          </p:cNvSpPr>
          <p:nvPr>
            <p:ph idx="1"/>
          </p:nvPr>
        </p:nvSpPr>
        <p:spPr>
          <a:xfrm>
            <a:off x="1295401" y="2556932"/>
            <a:ext cx="4508499" cy="3602568"/>
          </a:xfrm>
        </p:spPr>
        <p:txBody>
          <a:bodyPr>
            <a:normAutofit lnSpcReduction="10000"/>
          </a:bodyPr>
          <a:lstStyle/>
          <a:p>
            <a:pPr algn="just"/>
            <a:r>
              <a:rPr lang="fr-FR" dirty="0"/>
              <a:t>Les premiers travaux en </a:t>
            </a:r>
            <a:r>
              <a:rPr lang="fr-FR" dirty="0" err="1"/>
              <a:t>deep</a:t>
            </a:r>
            <a:r>
              <a:rPr lang="fr-FR" dirty="0"/>
              <a:t> </a:t>
            </a:r>
            <a:r>
              <a:rPr lang="fr-FR" dirty="0" err="1"/>
              <a:t>learning</a:t>
            </a:r>
            <a:r>
              <a:rPr lang="fr-FR" dirty="0"/>
              <a:t> on les doit à Yann Le </a:t>
            </a:r>
            <a:r>
              <a:rPr lang="fr-FR" dirty="0" err="1"/>
              <a:t>Cun</a:t>
            </a:r>
            <a:r>
              <a:rPr lang="fr-FR" dirty="0"/>
              <a:t> dans les années 90. On peut considérer le </a:t>
            </a:r>
            <a:r>
              <a:rPr lang="fr-FR" dirty="0" err="1"/>
              <a:t>deep</a:t>
            </a:r>
            <a:r>
              <a:rPr lang="fr-FR" dirty="0"/>
              <a:t> </a:t>
            </a:r>
            <a:r>
              <a:rPr lang="fr-FR" dirty="0" err="1"/>
              <a:t>learning</a:t>
            </a:r>
            <a:r>
              <a:rPr lang="fr-FR" dirty="0"/>
              <a:t> comme un sous-ensemble du machine </a:t>
            </a:r>
            <a:r>
              <a:rPr lang="fr-FR" dirty="0" err="1"/>
              <a:t>learning</a:t>
            </a:r>
            <a:r>
              <a:rPr lang="fr-FR" dirty="0"/>
              <a:t> mais contrairement à ce dernier il est presque obligatoirement associé à l’analyse de données ou data science</a:t>
            </a:r>
          </a:p>
        </p:txBody>
      </p:sp>
      <p:pic>
        <p:nvPicPr>
          <p:cNvPr id="1026" name="Picture 2" descr="IA &gt; machine learning &gt; deep learning  la data science est à cheval entre d'autres domaines et l'IA">
            <a:extLst>
              <a:ext uri="{FF2B5EF4-FFF2-40B4-BE49-F238E27FC236}">
                <a16:creationId xmlns:a16="http://schemas.microsoft.com/office/drawing/2014/main" id="{ADCA54A9-BF7E-0B45-8BAD-25101751F0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6048" y="2556932"/>
            <a:ext cx="3564853" cy="261196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Yann Le Cun — Wikipédia">
            <a:extLst>
              <a:ext uri="{FF2B5EF4-FFF2-40B4-BE49-F238E27FC236}">
                <a16:creationId xmlns:a16="http://schemas.microsoft.com/office/drawing/2014/main" id="{F67CF4DD-B286-4547-82B6-5A55E10DEB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2747433"/>
            <a:ext cx="1686184" cy="201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28083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166689-8FB0-B44A-92BD-9A64F80EC034}"/>
              </a:ext>
            </a:extLst>
          </p:cNvPr>
          <p:cNvSpPr>
            <a:spLocks noGrp="1"/>
          </p:cNvSpPr>
          <p:nvPr>
            <p:ph type="title"/>
          </p:nvPr>
        </p:nvSpPr>
        <p:spPr/>
        <p:txBody>
          <a:bodyPr/>
          <a:lstStyle/>
          <a:p>
            <a:r>
              <a:rPr lang="fr-FR" dirty="0"/>
              <a:t>Pourquoi le </a:t>
            </a:r>
            <a:r>
              <a:rPr lang="fr-FR" dirty="0" err="1"/>
              <a:t>deep</a:t>
            </a:r>
            <a:r>
              <a:rPr lang="fr-FR" dirty="0"/>
              <a:t> </a:t>
            </a:r>
            <a:r>
              <a:rPr lang="fr-FR" dirty="0" err="1"/>
              <a:t>learning</a:t>
            </a:r>
            <a:r>
              <a:rPr lang="fr-FR" dirty="0"/>
              <a:t> ?</a:t>
            </a:r>
          </a:p>
        </p:txBody>
      </p:sp>
      <p:sp>
        <p:nvSpPr>
          <p:cNvPr id="3" name="Espace réservé du contenu 2">
            <a:extLst>
              <a:ext uri="{FF2B5EF4-FFF2-40B4-BE49-F238E27FC236}">
                <a16:creationId xmlns:a16="http://schemas.microsoft.com/office/drawing/2014/main" id="{DD9649C6-9964-0E46-A60A-9784470C6F40}"/>
              </a:ext>
            </a:extLst>
          </p:cNvPr>
          <p:cNvSpPr>
            <a:spLocks noGrp="1"/>
          </p:cNvSpPr>
          <p:nvPr>
            <p:ph idx="1"/>
          </p:nvPr>
        </p:nvSpPr>
        <p:spPr/>
        <p:txBody>
          <a:bodyPr/>
          <a:lstStyle/>
          <a:p>
            <a:pPr algn="just"/>
            <a:r>
              <a:rPr lang="fr-FR" dirty="0"/>
              <a:t>L’idée principale du </a:t>
            </a:r>
            <a:r>
              <a:rPr lang="fr-FR" dirty="0" err="1"/>
              <a:t>deep</a:t>
            </a:r>
            <a:r>
              <a:rPr lang="fr-FR" dirty="0"/>
              <a:t> </a:t>
            </a:r>
            <a:r>
              <a:rPr lang="fr-FR" dirty="0" err="1"/>
              <a:t>learning</a:t>
            </a:r>
            <a:r>
              <a:rPr lang="fr-FR" dirty="0"/>
              <a:t> est de se passer de l’être humain dans l’extraction des caractéristiques d’une image, d’un </a:t>
            </a:r>
            <a:r>
              <a:rPr lang="fr-FR" dirty="0" err="1"/>
              <a:t>process</a:t>
            </a:r>
            <a:r>
              <a:rPr lang="fr-FR" dirty="0"/>
              <a:t> en trouvant des informations élémentaires que le réseau de neurones va combiner pour construire les éléments atomiques de l’analyse. </a:t>
            </a:r>
          </a:p>
        </p:txBody>
      </p:sp>
      <p:pic>
        <p:nvPicPr>
          <p:cNvPr id="5" name="Image 4" descr="Une image contenant texte&#10;&#10;Description générée automatiquement">
            <a:extLst>
              <a:ext uri="{FF2B5EF4-FFF2-40B4-BE49-F238E27FC236}">
                <a16:creationId xmlns:a16="http://schemas.microsoft.com/office/drawing/2014/main" id="{622E5B20-A185-2744-A198-75024A246688}"/>
              </a:ext>
            </a:extLst>
          </p:cNvPr>
          <p:cNvPicPr>
            <a:picLocks noChangeAspect="1"/>
          </p:cNvPicPr>
          <p:nvPr/>
        </p:nvPicPr>
        <p:blipFill>
          <a:blip r:embed="rId2"/>
          <a:stretch>
            <a:fillRect/>
          </a:stretch>
        </p:blipFill>
        <p:spPr>
          <a:xfrm>
            <a:off x="4059643" y="4216400"/>
            <a:ext cx="6364517" cy="1930401"/>
          </a:xfrm>
          <a:prstGeom prst="rect">
            <a:avLst/>
          </a:prstGeom>
        </p:spPr>
      </p:pic>
    </p:spTree>
    <p:extLst>
      <p:ext uri="{BB962C8B-B14F-4D97-AF65-F5344CB8AC3E}">
        <p14:creationId xmlns:p14="http://schemas.microsoft.com/office/powerpoint/2010/main" val="2044026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DC84A4-3696-6249-8FB6-04A8A76E7E4D}"/>
              </a:ext>
            </a:extLst>
          </p:cNvPr>
          <p:cNvSpPr>
            <a:spLocks noGrp="1"/>
          </p:cNvSpPr>
          <p:nvPr>
            <p:ph type="title"/>
          </p:nvPr>
        </p:nvSpPr>
        <p:spPr/>
        <p:txBody>
          <a:bodyPr/>
          <a:lstStyle/>
          <a:p>
            <a:r>
              <a:rPr lang="fr-FR" dirty="0" err="1"/>
              <a:t>Deep</a:t>
            </a:r>
            <a:r>
              <a:rPr lang="fr-FR" dirty="0"/>
              <a:t> Learning</a:t>
            </a:r>
          </a:p>
        </p:txBody>
      </p:sp>
      <p:sp>
        <p:nvSpPr>
          <p:cNvPr id="3" name="Espace réservé du contenu 2">
            <a:extLst>
              <a:ext uri="{FF2B5EF4-FFF2-40B4-BE49-F238E27FC236}">
                <a16:creationId xmlns:a16="http://schemas.microsoft.com/office/drawing/2014/main" id="{B6897F44-2356-B64A-96B1-EA25FC1A74AC}"/>
              </a:ext>
            </a:extLst>
          </p:cNvPr>
          <p:cNvSpPr>
            <a:spLocks noGrp="1"/>
          </p:cNvSpPr>
          <p:nvPr>
            <p:ph idx="1"/>
          </p:nvPr>
        </p:nvSpPr>
        <p:spPr/>
        <p:txBody>
          <a:bodyPr/>
          <a:lstStyle/>
          <a:p>
            <a:pPr algn="just"/>
            <a:r>
              <a:rPr lang="fr-FR" dirty="0"/>
              <a:t>Pourquoi ? Puisque l’on a expliqué un peu au dessus que la combinatoire était trop élevée et le paramétrage trop compliqué. </a:t>
            </a:r>
          </a:p>
          <a:p>
            <a:pPr algn="just"/>
            <a:r>
              <a:rPr lang="fr-FR" dirty="0"/>
              <a:t>Yann le </a:t>
            </a:r>
            <a:r>
              <a:rPr lang="fr-FR" dirty="0" err="1"/>
              <a:t>Cun</a:t>
            </a:r>
            <a:r>
              <a:rPr lang="fr-FR" dirty="0"/>
              <a:t> et quelques dizaines (et encore) chercheurs de la planète ont quand même relevé  le défi ce qui pour moi est la véritable preuve d’intelligence …</a:t>
            </a:r>
          </a:p>
          <a:p>
            <a:pPr algn="just"/>
            <a:r>
              <a:rPr lang="fr-FR" dirty="0"/>
              <a:t>Bien évidement ils ont été pris au mieux pour des illuminés au pire pour des incompétents. </a:t>
            </a:r>
          </a:p>
        </p:txBody>
      </p:sp>
    </p:spTree>
    <p:extLst>
      <p:ext uri="{BB962C8B-B14F-4D97-AF65-F5344CB8AC3E}">
        <p14:creationId xmlns:p14="http://schemas.microsoft.com/office/powerpoint/2010/main" val="2504444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27D81B-7968-FC44-B6BF-F97E6CC9FA53}"/>
              </a:ext>
            </a:extLst>
          </p:cNvPr>
          <p:cNvSpPr>
            <a:spLocks noGrp="1"/>
          </p:cNvSpPr>
          <p:nvPr>
            <p:ph type="title"/>
          </p:nvPr>
        </p:nvSpPr>
        <p:spPr/>
        <p:txBody>
          <a:bodyPr/>
          <a:lstStyle/>
          <a:p>
            <a:r>
              <a:rPr lang="fr-FR" dirty="0"/>
              <a:t>Le </a:t>
            </a:r>
            <a:r>
              <a:rPr lang="fr-FR" dirty="0" err="1"/>
              <a:t>Deep</a:t>
            </a:r>
            <a:r>
              <a:rPr lang="fr-FR" dirty="0"/>
              <a:t> Learning</a:t>
            </a:r>
          </a:p>
        </p:txBody>
      </p:sp>
      <p:sp>
        <p:nvSpPr>
          <p:cNvPr id="3" name="Espace réservé du contenu 2">
            <a:extLst>
              <a:ext uri="{FF2B5EF4-FFF2-40B4-BE49-F238E27FC236}">
                <a16:creationId xmlns:a16="http://schemas.microsoft.com/office/drawing/2014/main" id="{AB84684B-1B8F-6240-BFEA-B487901EDF38}"/>
              </a:ext>
            </a:extLst>
          </p:cNvPr>
          <p:cNvSpPr>
            <a:spLocks noGrp="1"/>
          </p:cNvSpPr>
          <p:nvPr>
            <p:ph idx="1"/>
          </p:nvPr>
        </p:nvSpPr>
        <p:spPr>
          <a:xfrm>
            <a:off x="1295401" y="2556932"/>
            <a:ext cx="4822579" cy="3414890"/>
          </a:xfrm>
        </p:spPr>
        <p:txBody>
          <a:bodyPr>
            <a:normAutofit fontScale="92500" lnSpcReduction="20000"/>
          </a:bodyPr>
          <a:lstStyle/>
          <a:p>
            <a:pPr algn="just"/>
            <a:r>
              <a:rPr lang="fr-FR" dirty="0"/>
              <a:t>Le </a:t>
            </a:r>
            <a:r>
              <a:rPr lang="fr-FR" dirty="0" err="1"/>
              <a:t>deep</a:t>
            </a:r>
            <a:r>
              <a:rPr lang="fr-FR" dirty="0"/>
              <a:t> </a:t>
            </a:r>
            <a:r>
              <a:rPr lang="fr-FR" dirty="0" err="1"/>
              <a:t>learning</a:t>
            </a:r>
            <a:r>
              <a:rPr lang="fr-FR" dirty="0"/>
              <a:t> (DL) est donc une technique utilisée dans le machine </a:t>
            </a:r>
            <a:r>
              <a:rPr lang="fr-FR" dirty="0" err="1"/>
              <a:t>learning</a:t>
            </a:r>
            <a:r>
              <a:rPr lang="fr-FR" dirty="0"/>
              <a:t> qui utilise plusieurs matrices ou couches qui vont "voir" différentes choses : typiquement pour un chat cela pourra être la couleur, la forme, la position.</a:t>
            </a:r>
          </a:p>
          <a:p>
            <a:pPr algn="just"/>
            <a:r>
              <a:rPr lang="fr-FR" dirty="0"/>
              <a:t>De bas niveau sur les premières couches le système, par associations successives, construit des formes et extrait des caractéristiques. </a:t>
            </a:r>
          </a:p>
        </p:txBody>
      </p:sp>
      <p:pic>
        <p:nvPicPr>
          <p:cNvPr id="1026" name="Picture 2">
            <a:extLst>
              <a:ext uri="{FF2B5EF4-FFF2-40B4-BE49-F238E27FC236}">
                <a16:creationId xmlns:a16="http://schemas.microsoft.com/office/drawing/2014/main" id="{6ADB393D-561F-124A-8819-01437E6A751E}"/>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322483" y="2906887"/>
            <a:ext cx="4822579" cy="2851151"/>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071D9DDF-DBCE-3D42-AFD2-B9E7CFD7A926}"/>
              </a:ext>
            </a:extLst>
          </p:cNvPr>
          <p:cNvSpPr txBox="1"/>
          <p:nvPr/>
        </p:nvSpPr>
        <p:spPr>
          <a:xfrm>
            <a:off x="9019822" y="485422"/>
            <a:ext cx="184731" cy="369332"/>
          </a:xfrm>
          <a:prstGeom prst="rect">
            <a:avLst/>
          </a:prstGeom>
          <a:noFill/>
        </p:spPr>
        <p:txBody>
          <a:bodyPr wrap="none" rtlCol="0">
            <a:spAutoFit/>
          </a:bodyPr>
          <a:lstStyle/>
          <a:p>
            <a:endParaRPr lang="fr-FR" dirty="0"/>
          </a:p>
        </p:txBody>
      </p:sp>
    </p:spTree>
    <p:extLst>
      <p:ext uri="{BB962C8B-B14F-4D97-AF65-F5344CB8AC3E}">
        <p14:creationId xmlns:p14="http://schemas.microsoft.com/office/powerpoint/2010/main" val="30484013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27D81B-7968-FC44-B6BF-F97E6CC9FA53}"/>
              </a:ext>
            </a:extLst>
          </p:cNvPr>
          <p:cNvSpPr>
            <a:spLocks noGrp="1"/>
          </p:cNvSpPr>
          <p:nvPr>
            <p:ph type="title"/>
          </p:nvPr>
        </p:nvSpPr>
        <p:spPr/>
        <p:txBody>
          <a:bodyPr/>
          <a:lstStyle/>
          <a:p>
            <a:r>
              <a:rPr lang="fr-FR" dirty="0"/>
              <a:t>Le </a:t>
            </a:r>
            <a:r>
              <a:rPr lang="fr-FR" dirty="0" err="1"/>
              <a:t>Deep</a:t>
            </a:r>
            <a:r>
              <a:rPr lang="fr-FR" dirty="0"/>
              <a:t> Learning</a:t>
            </a:r>
          </a:p>
        </p:txBody>
      </p:sp>
      <p:sp>
        <p:nvSpPr>
          <p:cNvPr id="3" name="Espace réservé du contenu 2">
            <a:extLst>
              <a:ext uri="{FF2B5EF4-FFF2-40B4-BE49-F238E27FC236}">
                <a16:creationId xmlns:a16="http://schemas.microsoft.com/office/drawing/2014/main" id="{AB84684B-1B8F-6240-BFEA-B487901EDF38}"/>
              </a:ext>
            </a:extLst>
          </p:cNvPr>
          <p:cNvSpPr>
            <a:spLocks noGrp="1"/>
          </p:cNvSpPr>
          <p:nvPr>
            <p:ph idx="1"/>
          </p:nvPr>
        </p:nvSpPr>
        <p:spPr>
          <a:xfrm>
            <a:off x="1295401" y="2556932"/>
            <a:ext cx="4822579" cy="3414890"/>
          </a:xfrm>
        </p:spPr>
        <p:txBody>
          <a:bodyPr>
            <a:normAutofit fontScale="92500" lnSpcReduction="10000"/>
          </a:bodyPr>
          <a:lstStyle/>
          <a:p>
            <a:pPr algn="just"/>
            <a:r>
              <a:rPr lang="fr-FR" dirty="0"/>
              <a:t>Par exemple, sur une image de voiture, on analyse des caractéristiques d’un pixel, d’un paterne, d’un contour orienté, d’association de contours, d’une zone d’une image, d’un objet. </a:t>
            </a:r>
          </a:p>
          <a:p>
            <a:pPr algn="just"/>
            <a:r>
              <a:rPr lang="fr-FR" dirty="0"/>
              <a:t>En fait tout est une question de hiérarchisation. </a:t>
            </a:r>
          </a:p>
          <a:p>
            <a:pPr algn="just"/>
            <a:r>
              <a:rPr lang="fr-FR" dirty="0"/>
              <a:t>Ceci est vrai pour l’ensemble des domaines où le </a:t>
            </a:r>
            <a:r>
              <a:rPr lang="fr-FR" dirty="0" err="1"/>
              <a:t>deep</a:t>
            </a:r>
            <a:r>
              <a:rPr lang="fr-FR" dirty="0"/>
              <a:t> </a:t>
            </a:r>
            <a:r>
              <a:rPr lang="fr-FR" dirty="0" err="1"/>
              <a:t>learning</a:t>
            </a:r>
            <a:r>
              <a:rPr lang="fr-FR" dirty="0"/>
              <a:t> est utilisable. </a:t>
            </a:r>
          </a:p>
        </p:txBody>
      </p:sp>
      <p:pic>
        <p:nvPicPr>
          <p:cNvPr id="1026" name="Picture 2">
            <a:extLst>
              <a:ext uri="{FF2B5EF4-FFF2-40B4-BE49-F238E27FC236}">
                <a16:creationId xmlns:a16="http://schemas.microsoft.com/office/drawing/2014/main" id="{6ADB393D-561F-124A-8819-01437E6A751E}"/>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322483" y="2906887"/>
            <a:ext cx="4822579" cy="2851151"/>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071D9DDF-DBCE-3D42-AFD2-B9E7CFD7A926}"/>
              </a:ext>
            </a:extLst>
          </p:cNvPr>
          <p:cNvSpPr txBox="1"/>
          <p:nvPr/>
        </p:nvSpPr>
        <p:spPr>
          <a:xfrm>
            <a:off x="9019822" y="485422"/>
            <a:ext cx="184731" cy="369332"/>
          </a:xfrm>
          <a:prstGeom prst="rect">
            <a:avLst/>
          </a:prstGeom>
          <a:noFill/>
        </p:spPr>
        <p:txBody>
          <a:bodyPr wrap="none" rtlCol="0">
            <a:spAutoFit/>
          </a:bodyPr>
          <a:lstStyle/>
          <a:p>
            <a:endParaRPr lang="fr-FR" dirty="0"/>
          </a:p>
        </p:txBody>
      </p:sp>
    </p:spTree>
    <p:extLst>
      <p:ext uri="{BB962C8B-B14F-4D97-AF65-F5344CB8AC3E}">
        <p14:creationId xmlns:p14="http://schemas.microsoft.com/office/powerpoint/2010/main" val="20807439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E7DA71-45D0-0A46-B888-94EE68A4CD1E}"/>
              </a:ext>
            </a:extLst>
          </p:cNvPr>
          <p:cNvSpPr>
            <a:spLocks noGrp="1"/>
          </p:cNvSpPr>
          <p:nvPr>
            <p:ph type="title"/>
          </p:nvPr>
        </p:nvSpPr>
        <p:spPr/>
        <p:txBody>
          <a:bodyPr/>
          <a:lstStyle/>
          <a:p>
            <a:r>
              <a:rPr lang="fr-FR" dirty="0"/>
              <a:t>Le </a:t>
            </a:r>
            <a:r>
              <a:rPr lang="fr-FR" dirty="0" err="1"/>
              <a:t>Deep</a:t>
            </a:r>
            <a:r>
              <a:rPr lang="fr-FR" dirty="0"/>
              <a:t> Learning:  problème </a:t>
            </a:r>
          </a:p>
        </p:txBody>
      </p:sp>
      <p:sp>
        <p:nvSpPr>
          <p:cNvPr id="3" name="Espace réservé du contenu 2">
            <a:extLst>
              <a:ext uri="{FF2B5EF4-FFF2-40B4-BE49-F238E27FC236}">
                <a16:creationId xmlns:a16="http://schemas.microsoft.com/office/drawing/2014/main" id="{F868691B-C44B-E74A-9C08-741915E2CE65}"/>
              </a:ext>
            </a:extLst>
          </p:cNvPr>
          <p:cNvSpPr>
            <a:spLocks noGrp="1"/>
          </p:cNvSpPr>
          <p:nvPr>
            <p:ph idx="1"/>
          </p:nvPr>
        </p:nvSpPr>
        <p:spPr/>
        <p:txBody>
          <a:bodyPr/>
          <a:lstStyle/>
          <a:p>
            <a:pPr algn="just"/>
            <a:r>
              <a:rPr lang="fr-FR" dirty="0"/>
              <a:t>Le problème du </a:t>
            </a:r>
            <a:r>
              <a:rPr lang="fr-FR" dirty="0" err="1"/>
              <a:t>deep</a:t>
            </a:r>
            <a:r>
              <a:rPr lang="fr-FR" dirty="0"/>
              <a:t> </a:t>
            </a:r>
            <a:r>
              <a:rPr lang="fr-FR" dirty="0" err="1"/>
              <a:t>learning</a:t>
            </a:r>
            <a:r>
              <a:rPr lang="fr-FR" dirty="0"/>
              <a:t> est la nécessité d’avoir une grosse puissance de calcul. Pour reconnaître une image dans un flux vidéo, il faut être capable de faire 5 milliards d’opérations/seconde. </a:t>
            </a:r>
          </a:p>
        </p:txBody>
      </p:sp>
      <p:pic>
        <p:nvPicPr>
          <p:cNvPr id="5" name="Image 4">
            <a:extLst>
              <a:ext uri="{FF2B5EF4-FFF2-40B4-BE49-F238E27FC236}">
                <a16:creationId xmlns:a16="http://schemas.microsoft.com/office/drawing/2014/main" id="{6F15DF7C-8D14-CF48-9850-7209ED1535DA}"/>
              </a:ext>
            </a:extLst>
          </p:cNvPr>
          <p:cNvPicPr>
            <a:picLocks noChangeAspect="1"/>
          </p:cNvPicPr>
          <p:nvPr/>
        </p:nvPicPr>
        <p:blipFill>
          <a:blip r:embed="rId2"/>
          <a:stretch>
            <a:fillRect/>
          </a:stretch>
        </p:blipFill>
        <p:spPr>
          <a:xfrm>
            <a:off x="7333569" y="3531870"/>
            <a:ext cx="3234367" cy="2488290"/>
          </a:xfrm>
          <a:prstGeom prst="rect">
            <a:avLst/>
          </a:prstGeom>
        </p:spPr>
      </p:pic>
    </p:spTree>
    <p:extLst>
      <p:ext uri="{BB962C8B-B14F-4D97-AF65-F5344CB8AC3E}">
        <p14:creationId xmlns:p14="http://schemas.microsoft.com/office/powerpoint/2010/main" val="9362413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FDBED9E9-EB1F-3C42-A8CE-8B06DD28AE4E}"/>
              </a:ext>
            </a:extLst>
          </p:cNvPr>
          <p:cNvSpPr>
            <a:spLocks noGrp="1"/>
          </p:cNvSpPr>
          <p:nvPr>
            <p:ph type="title"/>
          </p:nvPr>
        </p:nvSpPr>
        <p:spPr>
          <a:xfrm>
            <a:off x="1170564" y="982132"/>
            <a:ext cx="4667015" cy="1303867"/>
          </a:xfrm>
        </p:spPr>
        <p:txBody>
          <a:bodyPr>
            <a:normAutofit/>
          </a:bodyPr>
          <a:lstStyle/>
          <a:p>
            <a:pPr>
              <a:lnSpc>
                <a:spcPct val="90000"/>
              </a:lnSpc>
            </a:pPr>
            <a:r>
              <a:rPr lang="fr-FR" sz="4100" dirty="0"/>
              <a:t>Machine Learning versus </a:t>
            </a:r>
            <a:r>
              <a:rPr lang="fr-FR" sz="4100" dirty="0" err="1"/>
              <a:t>Deep</a:t>
            </a:r>
            <a:r>
              <a:rPr lang="fr-FR" sz="4100" dirty="0"/>
              <a:t> Learning</a:t>
            </a:r>
          </a:p>
        </p:txBody>
      </p:sp>
      <p:sp>
        <p:nvSpPr>
          <p:cNvPr id="3" name="Espace réservé du contenu 2">
            <a:extLst>
              <a:ext uri="{FF2B5EF4-FFF2-40B4-BE49-F238E27FC236}">
                <a16:creationId xmlns:a16="http://schemas.microsoft.com/office/drawing/2014/main" id="{9544845B-0253-2E44-ABB7-F4448809C808}"/>
              </a:ext>
            </a:extLst>
          </p:cNvPr>
          <p:cNvSpPr>
            <a:spLocks noGrp="1"/>
          </p:cNvSpPr>
          <p:nvPr>
            <p:ph idx="1"/>
          </p:nvPr>
        </p:nvSpPr>
        <p:spPr>
          <a:xfrm>
            <a:off x="1167385" y="2556932"/>
            <a:ext cx="4673373" cy="3318936"/>
          </a:xfrm>
        </p:spPr>
        <p:txBody>
          <a:bodyPr>
            <a:normAutofit/>
          </a:bodyPr>
          <a:lstStyle/>
          <a:p>
            <a:r>
              <a:rPr lang="fr-FR" sz="1800" dirty="0"/>
              <a:t>En 2012 c’est un algorithme de </a:t>
            </a:r>
            <a:r>
              <a:rPr lang="fr-FR" sz="1800" dirty="0" err="1"/>
              <a:t>deep</a:t>
            </a:r>
            <a:r>
              <a:rPr lang="fr-FR" sz="1800" dirty="0"/>
              <a:t> </a:t>
            </a:r>
            <a:r>
              <a:rPr lang="fr-FR" sz="1800" dirty="0" err="1"/>
              <a:t>learning</a:t>
            </a:r>
            <a:r>
              <a:rPr lang="fr-FR" sz="1800" dirty="0"/>
              <a:t> qui « écrase » tout le monde.</a:t>
            </a:r>
          </a:p>
          <a:p>
            <a:r>
              <a:rPr lang="fr-FR" sz="1800" dirty="0"/>
              <a:t>L’année d’après il n’y avait plus que des algorithmes de </a:t>
            </a:r>
            <a:r>
              <a:rPr lang="fr-FR" sz="1800" dirty="0" err="1"/>
              <a:t>deep</a:t>
            </a:r>
            <a:r>
              <a:rPr lang="fr-FR" sz="1800" dirty="0"/>
              <a:t> </a:t>
            </a:r>
            <a:r>
              <a:rPr lang="fr-FR" sz="1800" dirty="0" err="1"/>
              <a:t>learning</a:t>
            </a:r>
            <a:r>
              <a:rPr lang="fr-FR" sz="1800" dirty="0"/>
              <a:t> </a:t>
            </a:r>
          </a:p>
          <a:p>
            <a:endParaRPr lang="fr-FR" sz="1800" dirty="0"/>
          </a:p>
          <a:p>
            <a:r>
              <a:rPr lang="fr-FR" sz="1800" dirty="0"/>
              <a:t>En 2021 c’est l’algorithme CoAtNet‑7 qui a gagné avec 9.12% d’erreurs. </a:t>
            </a:r>
          </a:p>
          <a:p>
            <a:endParaRPr lang="fr-FR" sz="1800" dirty="0"/>
          </a:p>
          <a:p>
            <a:endParaRPr lang="fr-FR" sz="1800" dirty="0"/>
          </a:p>
          <a:p>
            <a:endParaRPr lang="fr-FR" sz="1800" dirty="0"/>
          </a:p>
        </p:txBody>
      </p:sp>
      <p:pic>
        <p:nvPicPr>
          <p:cNvPr id="5" name="Image 4" descr="Une image contenant texte&#10;&#10;Description générée automatiquement">
            <a:extLst>
              <a:ext uri="{FF2B5EF4-FFF2-40B4-BE49-F238E27FC236}">
                <a16:creationId xmlns:a16="http://schemas.microsoft.com/office/drawing/2014/main" id="{2785B126-FF5C-B44F-9407-0EFA06B686A7}"/>
              </a:ext>
            </a:extLst>
          </p:cNvPr>
          <p:cNvPicPr>
            <a:picLocks noChangeAspect="1"/>
          </p:cNvPicPr>
          <p:nvPr/>
        </p:nvPicPr>
        <p:blipFill>
          <a:blip r:embed="rId3"/>
          <a:stretch>
            <a:fillRect/>
          </a:stretch>
        </p:blipFill>
        <p:spPr>
          <a:xfrm>
            <a:off x="6312185" y="1547248"/>
            <a:ext cx="2254829" cy="1369808"/>
          </a:xfrm>
          <a:prstGeom prst="rect">
            <a:avLst/>
          </a:prstGeom>
        </p:spPr>
      </p:pic>
      <p:pic>
        <p:nvPicPr>
          <p:cNvPr id="7" name="Image 6" descr="Une image contenant texte&#10;&#10;Description générée automatiquement">
            <a:extLst>
              <a:ext uri="{FF2B5EF4-FFF2-40B4-BE49-F238E27FC236}">
                <a16:creationId xmlns:a16="http://schemas.microsoft.com/office/drawing/2014/main" id="{9E212B97-3548-C444-BCB2-1EF98485BCAA}"/>
              </a:ext>
            </a:extLst>
          </p:cNvPr>
          <p:cNvPicPr>
            <a:picLocks noChangeAspect="1"/>
          </p:cNvPicPr>
          <p:nvPr/>
        </p:nvPicPr>
        <p:blipFill>
          <a:blip r:embed="rId4"/>
          <a:stretch>
            <a:fillRect/>
          </a:stretch>
        </p:blipFill>
        <p:spPr>
          <a:xfrm>
            <a:off x="9038441" y="1531488"/>
            <a:ext cx="2254703" cy="1381005"/>
          </a:xfrm>
          <a:prstGeom prst="rect">
            <a:avLst/>
          </a:prstGeom>
        </p:spPr>
      </p:pic>
      <p:pic>
        <p:nvPicPr>
          <p:cNvPr id="9" name="Image 8" descr="Une image contenant texte&#10;&#10;Description générée automatiquement">
            <a:extLst>
              <a:ext uri="{FF2B5EF4-FFF2-40B4-BE49-F238E27FC236}">
                <a16:creationId xmlns:a16="http://schemas.microsoft.com/office/drawing/2014/main" id="{3776A58E-8C96-7047-BD44-E7AE23A0F137}"/>
              </a:ext>
            </a:extLst>
          </p:cNvPr>
          <p:cNvPicPr>
            <a:picLocks noChangeAspect="1"/>
          </p:cNvPicPr>
          <p:nvPr/>
        </p:nvPicPr>
        <p:blipFill>
          <a:blip r:embed="rId5"/>
          <a:stretch>
            <a:fillRect/>
          </a:stretch>
        </p:blipFill>
        <p:spPr>
          <a:xfrm>
            <a:off x="9038441" y="3539952"/>
            <a:ext cx="2254829" cy="1381082"/>
          </a:xfrm>
          <a:prstGeom prst="rect">
            <a:avLst/>
          </a:prstGeom>
        </p:spPr>
      </p:pic>
      <p:pic>
        <p:nvPicPr>
          <p:cNvPr id="6" name="Image 5" descr="Une image contenant texte&#10;&#10;Description générée automatiquement">
            <a:extLst>
              <a:ext uri="{FF2B5EF4-FFF2-40B4-BE49-F238E27FC236}">
                <a16:creationId xmlns:a16="http://schemas.microsoft.com/office/drawing/2014/main" id="{9F3E60AE-9183-7347-8D7D-44300A5E530D}"/>
              </a:ext>
            </a:extLst>
          </p:cNvPr>
          <p:cNvPicPr>
            <a:picLocks noChangeAspect="1"/>
          </p:cNvPicPr>
          <p:nvPr/>
        </p:nvPicPr>
        <p:blipFill>
          <a:blip r:embed="rId6"/>
          <a:stretch>
            <a:fillRect/>
          </a:stretch>
        </p:blipFill>
        <p:spPr>
          <a:xfrm>
            <a:off x="6351244" y="3539952"/>
            <a:ext cx="2254829" cy="1352896"/>
          </a:xfrm>
          <a:prstGeom prst="rect">
            <a:avLst/>
          </a:prstGeom>
        </p:spPr>
      </p:pic>
    </p:spTree>
    <p:extLst>
      <p:ext uri="{BB962C8B-B14F-4D97-AF65-F5344CB8AC3E}">
        <p14:creationId xmlns:p14="http://schemas.microsoft.com/office/powerpoint/2010/main" val="4067120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0D87C9AD-4590-3244-9CE6-B511434B1B52}"/>
              </a:ext>
            </a:extLst>
          </p:cNvPr>
          <p:cNvSpPr>
            <a:spLocks noGrp="1"/>
          </p:cNvSpPr>
          <p:nvPr>
            <p:ph type="ctrTitle"/>
          </p:nvPr>
        </p:nvSpPr>
        <p:spPr/>
        <p:txBody>
          <a:bodyPr/>
          <a:lstStyle/>
          <a:p>
            <a:r>
              <a:rPr lang="fr-FR" dirty="0"/>
              <a:t>Ethique, droit &amp; déontologie, </a:t>
            </a:r>
            <a:r>
              <a:rPr lang="fr-FR" dirty="0" err="1"/>
              <a:t>dystopie</a:t>
            </a:r>
            <a:r>
              <a:rPr lang="fr-FR" dirty="0"/>
              <a:t>  </a:t>
            </a:r>
          </a:p>
        </p:txBody>
      </p:sp>
      <p:sp>
        <p:nvSpPr>
          <p:cNvPr id="5" name="Sous-titre 4">
            <a:extLst>
              <a:ext uri="{FF2B5EF4-FFF2-40B4-BE49-F238E27FC236}">
                <a16:creationId xmlns:a16="http://schemas.microsoft.com/office/drawing/2014/main" id="{59634FAD-3706-1A49-B339-B2ADEBFC512D}"/>
              </a:ext>
            </a:extLst>
          </p:cNvPr>
          <p:cNvSpPr>
            <a:spLocks noGrp="1"/>
          </p:cNvSpPr>
          <p:nvPr>
            <p:ph type="subTitle" idx="1"/>
          </p:nvPr>
        </p:nvSpPr>
        <p:spPr>
          <a:xfrm>
            <a:off x="4555179" y="4182227"/>
            <a:ext cx="2650282" cy="435650"/>
          </a:xfrm>
        </p:spPr>
        <p:txBody>
          <a:bodyPr/>
          <a:lstStyle/>
          <a:p>
            <a:endParaRPr lang="fr-FR" dirty="0"/>
          </a:p>
        </p:txBody>
      </p:sp>
      <p:pic>
        <p:nvPicPr>
          <p:cNvPr id="1026" name="Picture 2" descr="L&amp;#39;Egypte Antique - Le Chemin lumineux">
            <a:extLst>
              <a:ext uri="{FF2B5EF4-FFF2-40B4-BE49-F238E27FC236}">
                <a16:creationId xmlns:a16="http://schemas.microsoft.com/office/drawing/2014/main" id="{4820C85A-BED9-CC4C-AE6A-33F5FC6515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0781" y="3576649"/>
            <a:ext cx="2370438" cy="17778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13209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6C723F-E01A-4D45-853D-D25217043879}"/>
              </a:ext>
            </a:extLst>
          </p:cNvPr>
          <p:cNvSpPr>
            <a:spLocks noGrp="1"/>
          </p:cNvSpPr>
          <p:nvPr>
            <p:ph type="title"/>
          </p:nvPr>
        </p:nvSpPr>
        <p:spPr/>
        <p:txBody>
          <a:bodyPr/>
          <a:lstStyle/>
          <a:p>
            <a:r>
              <a:rPr lang="fr-FR" dirty="0"/>
              <a:t>Chez nous en Europe</a:t>
            </a:r>
          </a:p>
        </p:txBody>
      </p:sp>
      <p:sp>
        <p:nvSpPr>
          <p:cNvPr id="3" name="Espace réservé du contenu 2">
            <a:extLst>
              <a:ext uri="{FF2B5EF4-FFF2-40B4-BE49-F238E27FC236}">
                <a16:creationId xmlns:a16="http://schemas.microsoft.com/office/drawing/2014/main" id="{2C4AAD9F-E3B5-F646-952C-18EEB355B7F5}"/>
              </a:ext>
            </a:extLst>
          </p:cNvPr>
          <p:cNvSpPr>
            <a:spLocks noGrp="1"/>
          </p:cNvSpPr>
          <p:nvPr>
            <p:ph idx="1"/>
          </p:nvPr>
        </p:nvSpPr>
        <p:spPr>
          <a:xfrm>
            <a:off x="1295401" y="2416629"/>
            <a:ext cx="9601196" cy="3733799"/>
          </a:xfrm>
        </p:spPr>
        <p:txBody>
          <a:bodyPr>
            <a:normAutofit fontScale="92500"/>
          </a:bodyPr>
          <a:lstStyle/>
          <a:p>
            <a:pPr algn="just"/>
            <a:r>
              <a:rPr lang="fr-FR" dirty="0"/>
              <a:t>Actuellement, la France multiplie les actions pour développer les expérimentations, fédérer les acteurs et relever le défi de l’intelligence artificielle. Presqu’un an après le rapport Villani « AI for </a:t>
            </a:r>
            <a:r>
              <a:rPr lang="fr-FR" dirty="0" err="1"/>
              <a:t>Humanity</a:t>
            </a:r>
            <a:r>
              <a:rPr lang="fr-FR" dirty="0"/>
              <a:t> », (Merci pour l’anglais !) le gouvernement confirme son souhait de faire de l’Hexagone un digne représentant de l’intelligence artificielle sur la scène internationale.</a:t>
            </a:r>
          </a:p>
          <a:p>
            <a:pPr algn="just"/>
            <a:r>
              <a:rPr lang="fr-FR" dirty="0"/>
              <a:t>L’IA n’est pas nouvelle en soi dans la mesure où elle mobilise des sciences statistiques et mathématiques déjà exploitées par l’Homme. Sa réelle valeur ajoutée et la raison de son attrait considérable résident surtout dans sa capacité à pouvoir stocker des masses de données gigantesques et d’y adjoindre des possibilités de calculs encore jamais atteintes. </a:t>
            </a:r>
          </a:p>
        </p:txBody>
      </p:sp>
    </p:spTree>
    <p:extLst>
      <p:ext uri="{BB962C8B-B14F-4D97-AF65-F5344CB8AC3E}">
        <p14:creationId xmlns:p14="http://schemas.microsoft.com/office/powerpoint/2010/main" val="31474580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6C723F-E01A-4D45-853D-D25217043879}"/>
              </a:ext>
            </a:extLst>
          </p:cNvPr>
          <p:cNvSpPr>
            <a:spLocks noGrp="1"/>
          </p:cNvSpPr>
          <p:nvPr>
            <p:ph type="title"/>
          </p:nvPr>
        </p:nvSpPr>
        <p:spPr/>
        <p:txBody>
          <a:bodyPr/>
          <a:lstStyle/>
          <a:p>
            <a:r>
              <a:rPr lang="fr-FR" dirty="0"/>
              <a:t>Chez nous en Europe</a:t>
            </a:r>
          </a:p>
        </p:txBody>
      </p:sp>
      <p:sp>
        <p:nvSpPr>
          <p:cNvPr id="3" name="Espace réservé du contenu 2">
            <a:extLst>
              <a:ext uri="{FF2B5EF4-FFF2-40B4-BE49-F238E27FC236}">
                <a16:creationId xmlns:a16="http://schemas.microsoft.com/office/drawing/2014/main" id="{2C4AAD9F-E3B5-F646-952C-18EEB355B7F5}"/>
              </a:ext>
            </a:extLst>
          </p:cNvPr>
          <p:cNvSpPr>
            <a:spLocks noGrp="1"/>
          </p:cNvSpPr>
          <p:nvPr>
            <p:ph idx="1"/>
          </p:nvPr>
        </p:nvSpPr>
        <p:spPr/>
        <p:txBody>
          <a:bodyPr/>
          <a:lstStyle/>
          <a:p>
            <a:pPr algn="just"/>
            <a:r>
              <a:rPr lang="fr-FR" dirty="0"/>
              <a:t>Malgré ces prouesses, il est important de garder à l’esprit que l’exploitation des données via l’intelligence artificielle ne doit pas aller à l’encontre de leur bonne gestion et protection. La résolution du 12 février 2019 du Parlement européen insiste sur la nécessité de mettre au point un environnement réglementaire stratégique pour l’IA, qui encourage à la fois l’innovation technologique tout en assurant une protection forte des utilisateurs. </a:t>
            </a:r>
          </a:p>
          <a:p>
            <a:pPr algn="just"/>
            <a:r>
              <a:rPr lang="fr-FR" dirty="0"/>
              <a:t>Cela suppose également le respect du cadre juridique de l’UE en ce qui concerne les données personnelles (GDPR du 25 mai 2018).</a:t>
            </a:r>
          </a:p>
        </p:txBody>
      </p:sp>
    </p:spTree>
    <p:extLst>
      <p:ext uri="{BB962C8B-B14F-4D97-AF65-F5344CB8AC3E}">
        <p14:creationId xmlns:p14="http://schemas.microsoft.com/office/powerpoint/2010/main" val="21858799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6C723F-E01A-4D45-853D-D25217043879}"/>
              </a:ext>
            </a:extLst>
          </p:cNvPr>
          <p:cNvSpPr>
            <a:spLocks noGrp="1"/>
          </p:cNvSpPr>
          <p:nvPr>
            <p:ph type="title"/>
          </p:nvPr>
        </p:nvSpPr>
        <p:spPr/>
        <p:txBody>
          <a:bodyPr/>
          <a:lstStyle/>
          <a:p>
            <a:r>
              <a:rPr lang="fr-FR" dirty="0"/>
              <a:t>GDPR-RGPD (Ha ha ha)</a:t>
            </a:r>
          </a:p>
        </p:txBody>
      </p:sp>
      <p:sp>
        <p:nvSpPr>
          <p:cNvPr id="3" name="Espace réservé du contenu 2">
            <a:extLst>
              <a:ext uri="{FF2B5EF4-FFF2-40B4-BE49-F238E27FC236}">
                <a16:creationId xmlns:a16="http://schemas.microsoft.com/office/drawing/2014/main" id="{2C4AAD9F-E3B5-F646-952C-18EEB355B7F5}"/>
              </a:ext>
            </a:extLst>
          </p:cNvPr>
          <p:cNvSpPr>
            <a:spLocks noGrp="1"/>
          </p:cNvSpPr>
          <p:nvPr>
            <p:ph idx="1"/>
          </p:nvPr>
        </p:nvSpPr>
        <p:spPr>
          <a:xfrm>
            <a:off x="1295401" y="2556931"/>
            <a:ext cx="9601196" cy="3745897"/>
          </a:xfrm>
        </p:spPr>
        <p:txBody>
          <a:bodyPr/>
          <a:lstStyle/>
          <a:p>
            <a:pPr algn="just"/>
            <a:r>
              <a:rPr lang="fr-FR" dirty="0"/>
              <a:t>Le règlement général de la protection des données (RGPD) est un règlement européen valable dans toute l'Union européenne et portant sur la manière dont les entreprises et autres organisations doivent se comporter vis-à-vis des données personnelles. </a:t>
            </a:r>
          </a:p>
          <a:p>
            <a:pPr algn="just"/>
            <a:r>
              <a:rPr lang="fr-FR" dirty="0"/>
              <a:t>Vous savez ces informations que l’on vous demande à chaque connexion sur un site si vous refusez les cookies. Celles qui vous énervent après deux visites et que vous les acceptez pour être tranquilles. </a:t>
            </a:r>
          </a:p>
          <a:p>
            <a:pPr algn="just"/>
            <a:r>
              <a:rPr lang="fr-FR" dirty="0"/>
              <a:t>Une fois acceptées, les sociétés marketing respect la loi et vous piste légalement sur Internet sans que vous puissiez réagir.</a:t>
            </a:r>
          </a:p>
        </p:txBody>
      </p:sp>
    </p:spTree>
    <p:extLst>
      <p:ext uri="{BB962C8B-B14F-4D97-AF65-F5344CB8AC3E}">
        <p14:creationId xmlns:p14="http://schemas.microsoft.com/office/powerpoint/2010/main" val="9381168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A103F6-0A3B-9A48-8EDC-9CB9AAC8A4BA}"/>
              </a:ext>
            </a:extLst>
          </p:cNvPr>
          <p:cNvSpPr>
            <a:spLocks noGrp="1"/>
          </p:cNvSpPr>
          <p:nvPr>
            <p:ph type="title"/>
          </p:nvPr>
        </p:nvSpPr>
        <p:spPr/>
        <p:txBody>
          <a:bodyPr/>
          <a:lstStyle/>
          <a:p>
            <a:r>
              <a:rPr lang="fr-FR" dirty="0"/>
              <a:t>Nous sommes incohérents</a:t>
            </a:r>
          </a:p>
        </p:txBody>
      </p:sp>
      <p:sp>
        <p:nvSpPr>
          <p:cNvPr id="3" name="Espace réservé du contenu 2">
            <a:extLst>
              <a:ext uri="{FF2B5EF4-FFF2-40B4-BE49-F238E27FC236}">
                <a16:creationId xmlns:a16="http://schemas.microsoft.com/office/drawing/2014/main" id="{BDA85188-ED5E-E049-B47E-E6BA5C6E4231}"/>
              </a:ext>
            </a:extLst>
          </p:cNvPr>
          <p:cNvSpPr>
            <a:spLocks noGrp="1"/>
          </p:cNvSpPr>
          <p:nvPr>
            <p:ph idx="1"/>
          </p:nvPr>
        </p:nvSpPr>
        <p:spPr>
          <a:xfrm>
            <a:off x="1295400" y="2556932"/>
            <a:ext cx="9818913" cy="3318936"/>
          </a:xfrm>
        </p:spPr>
        <p:txBody>
          <a:bodyPr/>
          <a:lstStyle/>
          <a:p>
            <a:pPr algn="just"/>
            <a:r>
              <a:rPr lang="fr-FR" dirty="0"/>
              <a:t>Tout le monde s’accorde à dire que le respect de notre vie privée est essentiel. Personne ne se souhaite être « catalogué » dans des BD obscures. Personne ne serait content d’être pisté dans la rue, lors de ses déplacements, dans ses loisirs, dans ses relations. </a:t>
            </a:r>
          </a:p>
          <a:p>
            <a:pPr algn="just"/>
            <a:r>
              <a:rPr lang="fr-FR" dirty="0"/>
              <a:t>Alors pourquoi le faisons nous tout le temps. </a:t>
            </a:r>
          </a:p>
          <a:p>
            <a:pPr algn="just"/>
            <a:r>
              <a:rPr lang="fr-FR" dirty="0"/>
              <a:t>Quand je présente le mode de « surveillance » de la Chine tout le monde me dit « Heureusement nous n’avons pas cela chez nous … ». Vous en êtes certains ? </a:t>
            </a:r>
          </a:p>
        </p:txBody>
      </p:sp>
    </p:spTree>
    <p:extLst>
      <p:ext uri="{BB962C8B-B14F-4D97-AF65-F5344CB8AC3E}">
        <p14:creationId xmlns:p14="http://schemas.microsoft.com/office/powerpoint/2010/main" val="22711032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EBF1EF-DC0F-4243-976C-D0F886F06548}"/>
              </a:ext>
            </a:extLst>
          </p:cNvPr>
          <p:cNvSpPr>
            <a:spLocks noGrp="1"/>
          </p:cNvSpPr>
          <p:nvPr>
            <p:ph type="title"/>
          </p:nvPr>
        </p:nvSpPr>
        <p:spPr>
          <a:xfrm>
            <a:off x="1295402" y="982132"/>
            <a:ext cx="9601196" cy="1303867"/>
          </a:xfrm>
        </p:spPr>
        <p:txBody>
          <a:bodyPr>
            <a:normAutofit/>
          </a:bodyPr>
          <a:lstStyle/>
          <a:p>
            <a:r>
              <a:rPr lang="fr-FR" dirty="0"/>
              <a:t>Chine et libertés individuelles</a:t>
            </a:r>
          </a:p>
        </p:txBody>
      </p:sp>
      <p:sp>
        <p:nvSpPr>
          <p:cNvPr id="3" name="Espace réservé du contenu 2">
            <a:extLst>
              <a:ext uri="{FF2B5EF4-FFF2-40B4-BE49-F238E27FC236}">
                <a16:creationId xmlns:a16="http://schemas.microsoft.com/office/drawing/2014/main" id="{978FFCA1-326D-E244-AF61-9AE2564AC2BC}"/>
              </a:ext>
            </a:extLst>
          </p:cNvPr>
          <p:cNvSpPr>
            <a:spLocks noGrp="1"/>
          </p:cNvSpPr>
          <p:nvPr>
            <p:ph idx="1"/>
          </p:nvPr>
        </p:nvSpPr>
        <p:spPr>
          <a:xfrm>
            <a:off x="1295402" y="2556932"/>
            <a:ext cx="6256866" cy="3318936"/>
          </a:xfrm>
        </p:spPr>
        <p:txBody>
          <a:bodyPr>
            <a:normAutofit/>
          </a:bodyPr>
          <a:lstStyle/>
          <a:p>
            <a:pPr algn="just"/>
            <a:r>
              <a:rPr lang="fr-FR" dirty="0"/>
              <a:t>La Chine est le pays possédant le plus de caméras de surveillance par habitant (600 ? 700 millions de caméras). </a:t>
            </a:r>
          </a:p>
          <a:p>
            <a:pPr algn="just"/>
            <a:r>
              <a:rPr lang="fr-FR" dirty="0"/>
              <a:t>Marge d’erreur de la reconnaissance faciale :</a:t>
            </a:r>
          </a:p>
          <a:p>
            <a:pPr lvl="1" algn="just"/>
            <a:r>
              <a:rPr lang="fr-FR" dirty="0"/>
              <a:t>1/100 000 vs 1/1 000 pour un humain.</a:t>
            </a:r>
          </a:p>
          <a:p>
            <a:pPr algn="just"/>
            <a:r>
              <a:rPr lang="fr-FR" dirty="0"/>
              <a:t>Quand vous entrez en Chine votre visage est scanné et analysé systématiquement. </a:t>
            </a:r>
          </a:p>
        </p:txBody>
      </p:sp>
      <p:pic>
        <p:nvPicPr>
          <p:cNvPr id="5" name="Image 4" descr="Une image contenant intérieur&#10;&#10;Description générée automatiquement">
            <a:extLst>
              <a:ext uri="{FF2B5EF4-FFF2-40B4-BE49-F238E27FC236}">
                <a16:creationId xmlns:a16="http://schemas.microsoft.com/office/drawing/2014/main" id="{88E8F7D1-CF4C-4A4A-A88E-98F0F1F51C6D}"/>
              </a:ext>
            </a:extLst>
          </p:cNvPr>
          <p:cNvPicPr>
            <a:picLocks noChangeAspect="1"/>
          </p:cNvPicPr>
          <p:nvPr/>
        </p:nvPicPr>
        <p:blipFill rotWithShape="1">
          <a:blip r:embed="rId2"/>
          <a:srcRect l="9229" r="18983" b="4"/>
          <a:stretch/>
        </p:blipFill>
        <p:spPr>
          <a:xfrm>
            <a:off x="8085026" y="2701180"/>
            <a:ext cx="2739728" cy="2852640"/>
          </a:xfrm>
          <a:prstGeom prst="rect">
            <a:avLst/>
          </a:prstGeom>
          <a:ln w="57150" cmpd="thickThin">
            <a:solidFill>
              <a:schemeClr val="tx1">
                <a:lumMod val="50000"/>
                <a:lumOff val="50000"/>
              </a:schemeClr>
            </a:solidFill>
            <a:miter lim="800000"/>
          </a:ln>
        </p:spPr>
      </p:pic>
    </p:spTree>
    <p:extLst>
      <p:ext uri="{BB962C8B-B14F-4D97-AF65-F5344CB8AC3E}">
        <p14:creationId xmlns:p14="http://schemas.microsoft.com/office/powerpoint/2010/main" val="7533010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221829-F6F3-3348-8499-D4E0E3122B77}"/>
              </a:ext>
            </a:extLst>
          </p:cNvPr>
          <p:cNvSpPr>
            <a:spLocks noGrp="1"/>
          </p:cNvSpPr>
          <p:nvPr>
            <p:ph type="title"/>
          </p:nvPr>
        </p:nvSpPr>
        <p:spPr>
          <a:xfrm>
            <a:off x="1295402" y="982132"/>
            <a:ext cx="9601196" cy="1303867"/>
          </a:xfrm>
        </p:spPr>
        <p:txBody>
          <a:bodyPr>
            <a:normAutofit/>
          </a:bodyPr>
          <a:lstStyle/>
          <a:p>
            <a:r>
              <a:rPr lang="fr-FR" dirty="0">
                <a:solidFill>
                  <a:srgbClr val="262626"/>
                </a:solidFill>
              </a:rPr>
              <a:t>Chine et libertés individuelles</a:t>
            </a:r>
          </a:p>
        </p:txBody>
      </p:sp>
      <p:sp>
        <p:nvSpPr>
          <p:cNvPr id="3" name="Espace réservé du contenu 2">
            <a:extLst>
              <a:ext uri="{FF2B5EF4-FFF2-40B4-BE49-F238E27FC236}">
                <a16:creationId xmlns:a16="http://schemas.microsoft.com/office/drawing/2014/main" id="{C3EFB319-20CB-7949-8E08-BA835D38C6BF}"/>
              </a:ext>
            </a:extLst>
          </p:cNvPr>
          <p:cNvSpPr>
            <a:spLocks noGrp="1"/>
          </p:cNvSpPr>
          <p:nvPr>
            <p:ph idx="1"/>
          </p:nvPr>
        </p:nvSpPr>
        <p:spPr>
          <a:xfrm>
            <a:off x="1295401" y="2556932"/>
            <a:ext cx="6625279" cy="3318936"/>
          </a:xfrm>
        </p:spPr>
        <p:txBody>
          <a:bodyPr>
            <a:normAutofit/>
          </a:bodyPr>
          <a:lstStyle/>
          <a:p>
            <a:pPr marL="0" indent="0" algn="just">
              <a:buNone/>
            </a:pPr>
            <a:r>
              <a:rPr lang="fr-FR" dirty="0">
                <a:solidFill>
                  <a:srgbClr val="262626"/>
                </a:solidFill>
              </a:rPr>
              <a:t>Chaque habitant se voit attribuer une note, échelonnée entre 350 et 950 points, dite « crédit social », fondée sur les données dont dispose le gouvernement à propos de leur statut économique et social.</a:t>
            </a:r>
          </a:p>
          <a:p>
            <a:pPr marL="0" indent="0" algn="just">
              <a:buNone/>
            </a:pPr>
            <a:r>
              <a:rPr lang="fr-FR" dirty="0">
                <a:solidFill>
                  <a:srgbClr val="262626"/>
                </a:solidFill>
              </a:rPr>
              <a:t>En fonction de votre comportement par rapport à « la sensibilisation à l'intégrité et à la crédibilité au sein de la société » vous perdez des points. </a:t>
            </a:r>
          </a:p>
        </p:txBody>
      </p:sp>
      <p:pic>
        <p:nvPicPr>
          <p:cNvPr id="9" name="Image 8" descr="Une image contenant intérieur&#10;&#10;Description générée automatiquement">
            <a:extLst>
              <a:ext uri="{FF2B5EF4-FFF2-40B4-BE49-F238E27FC236}">
                <a16:creationId xmlns:a16="http://schemas.microsoft.com/office/drawing/2014/main" id="{113E7F25-3E10-BD43-AD20-CD3D495FE930}"/>
              </a:ext>
            </a:extLst>
          </p:cNvPr>
          <p:cNvPicPr>
            <a:picLocks noChangeAspect="1"/>
          </p:cNvPicPr>
          <p:nvPr/>
        </p:nvPicPr>
        <p:blipFill>
          <a:blip r:embed="rId2"/>
          <a:stretch>
            <a:fillRect/>
          </a:stretch>
        </p:blipFill>
        <p:spPr>
          <a:xfrm>
            <a:off x="8085026" y="3110376"/>
            <a:ext cx="2739728" cy="2034247"/>
          </a:xfrm>
          <a:prstGeom prst="rect">
            <a:avLst/>
          </a:prstGeom>
          <a:ln w="57150" cmpd="thickThin">
            <a:solidFill>
              <a:srgbClr val="7F7F7F"/>
            </a:solidFill>
            <a:miter lim="800000"/>
          </a:ln>
        </p:spPr>
      </p:pic>
      <p:sp>
        <p:nvSpPr>
          <p:cNvPr id="4" name="AutoShape 2" descr="Les caméras à reconnaissance faciale identifient chaque visage selon son modèle mathématique, qui compte près de 500 millions de chiffres. [CAPA production]">
            <a:extLst>
              <a:ext uri="{FF2B5EF4-FFF2-40B4-BE49-F238E27FC236}">
                <a16:creationId xmlns:a16="http://schemas.microsoft.com/office/drawing/2014/main" id="{3F70CFC5-4BC1-C643-B5F7-AE2454A3E47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AutoShape 4" descr="Les caméras à reconnaissance faciale identifient chaque visage selon son modèle mathématique, qui compte près de 500 millions de chiffres. [CAPA production]">
            <a:extLst>
              <a:ext uri="{FF2B5EF4-FFF2-40B4-BE49-F238E27FC236}">
                <a16:creationId xmlns:a16="http://schemas.microsoft.com/office/drawing/2014/main" id="{565125E1-DC6E-6942-930A-73529B4010AC}"/>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Tree>
    <p:extLst>
      <p:ext uri="{BB962C8B-B14F-4D97-AF65-F5344CB8AC3E}">
        <p14:creationId xmlns:p14="http://schemas.microsoft.com/office/powerpoint/2010/main" val="9779373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909734-F90A-BD4E-BF9A-9C58CADA4393}"/>
              </a:ext>
            </a:extLst>
          </p:cNvPr>
          <p:cNvSpPr>
            <a:spLocks noGrp="1"/>
          </p:cNvSpPr>
          <p:nvPr>
            <p:ph type="title"/>
          </p:nvPr>
        </p:nvSpPr>
        <p:spPr/>
        <p:txBody>
          <a:bodyPr/>
          <a:lstStyle/>
          <a:p>
            <a:r>
              <a:rPr lang="fr-FR" dirty="0">
                <a:solidFill>
                  <a:srgbClr val="262626"/>
                </a:solidFill>
              </a:rPr>
              <a:t>Chine et libertés individuelles</a:t>
            </a:r>
            <a:endParaRPr lang="fr-FR" dirty="0"/>
          </a:p>
        </p:txBody>
      </p:sp>
      <p:sp>
        <p:nvSpPr>
          <p:cNvPr id="3" name="Espace réservé du contenu 2">
            <a:extLst>
              <a:ext uri="{FF2B5EF4-FFF2-40B4-BE49-F238E27FC236}">
                <a16:creationId xmlns:a16="http://schemas.microsoft.com/office/drawing/2014/main" id="{36CCFC79-3D05-2246-A5E2-391C31F41EDB}"/>
              </a:ext>
            </a:extLst>
          </p:cNvPr>
          <p:cNvSpPr>
            <a:spLocks noGrp="1"/>
          </p:cNvSpPr>
          <p:nvPr>
            <p:ph idx="1"/>
          </p:nvPr>
        </p:nvSpPr>
        <p:spPr/>
        <p:txBody>
          <a:bodyPr>
            <a:normAutofit fontScale="92500" lnSpcReduction="20000"/>
          </a:bodyPr>
          <a:lstStyle/>
          <a:p>
            <a:pPr algn="just"/>
            <a:r>
              <a:rPr lang="fr-FR" dirty="0"/>
              <a:t>On perd des points pour avoir mangé dans le métro de Pékin, pour avoir promené son chien sans laisse à </a:t>
            </a:r>
            <a:r>
              <a:rPr lang="fr-FR" dirty="0" err="1"/>
              <a:t>Sganghai</a:t>
            </a:r>
            <a:r>
              <a:rPr lang="fr-FR" dirty="0"/>
              <a:t>, pour avoir consulté des sites web interdits, pour avoir joué sur son téléphone en traversant, si vous ne cédez pas votre place à une personne âgée, pour utiliser des logiciels interdits (</a:t>
            </a:r>
            <a:r>
              <a:rPr lang="fr-FR" dirty="0" err="1"/>
              <a:t>google</a:t>
            </a:r>
            <a:r>
              <a:rPr lang="fr-FR" dirty="0"/>
              <a:t> et ses dérivés par exemple), etc. </a:t>
            </a:r>
          </a:p>
          <a:p>
            <a:pPr algn="just"/>
            <a:r>
              <a:rPr lang="fr-FR" dirty="0"/>
              <a:t>Lorsque vous tombez en dessous d’un seuil, on va vous interdire par exemple un crédit bancaire, un voyage à l’étranger, l’entrée dans une université, …</a:t>
            </a:r>
          </a:p>
          <a:p>
            <a:pPr algn="just"/>
            <a:r>
              <a:rPr lang="fr-FR" dirty="0"/>
              <a:t>Si vous avez des dettes, on peut afficher votre visage sur des panneaux publicitaires quand vous traversez une rue. </a:t>
            </a:r>
          </a:p>
          <a:p>
            <a:pPr algn="just"/>
            <a:r>
              <a:rPr lang="fr-FR" dirty="0"/>
              <a:t>Et tout cela grâce à des systèmes « d’intelligence artificielle ».</a:t>
            </a:r>
          </a:p>
        </p:txBody>
      </p:sp>
    </p:spTree>
    <p:extLst>
      <p:ext uri="{BB962C8B-B14F-4D97-AF65-F5344CB8AC3E}">
        <p14:creationId xmlns:p14="http://schemas.microsoft.com/office/powerpoint/2010/main" val="2451377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547914-CD17-2644-9324-A7889B7BEF76}"/>
              </a:ext>
            </a:extLst>
          </p:cNvPr>
          <p:cNvSpPr>
            <a:spLocks noGrp="1"/>
          </p:cNvSpPr>
          <p:nvPr>
            <p:ph type="title"/>
          </p:nvPr>
        </p:nvSpPr>
        <p:spPr/>
        <p:txBody>
          <a:bodyPr/>
          <a:lstStyle/>
          <a:p>
            <a:r>
              <a:rPr lang="fr-FR" dirty="0"/>
              <a:t>Facebook</a:t>
            </a:r>
          </a:p>
        </p:txBody>
      </p:sp>
      <p:sp>
        <p:nvSpPr>
          <p:cNvPr id="3" name="Espace réservé du contenu 2">
            <a:extLst>
              <a:ext uri="{FF2B5EF4-FFF2-40B4-BE49-F238E27FC236}">
                <a16:creationId xmlns:a16="http://schemas.microsoft.com/office/drawing/2014/main" id="{DE8E6EA8-57A3-9048-B2EF-2594F26349B5}"/>
              </a:ext>
            </a:extLst>
          </p:cNvPr>
          <p:cNvSpPr>
            <a:spLocks noGrp="1"/>
          </p:cNvSpPr>
          <p:nvPr>
            <p:ph idx="1"/>
          </p:nvPr>
        </p:nvSpPr>
        <p:spPr/>
        <p:txBody>
          <a:bodyPr>
            <a:normAutofit/>
          </a:bodyPr>
          <a:lstStyle/>
          <a:p>
            <a:r>
              <a:rPr lang="fr-FR" dirty="0"/>
              <a:t>Que se passe-</a:t>
            </a:r>
            <a:r>
              <a:rPr lang="fr-FR" dirty="0" err="1"/>
              <a:t>t’il</a:t>
            </a:r>
            <a:r>
              <a:rPr lang="fr-FR" dirty="0"/>
              <a:t> quand vous poster une photo ? </a:t>
            </a:r>
          </a:p>
          <a:p>
            <a:r>
              <a:rPr lang="fr-FR" dirty="0"/>
              <a:t>En 2 sec votre image est analysée par 4 systèmes de </a:t>
            </a:r>
            <a:r>
              <a:rPr lang="fr-FR" dirty="0" err="1"/>
              <a:t>deep</a:t>
            </a:r>
            <a:r>
              <a:rPr lang="fr-FR" dirty="0"/>
              <a:t> </a:t>
            </a:r>
            <a:r>
              <a:rPr lang="fr-FR" dirty="0" err="1"/>
              <a:t>learning</a:t>
            </a:r>
            <a:r>
              <a:rPr lang="fr-FR" dirty="0"/>
              <a:t>:</a:t>
            </a:r>
          </a:p>
          <a:p>
            <a:pPr marL="0" indent="0">
              <a:buNone/>
            </a:pPr>
            <a:r>
              <a:rPr lang="fr-FR" dirty="0"/>
              <a:t>-  Identification objet</a:t>
            </a:r>
          </a:p>
          <a:p>
            <a:pPr marL="171450" indent="-171450">
              <a:buFontTx/>
              <a:buChar char="-"/>
            </a:pPr>
            <a:r>
              <a:rPr lang="fr-FR" dirty="0"/>
              <a:t>Violence/pornographie</a:t>
            </a:r>
          </a:p>
          <a:p>
            <a:pPr marL="171450" indent="-171450">
              <a:buFontTx/>
              <a:buChar char="-"/>
            </a:pPr>
            <a:r>
              <a:rPr lang="fr-FR" dirty="0"/>
              <a:t>Description d’images pour non-voyants</a:t>
            </a:r>
          </a:p>
          <a:p>
            <a:pPr marL="171450" indent="-171450">
              <a:buFontTx/>
              <a:buChar char="-"/>
            </a:pPr>
            <a:r>
              <a:rPr lang="fr-FR" dirty="0"/>
              <a:t>Reconnaissance de visage</a:t>
            </a:r>
          </a:p>
          <a:p>
            <a:endParaRPr lang="fr-FR" dirty="0"/>
          </a:p>
        </p:txBody>
      </p:sp>
      <p:pic>
        <p:nvPicPr>
          <p:cNvPr id="2050" name="Picture 2" descr="Facebook contrôle votre fil d&amp;#39;actualité, comment reprendre les commandes">
            <a:extLst>
              <a:ext uri="{FF2B5EF4-FFF2-40B4-BE49-F238E27FC236}">
                <a16:creationId xmlns:a16="http://schemas.microsoft.com/office/drawing/2014/main" id="{5CFF5D98-E3C2-1A48-BF61-3078E1C28B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0850" y="3675591"/>
            <a:ext cx="3911604" cy="22002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92071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489902-E3F3-1A46-8119-C0B267309D19}"/>
              </a:ext>
            </a:extLst>
          </p:cNvPr>
          <p:cNvSpPr>
            <a:spLocks noGrp="1"/>
          </p:cNvSpPr>
          <p:nvPr>
            <p:ph type="title"/>
          </p:nvPr>
        </p:nvSpPr>
        <p:spPr/>
        <p:txBody>
          <a:bodyPr/>
          <a:lstStyle/>
          <a:p>
            <a:r>
              <a:rPr lang="fr-FR" dirty="0"/>
              <a:t>Payer son métro à Moscou </a:t>
            </a:r>
          </a:p>
        </p:txBody>
      </p:sp>
      <p:sp>
        <p:nvSpPr>
          <p:cNvPr id="3" name="Espace réservé du contenu 2">
            <a:extLst>
              <a:ext uri="{FF2B5EF4-FFF2-40B4-BE49-F238E27FC236}">
                <a16:creationId xmlns:a16="http://schemas.microsoft.com/office/drawing/2014/main" id="{256AF90F-A8EE-6E4F-833B-03ABCA96AC28}"/>
              </a:ext>
            </a:extLst>
          </p:cNvPr>
          <p:cNvSpPr>
            <a:spLocks noGrp="1"/>
          </p:cNvSpPr>
          <p:nvPr>
            <p:ph idx="1"/>
          </p:nvPr>
        </p:nvSpPr>
        <p:spPr>
          <a:xfrm>
            <a:off x="762003" y="2556932"/>
            <a:ext cx="6159494" cy="3528486"/>
          </a:xfrm>
        </p:spPr>
        <p:txBody>
          <a:bodyPr>
            <a:normAutofit fontScale="92500" lnSpcReduction="10000"/>
          </a:bodyPr>
          <a:lstStyle/>
          <a:p>
            <a:pPr algn="just"/>
            <a:r>
              <a:rPr lang="fr-FR" dirty="0"/>
              <a:t>À Moscou, plus de 240 stations de métro proposent désormais aux passagers de payer en utilisant leur visage. Avec son nouveau système de paiement par reconnaissance faciale déployé à grande échelle — le premier au monde — le Kremlin permet depuis quelques jours aux voyageurs de régler leur trajet… simplement en fixant une caméra. Il suffit pour cela d’activer une option de paiement locale baptisée </a:t>
            </a:r>
            <a:r>
              <a:rPr lang="fr-FR" dirty="0" err="1"/>
              <a:t>FacePay</a:t>
            </a:r>
            <a:r>
              <a:rPr lang="fr-FR" dirty="0"/>
              <a:t>, en y associant un numéro de carte bancaire, une carte de transport, ainsi qu’une photo de référence.</a:t>
            </a:r>
          </a:p>
        </p:txBody>
      </p:sp>
      <p:pic>
        <p:nvPicPr>
          <p:cNvPr id="3074" name="Picture 2">
            <a:extLst>
              <a:ext uri="{FF2B5EF4-FFF2-40B4-BE49-F238E27FC236}">
                <a16:creationId xmlns:a16="http://schemas.microsoft.com/office/drawing/2014/main" id="{53A5D6E1-5AA5-3245-842C-7EE0313E95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3897" y="3077632"/>
            <a:ext cx="4508500" cy="180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53796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A4910F-57DE-6440-B15E-2F46D9F84BB3}"/>
              </a:ext>
            </a:extLst>
          </p:cNvPr>
          <p:cNvSpPr>
            <a:spLocks noGrp="1"/>
          </p:cNvSpPr>
          <p:nvPr>
            <p:ph type="title"/>
          </p:nvPr>
        </p:nvSpPr>
        <p:spPr/>
        <p:txBody>
          <a:bodyPr/>
          <a:lstStyle/>
          <a:p>
            <a:r>
              <a:rPr lang="fr-FR" dirty="0"/>
              <a:t>En France</a:t>
            </a:r>
          </a:p>
        </p:txBody>
      </p:sp>
      <p:sp>
        <p:nvSpPr>
          <p:cNvPr id="3" name="Espace réservé du contenu 2">
            <a:extLst>
              <a:ext uri="{FF2B5EF4-FFF2-40B4-BE49-F238E27FC236}">
                <a16:creationId xmlns:a16="http://schemas.microsoft.com/office/drawing/2014/main" id="{4744FA9B-3CDF-F34D-827E-3ED3AF5BA408}"/>
              </a:ext>
            </a:extLst>
          </p:cNvPr>
          <p:cNvSpPr>
            <a:spLocks noGrp="1"/>
          </p:cNvSpPr>
          <p:nvPr>
            <p:ph idx="1"/>
          </p:nvPr>
        </p:nvSpPr>
        <p:spPr/>
        <p:txBody>
          <a:bodyPr/>
          <a:lstStyle/>
          <a:p>
            <a:pPr algn="just"/>
            <a:r>
              <a:rPr lang="fr-FR" dirty="0"/>
              <a:t>Bercy souhaite créer, en s’appuyant sur les images du géant du numérique, un système de détection automatique de bâtis non déclarés, dont les piscines privées. Une surveillance qui pourrait entraîner des redressements sur les taxes foncières et d’habitation.</a:t>
            </a:r>
          </a:p>
          <a:p>
            <a:pPr algn="just"/>
            <a:r>
              <a:rPr lang="fr-FR" dirty="0"/>
              <a:t>Et on pourrait en trouver beaucoup d’autres.</a:t>
            </a:r>
          </a:p>
        </p:txBody>
      </p:sp>
      <p:pic>
        <p:nvPicPr>
          <p:cNvPr id="1026" name="Picture 2" descr="Le fisc s’appuie sur Google pour faire la chasse aux fraudeurs">
            <a:extLst>
              <a:ext uri="{FF2B5EF4-FFF2-40B4-BE49-F238E27FC236}">
                <a16:creationId xmlns:a16="http://schemas.microsoft.com/office/drawing/2014/main" id="{7F293A72-4492-9D44-A270-37979132C5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4773" y="3905585"/>
            <a:ext cx="3361824" cy="2241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99511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049C15C-7274-D340-B406-D14C88C427DF}"/>
              </a:ext>
            </a:extLst>
          </p:cNvPr>
          <p:cNvSpPr>
            <a:spLocks noGrp="1"/>
          </p:cNvSpPr>
          <p:nvPr>
            <p:ph type="ctrTitle"/>
          </p:nvPr>
        </p:nvSpPr>
        <p:spPr>
          <a:xfrm>
            <a:off x="2687635" y="1685925"/>
            <a:ext cx="6815669" cy="842965"/>
          </a:xfrm>
        </p:spPr>
        <p:txBody>
          <a:bodyPr/>
          <a:lstStyle/>
          <a:p>
            <a:r>
              <a:rPr lang="fr-FR" dirty="0"/>
              <a:t>Domaines d’application</a:t>
            </a:r>
          </a:p>
        </p:txBody>
      </p:sp>
    </p:spTree>
    <p:extLst>
      <p:ext uri="{BB962C8B-B14F-4D97-AF65-F5344CB8AC3E}">
        <p14:creationId xmlns:p14="http://schemas.microsoft.com/office/powerpoint/2010/main" val="4980764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00E118-00E3-364E-A65F-4F668968BFB2}"/>
              </a:ext>
            </a:extLst>
          </p:cNvPr>
          <p:cNvSpPr>
            <a:spLocks noGrp="1"/>
          </p:cNvSpPr>
          <p:nvPr>
            <p:ph type="title"/>
          </p:nvPr>
        </p:nvSpPr>
        <p:spPr/>
        <p:txBody>
          <a:bodyPr/>
          <a:lstStyle/>
          <a:p>
            <a:r>
              <a:rPr lang="fr-FR" dirty="0"/>
              <a:t>Le transport et la navigation</a:t>
            </a:r>
          </a:p>
        </p:txBody>
      </p:sp>
      <p:sp>
        <p:nvSpPr>
          <p:cNvPr id="3" name="Espace réservé du contenu 2">
            <a:extLst>
              <a:ext uri="{FF2B5EF4-FFF2-40B4-BE49-F238E27FC236}">
                <a16:creationId xmlns:a16="http://schemas.microsoft.com/office/drawing/2014/main" id="{5F0B980D-ED74-3543-9F9D-8CB44CBA3E31}"/>
              </a:ext>
            </a:extLst>
          </p:cNvPr>
          <p:cNvSpPr>
            <a:spLocks noGrp="1"/>
          </p:cNvSpPr>
          <p:nvPr>
            <p:ph idx="1"/>
          </p:nvPr>
        </p:nvSpPr>
        <p:spPr/>
        <p:txBody>
          <a:bodyPr>
            <a:normAutofit lnSpcReduction="10000"/>
          </a:bodyPr>
          <a:lstStyle/>
          <a:p>
            <a:pPr algn="just"/>
            <a:r>
              <a:rPr lang="fr-FR" dirty="0"/>
              <a:t>L’IA se matérialise par la création des voitures (presque) autonomes qui s’adaptent à de multiples situations difficiles. Ces dernières diminuent considérablement les risques d’accidents et d’erreur souvent faite par l’homme au volant. </a:t>
            </a:r>
          </a:p>
          <a:p>
            <a:pPr algn="just"/>
            <a:r>
              <a:rPr lang="fr-FR" dirty="0"/>
              <a:t>Dans la navigation, l’IA s’immisce dans le concept des applications de navigation qui évalue instantanément le trafic routier et repère les zones potentiellement dangereuses ou contraignantes. Ces applis sont en mesure de calculer le temps de trajet et définir avec précision l’itinéraire à prendre pour arriver le plus vite possible à destination (bon est-ce de l’IA ?).</a:t>
            </a:r>
          </a:p>
        </p:txBody>
      </p:sp>
    </p:spTree>
    <p:extLst>
      <p:ext uri="{BB962C8B-B14F-4D97-AF65-F5344CB8AC3E}">
        <p14:creationId xmlns:p14="http://schemas.microsoft.com/office/powerpoint/2010/main" val="11179336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B90410-4B0C-3741-8719-8BBEF5DC52DA}"/>
              </a:ext>
            </a:extLst>
          </p:cNvPr>
          <p:cNvSpPr>
            <a:spLocks noGrp="1"/>
          </p:cNvSpPr>
          <p:nvPr>
            <p:ph type="title"/>
          </p:nvPr>
        </p:nvSpPr>
        <p:spPr/>
        <p:txBody>
          <a:bodyPr/>
          <a:lstStyle/>
          <a:p>
            <a:r>
              <a:rPr lang="fr-FR" dirty="0"/>
              <a:t>Le transport et la navigation</a:t>
            </a:r>
          </a:p>
        </p:txBody>
      </p:sp>
      <p:sp>
        <p:nvSpPr>
          <p:cNvPr id="3" name="Espace réservé du contenu 2">
            <a:extLst>
              <a:ext uri="{FF2B5EF4-FFF2-40B4-BE49-F238E27FC236}">
                <a16:creationId xmlns:a16="http://schemas.microsoft.com/office/drawing/2014/main" id="{6E67CF3A-1A06-E54D-A25E-502241039BCC}"/>
              </a:ext>
            </a:extLst>
          </p:cNvPr>
          <p:cNvSpPr>
            <a:spLocks noGrp="1"/>
          </p:cNvSpPr>
          <p:nvPr>
            <p:ph idx="1"/>
          </p:nvPr>
        </p:nvSpPr>
        <p:spPr/>
        <p:txBody>
          <a:bodyPr>
            <a:normAutofit fontScale="92500" lnSpcReduction="10000"/>
          </a:bodyPr>
          <a:lstStyle/>
          <a:p>
            <a:pPr algn="just"/>
            <a:r>
              <a:rPr lang="fr-FR" dirty="0"/>
              <a:t>On peut automatiquement vous facturer un péage d’autoroute (comme dans le métro de Moscou).</a:t>
            </a:r>
          </a:p>
          <a:p>
            <a:pPr algn="just"/>
            <a:r>
              <a:rPr lang="fr-FR" dirty="0"/>
              <a:t>On peut afficher votre numéro de plaque et vous signaler que vous avez dépasser la vitesse moyenne sur un tronçon d’autoroute (on pourrait aussi afficher votre nom, prénom, adresse). </a:t>
            </a:r>
          </a:p>
          <a:p>
            <a:pPr algn="just"/>
            <a:r>
              <a:rPr lang="fr-FR" dirty="0"/>
              <a:t>On peut contrôler le nombre d’infractions que vous avez pu commettre sur un trajet (vive les voitures communicantes). </a:t>
            </a:r>
          </a:p>
          <a:p>
            <a:pPr algn="just"/>
            <a:r>
              <a:rPr lang="fr-FR" dirty="0"/>
              <a:t>On peut contrôler que la route empruntée est bien celle sur laquelle vous deviez vous trouver (merci aux assurances).</a:t>
            </a:r>
          </a:p>
          <a:p>
            <a:pPr algn="just"/>
            <a:endParaRPr lang="fr-FR" dirty="0"/>
          </a:p>
          <a:p>
            <a:pPr algn="just"/>
            <a:endParaRPr lang="fr-FR" dirty="0"/>
          </a:p>
        </p:txBody>
      </p:sp>
    </p:spTree>
    <p:extLst>
      <p:ext uri="{BB962C8B-B14F-4D97-AF65-F5344CB8AC3E}">
        <p14:creationId xmlns:p14="http://schemas.microsoft.com/office/powerpoint/2010/main" val="33722787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AD9B3D-D05A-CE4C-B6C1-6268C3000149}"/>
              </a:ext>
            </a:extLst>
          </p:cNvPr>
          <p:cNvSpPr>
            <a:spLocks noGrp="1"/>
          </p:cNvSpPr>
          <p:nvPr>
            <p:ph type="title"/>
          </p:nvPr>
        </p:nvSpPr>
        <p:spPr/>
        <p:txBody>
          <a:bodyPr>
            <a:normAutofit/>
          </a:bodyPr>
          <a:lstStyle/>
          <a:p>
            <a:r>
              <a:rPr lang="fr-FR" dirty="0"/>
              <a:t>La santé</a:t>
            </a:r>
          </a:p>
        </p:txBody>
      </p:sp>
      <p:sp>
        <p:nvSpPr>
          <p:cNvPr id="3" name="Espace réservé du contenu 2">
            <a:extLst>
              <a:ext uri="{FF2B5EF4-FFF2-40B4-BE49-F238E27FC236}">
                <a16:creationId xmlns:a16="http://schemas.microsoft.com/office/drawing/2014/main" id="{946B7D74-B76E-204F-9DD7-06DA275B3604}"/>
              </a:ext>
            </a:extLst>
          </p:cNvPr>
          <p:cNvSpPr>
            <a:spLocks noGrp="1"/>
          </p:cNvSpPr>
          <p:nvPr>
            <p:ph idx="1"/>
          </p:nvPr>
        </p:nvSpPr>
        <p:spPr/>
        <p:txBody>
          <a:bodyPr>
            <a:normAutofit fontScale="92500" lnSpcReduction="10000"/>
          </a:bodyPr>
          <a:lstStyle/>
          <a:p>
            <a:pPr algn="just"/>
            <a:r>
              <a:rPr lang="fr-FR" dirty="0"/>
              <a:t>À l’heure actuelle, le Machine Learning joue un rôle important dans le traitement de plusieurs maladies ainsi que dans l’amélioration des interactions entre les patients et les professionnels de la santé.</a:t>
            </a:r>
          </a:p>
          <a:p>
            <a:pPr algn="just"/>
            <a:r>
              <a:rPr lang="fr-FR" dirty="0"/>
              <a:t>Grâce à l’IA, il est désormais monnaie courante de repérer une tumeur rapidement sur la base d’une imagerie médicale moderne afin d’établir ensuite un diagnostic et traitement adéquat. Nettement plus précise que les détections manuelles auxquelles les médecins se sont engagés depuis des siècles, l’entrée des </a:t>
            </a:r>
            <a:r>
              <a:rPr lang="fr-FR" dirty="0" err="1"/>
              <a:t>chatbots</a:t>
            </a:r>
            <a:r>
              <a:rPr lang="fr-FR" dirty="0"/>
              <a:t> permet une meilleure compréhension des symptômes. D’ailleurs, l’association du </a:t>
            </a:r>
            <a:r>
              <a:rPr lang="fr-FR" dirty="0" err="1"/>
              <a:t>Deep</a:t>
            </a:r>
            <a:r>
              <a:rPr lang="fr-FR" dirty="0"/>
              <a:t> Learning à des logiciels dotés de fonctionnalités à reconnaissance faciale détecte plus facilement les maladies génétiquement rares.</a:t>
            </a:r>
          </a:p>
        </p:txBody>
      </p:sp>
    </p:spTree>
    <p:extLst>
      <p:ext uri="{BB962C8B-B14F-4D97-AF65-F5344CB8AC3E}">
        <p14:creationId xmlns:p14="http://schemas.microsoft.com/office/powerpoint/2010/main" val="33015767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E9D384-82D6-044A-93B3-CB37E99199ED}"/>
              </a:ext>
            </a:extLst>
          </p:cNvPr>
          <p:cNvSpPr>
            <a:spLocks noGrp="1"/>
          </p:cNvSpPr>
          <p:nvPr>
            <p:ph type="title"/>
          </p:nvPr>
        </p:nvSpPr>
        <p:spPr/>
        <p:txBody>
          <a:bodyPr/>
          <a:lstStyle/>
          <a:p>
            <a:r>
              <a:rPr lang="fr-FR" dirty="0"/>
              <a:t>La santé</a:t>
            </a:r>
          </a:p>
        </p:txBody>
      </p:sp>
      <p:sp>
        <p:nvSpPr>
          <p:cNvPr id="3" name="Espace réservé du contenu 2">
            <a:extLst>
              <a:ext uri="{FF2B5EF4-FFF2-40B4-BE49-F238E27FC236}">
                <a16:creationId xmlns:a16="http://schemas.microsoft.com/office/drawing/2014/main" id="{0D915419-27F4-B646-90B6-A4AC80422C22}"/>
              </a:ext>
            </a:extLst>
          </p:cNvPr>
          <p:cNvSpPr>
            <a:spLocks noGrp="1"/>
          </p:cNvSpPr>
          <p:nvPr>
            <p:ph idx="1"/>
          </p:nvPr>
        </p:nvSpPr>
        <p:spPr>
          <a:xfrm>
            <a:off x="938434" y="2556932"/>
            <a:ext cx="6638777" cy="3318936"/>
          </a:xfrm>
        </p:spPr>
        <p:txBody>
          <a:bodyPr/>
          <a:lstStyle/>
          <a:p>
            <a:pPr algn="just"/>
            <a:r>
              <a:rPr lang="fr-FR" dirty="0"/>
              <a:t>Intel a annoncé lundi 11 mai 2020 collaborer avec l’école de médecine de l’université de Pennsylvanie (Etats-Unis) dans le but de créer des modèles d’intelligence artificielle capables d’identifier les tumeurs cérébrales.</a:t>
            </a:r>
          </a:p>
          <a:p>
            <a:pPr algn="just"/>
            <a:r>
              <a:rPr lang="fr-FR" dirty="0"/>
              <a:t>La technique d’analyse d’images (radio, scanner, IRM) s’applique à de nombreux types de cancers</a:t>
            </a:r>
          </a:p>
        </p:txBody>
      </p:sp>
      <p:pic>
        <p:nvPicPr>
          <p:cNvPr id="1026" name="Picture 2">
            <a:extLst>
              <a:ext uri="{FF2B5EF4-FFF2-40B4-BE49-F238E27FC236}">
                <a16:creationId xmlns:a16="http://schemas.microsoft.com/office/drawing/2014/main" id="{F23E053D-7481-3149-A436-8D9E2449DD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178" y="2556932"/>
            <a:ext cx="3186503" cy="3059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62836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6B7B28-F38C-704D-B570-D4C866F211BA}"/>
              </a:ext>
            </a:extLst>
          </p:cNvPr>
          <p:cNvSpPr>
            <a:spLocks noGrp="1"/>
          </p:cNvSpPr>
          <p:nvPr>
            <p:ph type="title"/>
          </p:nvPr>
        </p:nvSpPr>
        <p:spPr/>
        <p:txBody>
          <a:bodyPr/>
          <a:lstStyle/>
          <a:p>
            <a:r>
              <a:rPr lang="fr-FR" dirty="0"/>
              <a:t>La santé</a:t>
            </a:r>
          </a:p>
        </p:txBody>
      </p:sp>
      <p:pic>
        <p:nvPicPr>
          <p:cNvPr id="2050" name="Picture 2" descr="L'IA qui prédit l'apparition du cancer">
            <a:extLst>
              <a:ext uri="{FF2B5EF4-FFF2-40B4-BE49-F238E27FC236}">
                <a16:creationId xmlns:a16="http://schemas.microsoft.com/office/drawing/2014/main" id="{915C4CB8-79CF-224F-983D-9E5424FA269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470648" y="2596622"/>
            <a:ext cx="4425950" cy="3319463"/>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BAFFE478-5E62-CF4C-8AB5-64FB9198CE5F}"/>
              </a:ext>
            </a:extLst>
          </p:cNvPr>
          <p:cNvSpPr txBox="1"/>
          <p:nvPr/>
        </p:nvSpPr>
        <p:spPr>
          <a:xfrm>
            <a:off x="1295402" y="2828835"/>
            <a:ext cx="4425950" cy="2677656"/>
          </a:xfrm>
          <a:prstGeom prst="rect">
            <a:avLst/>
          </a:prstGeom>
          <a:noFill/>
        </p:spPr>
        <p:txBody>
          <a:bodyPr wrap="square" rtlCol="0">
            <a:spAutoFit/>
          </a:bodyPr>
          <a:lstStyle/>
          <a:p>
            <a:pPr algn="just"/>
            <a:r>
              <a:rPr lang="fr-FR" sz="2800" dirty="0"/>
              <a:t>L'algorithme a montré qu'il était capable d'identifier une femme à haut risque de cancer du sein (à gauche) quatre ans avant qu'il n'apparaisse à l'imagerie (à droite).</a:t>
            </a:r>
          </a:p>
        </p:txBody>
      </p:sp>
    </p:spTree>
    <p:extLst>
      <p:ext uri="{BB962C8B-B14F-4D97-AF65-F5344CB8AC3E}">
        <p14:creationId xmlns:p14="http://schemas.microsoft.com/office/powerpoint/2010/main" val="27047679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5D547F-45FA-484B-A5BD-AF8419319E65}"/>
              </a:ext>
            </a:extLst>
          </p:cNvPr>
          <p:cNvSpPr>
            <a:spLocks noGrp="1"/>
          </p:cNvSpPr>
          <p:nvPr>
            <p:ph type="title"/>
          </p:nvPr>
        </p:nvSpPr>
        <p:spPr/>
        <p:txBody>
          <a:bodyPr>
            <a:normAutofit/>
          </a:bodyPr>
          <a:lstStyle/>
          <a:p>
            <a:r>
              <a:rPr lang="fr-FR" dirty="0"/>
              <a:t>La finance</a:t>
            </a:r>
          </a:p>
        </p:txBody>
      </p:sp>
      <p:sp>
        <p:nvSpPr>
          <p:cNvPr id="3" name="Espace réservé du contenu 2">
            <a:extLst>
              <a:ext uri="{FF2B5EF4-FFF2-40B4-BE49-F238E27FC236}">
                <a16:creationId xmlns:a16="http://schemas.microsoft.com/office/drawing/2014/main" id="{24CC19A0-B95A-EB4D-9100-449C705CFE56}"/>
              </a:ext>
            </a:extLst>
          </p:cNvPr>
          <p:cNvSpPr>
            <a:spLocks noGrp="1"/>
          </p:cNvSpPr>
          <p:nvPr>
            <p:ph idx="1"/>
          </p:nvPr>
        </p:nvSpPr>
        <p:spPr/>
        <p:txBody>
          <a:bodyPr>
            <a:normAutofit fontScale="92500" lnSpcReduction="10000"/>
          </a:bodyPr>
          <a:lstStyle/>
          <a:p>
            <a:pPr algn="just"/>
            <a:r>
              <a:rPr lang="fr-FR" dirty="0"/>
              <a:t>Nombreuses institutions financières privilégient les technologies du </a:t>
            </a:r>
            <a:r>
              <a:rPr lang="fr-FR" dirty="0" err="1"/>
              <a:t>Big</a:t>
            </a:r>
            <a:r>
              <a:rPr lang="fr-FR" dirty="0"/>
              <a:t> Data en vue de mieux satisfaire leur clientèle dans une optique de personnalisation plus avancée. En effet, les banques en Europe optent davantage pour cette solution quant à la personnalisation des moyens de communication et de l’expérience client à tout instant sur mobile.</a:t>
            </a:r>
          </a:p>
          <a:p>
            <a:pPr algn="just"/>
            <a:r>
              <a:rPr lang="fr-FR" dirty="0"/>
              <a:t>Les progrès de l’IA dans la finance permettent une analyse des informations de compte, un repérage des paiements réguliers et une compréhension approfondie de l’usage des services proposés. Ils ont pour objectif de mettre à disposition des fonctionnalités personnalisées à l’exemple des rappels de paiements, des notifications de virements et des alertes de dépassement.</a:t>
            </a:r>
          </a:p>
        </p:txBody>
      </p:sp>
    </p:spTree>
    <p:extLst>
      <p:ext uri="{BB962C8B-B14F-4D97-AF65-F5344CB8AC3E}">
        <p14:creationId xmlns:p14="http://schemas.microsoft.com/office/powerpoint/2010/main" val="33670099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2384C6-6EC0-1D4B-9C16-E02A0C17CC39}"/>
              </a:ext>
            </a:extLst>
          </p:cNvPr>
          <p:cNvSpPr>
            <a:spLocks noGrp="1"/>
          </p:cNvSpPr>
          <p:nvPr>
            <p:ph type="title"/>
          </p:nvPr>
        </p:nvSpPr>
        <p:spPr/>
        <p:txBody>
          <a:bodyPr>
            <a:normAutofit fontScale="90000"/>
          </a:bodyPr>
          <a:lstStyle/>
          <a:p>
            <a:r>
              <a:rPr lang="fr-FR" dirty="0"/>
              <a:t>Le commerce	(si c’est gratuit c’est que c’est vous le produit).</a:t>
            </a:r>
          </a:p>
        </p:txBody>
      </p:sp>
      <p:sp>
        <p:nvSpPr>
          <p:cNvPr id="3" name="Espace réservé du contenu 2">
            <a:extLst>
              <a:ext uri="{FF2B5EF4-FFF2-40B4-BE49-F238E27FC236}">
                <a16:creationId xmlns:a16="http://schemas.microsoft.com/office/drawing/2014/main" id="{FB16C1D7-B985-AE4C-B8B4-6A4645C1E6C6}"/>
              </a:ext>
            </a:extLst>
          </p:cNvPr>
          <p:cNvSpPr>
            <a:spLocks noGrp="1"/>
          </p:cNvSpPr>
          <p:nvPr>
            <p:ph idx="1"/>
          </p:nvPr>
        </p:nvSpPr>
        <p:spPr>
          <a:xfrm>
            <a:off x="1295401" y="2444390"/>
            <a:ext cx="9601196" cy="3829800"/>
          </a:xfrm>
        </p:spPr>
        <p:txBody>
          <a:bodyPr>
            <a:normAutofit fontScale="85000" lnSpcReduction="10000"/>
          </a:bodyPr>
          <a:lstStyle/>
          <a:p>
            <a:pPr algn="just"/>
            <a:r>
              <a:rPr lang="fr-FR" dirty="0"/>
              <a:t>L’IA et le </a:t>
            </a:r>
            <a:r>
              <a:rPr lang="fr-FR" dirty="0" err="1"/>
              <a:t>Big</a:t>
            </a:r>
            <a:r>
              <a:rPr lang="fr-FR" dirty="0"/>
              <a:t> Data analyse vos habitudes d’achat (grandes surfaces, Internet, magasins). Tout cela pour mener une politique plus ou moins agressive de placement de produits. </a:t>
            </a:r>
          </a:p>
          <a:p>
            <a:pPr algn="just"/>
            <a:r>
              <a:rPr lang="fr-FR" dirty="0"/>
              <a:t>On connait vos goûts, votre niveau de vie, vos habitudes. A côté de cela votre nom, prénom, âge intéressent très peu les sociétés commerciales.</a:t>
            </a:r>
          </a:p>
          <a:p>
            <a:pPr algn="just"/>
            <a:r>
              <a:rPr lang="fr-FR" dirty="0"/>
              <a:t>Les outils d’IA vont ainsi permettre de répondre aux différents enjeux que pose l’e-commerce aux entreprises :</a:t>
            </a:r>
          </a:p>
          <a:p>
            <a:pPr lvl="1" algn="just"/>
            <a:r>
              <a:rPr lang="fr-FR" dirty="0"/>
              <a:t>Analyse de la concurrence</a:t>
            </a:r>
          </a:p>
          <a:p>
            <a:pPr lvl="1" algn="just"/>
            <a:r>
              <a:rPr lang="fr-FR" dirty="0"/>
              <a:t>Amélioration des boutiques physiques</a:t>
            </a:r>
          </a:p>
          <a:p>
            <a:pPr lvl="1" algn="just"/>
            <a:r>
              <a:rPr lang="fr-FR" dirty="0"/>
              <a:t>Adaptations aux nouveaux comportements clients</a:t>
            </a:r>
          </a:p>
          <a:p>
            <a:pPr lvl="1" algn="just"/>
            <a:r>
              <a:rPr lang="fr-FR" dirty="0"/>
              <a:t>Ciblage plus précis de la clientèle</a:t>
            </a:r>
          </a:p>
          <a:p>
            <a:pPr lvl="1" algn="just"/>
            <a:r>
              <a:rPr lang="fr-FR" dirty="0"/>
              <a:t>Identification des points d’amélioration</a:t>
            </a:r>
          </a:p>
        </p:txBody>
      </p:sp>
    </p:spTree>
    <p:extLst>
      <p:ext uri="{BB962C8B-B14F-4D97-AF65-F5344CB8AC3E}">
        <p14:creationId xmlns:p14="http://schemas.microsoft.com/office/powerpoint/2010/main" val="40732838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7D97C2-B596-6243-A24D-32741A487286}"/>
              </a:ext>
            </a:extLst>
          </p:cNvPr>
          <p:cNvSpPr>
            <a:spLocks noGrp="1"/>
          </p:cNvSpPr>
          <p:nvPr>
            <p:ph type="title"/>
          </p:nvPr>
        </p:nvSpPr>
        <p:spPr/>
        <p:txBody>
          <a:bodyPr/>
          <a:lstStyle/>
          <a:p>
            <a:r>
              <a:rPr lang="fr-FR" dirty="0"/>
              <a:t>Le commerce</a:t>
            </a:r>
          </a:p>
        </p:txBody>
      </p:sp>
      <p:sp>
        <p:nvSpPr>
          <p:cNvPr id="3" name="Espace réservé du contenu 2">
            <a:extLst>
              <a:ext uri="{FF2B5EF4-FFF2-40B4-BE49-F238E27FC236}">
                <a16:creationId xmlns:a16="http://schemas.microsoft.com/office/drawing/2014/main" id="{7A337E99-DC9C-324F-9C4B-682B5527C449}"/>
              </a:ext>
            </a:extLst>
          </p:cNvPr>
          <p:cNvSpPr>
            <a:spLocks noGrp="1"/>
          </p:cNvSpPr>
          <p:nvPr>
            <p:ph idx="1"/>
          </p:nvPr>
        </p:nvSpPr>
        <p:spPr>
          <a:xfrm>
            <a:off x="1083212" y="2556932"/>
            <a:ext cx="9813385" cy="3745394"/>
          </a:xfrm>
        </p:spPr>
        <p:txBody>
          <a:bodyPr>
            <a:normAutofit fontScale="92500" lnSpcReduction="10000"/>
          </a:bodyPr>
          <a:lstStyle/>
          <a:p>
            <a:pPr algn="just"/>
            <a:r>
              <a:rPr lang="fr-FR" dirty="0"/>
              <a:t>Afin de capter au maximum la clientèle sur les sites marchands, il est essentiel de répondre le plus précisément et le plus rapidement possible aux besoins des clients. Pour répondre à ces objectifs, le principe de la reconnaissance visuelle va être particulièrement adapté. Cette branche de l’IA s’appuie sur le Machine </a:t>
            </a:r>
            <a:r>
              <a:rPr lang="fr-FR" dirty="0" err="1"/>
              <a:t>learning</a:t>
            </a:r>
            <a:r>
              <a:rPr lang="fr-FR" dirty="0"/>
              <a:t> afin de rendre possible la reconnaissance instantanée d’un objet à partir d’une seule d’image. La reconnaissance visuelle va pouvoir être utilisée par les utilisateurs qui, à partir d’une simple photo prise de l’objet souhaité, pourront être orientés vers le site d’achat ou vers un produit similaire. Cette technique est aujourd’hui utilisée par des sites marchands tels que </a:t>
            </a:r>
            <a:r>
              <a:rPr lang="fr-FR" dirty="0" err="1"/>
              <a:t>Rakuten</a:t>
            </a:r>
            <a:r>
              <a:rPr lang="fr-FR" dirty="0"/>
              <a:t> (anciennement </a:t>
            </a:r>
            <a:r>
              <a:rPr lang="fr-FR" dirty="0" err="1"/>
              <a:t>PriceMinister</a:t>
            </a:r>
            <a:r>
              <a:rPr lang="fr-FR" dirty="0"/>
              <a:t>) qui propose aux utilisateurs d’accéder facilement à une offre de produits correspondants aux attentes clients, simplement à partir d’un code-barres.</a:t>
            </a:r>
          </a:p>
        </p:txBody>
      </p:sp>
    </p:spTree>
    <p:extLst>
      <p:ext uri="{BB962C8B-B14F-4D97-AF65-F5344CB8AC3E}">
        <p14:creationId xmlns:p14="http://schemas.microsoft.com/office/powerpoint/2010/main" val="34899394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7D97C2-B596-6243-A24D-32741A487286}"/>
              </a:ext>
            </a:extLst>
          </p:cNvPr>
          <p:cNvSpPr>
            <a:spLocks noGrp="1"/>
          </p:cNvSpPr>
          <p:nvPr>
            <p:ph type="title"/>
          </p:nvPr>
        </p:nvSpPr>
        <p:spPr/>
        <p:txBody>
          <a:bodyPr/>
          <a:lstStyle/>
          <a:p>
            <a:r>
              <a:rPr lang="fr-FR" dirty="0"/>
              <a:t>Le commerce</a:t>
            </a:r>
          </a:p>
        </p:txBody>
      </p:sp>
      <p:sp>
        <p:nvSpPr>
          <p:cNvPr id="3" name="Espace réservé du contenu 2">
            <a:extLst>
              <a:ext uri="{FF2B5EF4-FFF2-40B4-BE49-F238E27FC236}">
                <a16:creationId xmlns:a16="http://schemas.microsoft.com/office/drawing/2014/main" id="{7A337E99-DC9C-324F-9C4B-682B5527C449}"/>
              </a:ext>
            </a:extLst>
          </p:cNvPr>
          <p:cNvSpPr>
            <a:spLocks noGrp="1"/>
          </p:cNvSpPr>
          <p:nvPr>
            <p:ph idx="1"/>
          </p:nvPr>
        </p:nvSpPr>
        <p:spPr>
          <a:xfrm>
            <a:off x="1083213" y="2556932"/>
            <a:ext cx="5683348" cy="3745394"/>
          </a:xfrm>
        </p:spPr>
        <p:txBody>
          <a:bodyPr>
            <a:normAutofit/>
          </a:bodyPr>
          <a:lstStyle/>
          <a:p>
            <a:pPr algn="just"/>
            <a:r>
              <a:rPr lang="fr-FR" dirty="0"/>
              <a:t>Des systèmes vous reconnaissent quand vous franchissez la porte d’un magasin. Immédiatement la caissière (s’il y en a encore une) reçoit toutes les informations vous concernant, peut vous appeler par votre nom et vous faire bénéficier de toutes les promotions possibles (système </a:t>
            </a:r>
            <a:r>
              <a:rPr lang="fr-FR" dirty="0" err="1"/>
              <a:t>booking</a:t>
            </a:r>
            <a:r>
              <a:rPr lang="fr-FR" dirty="0"/>
              <a:t>). </a:t>
            </a:r>
          </a:p>
        </p:txBody>
      </p:sp>
      <p:pic>
        <p:nvPicPr>
          <p:cNvPr id="3074" name="Picture 2" descr="IA et e-commerce : des opportunités qui...">
            <a:extLst>
              <a:ext uri="{FF2B5EF4-FFF2-40B4-BE49-F238E27FC236}">
                <a16:creationId xmlns:a16="http://schemas.microsoft.com/office/drawing/2014/main" id="{417B2BB0-17BF-BA49-AA29-A5AF2EE81E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6561" y="2556932"/>
            <a:ext cx="4343400"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69825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CD9147-EDD6-A449-999E-D5F77337EB9A}"/>
              </a:ext>
            </a:extLst>
          </p:cNvPr>
          <p:cNvSpPr>
            <a:spLocks noGrp="1"/>
          </p:cNvSpPr>
          <p:nvPr>
            <p:ph type="title"/>
          </p:nvPr>
        </p:nvSpPr>
        <p:spPr/>
        <p:txBody>
          <a:bodyPr/>
          <a:lstStyle/>
          <a:p>
            <a:r>
              <a:rPr lang="fr-FR" dirty="0"/>
              <a:t>Le divertissement</a:t>
            </a:r>
          </a:p>
        </p:txBody>
      </p:sp>
      <p:sp>
        <p:nvSpPr>
          <p:cNvPr id="3" name="Espace réservé du contenu 2">
            <a:extLst>
              <a:ext uri="{FF2B5EF4-FFF2-40B4-BE49-F238E27FC236}">
                <a16:creationId xmlns:a16="http://schemas.microsoft.com/office/drawing/2014/main" id="{87BDDB66-FDA2-9446-A97D-65DEDF4F4376}"/>
              </a:ext>
            </a:extLst>
          </p:cNvPr>
          <p:cNvSpPr>
            <a:spLocks noGrp="1"/>
          </p:cNvSpPr>
          <p:nvPr>
            <p:ph idx="1"/>
          </p:nvPr>
        </p:nvSpPr>
        <p:spPr/>
        <p:txBody>
          <a:bodyPr/>
          <a:lstStyle/>
          <a:p>
            <a:pPr algn="just"/>
            <a:r>
              <a:rPr lang="fr-FR" dirty="0"/>
              <a:t>L’intelligence artificielle est au divertissement ce que les robots sont au travail : elle décharge les humains d’un certain nombre de tâches répétitives et pénibles pour leur libérer du temps à allouer à des activités plus passionnantes.</a:t>
            </a:r>
          </a:p>
          <a:p>
            <a:pPr algn="just"/>
            <a:r>
              <a:rPr lang="fr-FR" dirty="0"/>
              <a:t>Mais si on laisse aux moteurs de recherche la liberté de nous proposer des films, de la musique, expositions, nous risquons d’écouter tous la même chose, regarder les mêmes films, de manger dans les mêmes restaurants. </a:t>
            </a:r>
          </a:p>
          <a:p>
            <a:pPr algn="just"/>
            <a:r>
              <a:rPr lang="fr-FR" dirty="0"/>
              <a:t>Hélas c’est un peu ce qui se passe déjà aujourd’hui. </a:t>
            </a:r>
          </a:p>
        </p:txBody>
      </p:sp>
    </p:spTree>
    <p:extLst>
      <p:ext uri="{BB962C8B-B14F-4D97-AF65-F5344CB8AC3E}">
        <p14:creationId xmlns:p14="http://schemas.microsoft.com/office/powerpoint/2010/main" val="4232230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CC712C-05ED-BA4D-B563-11C22AF0B99C}"/>
              </a:ext>
            </a:extLst>
          </p:cNvPr>
          <p:cNvSpPr>
            <a:spLocks noGrp="1"/>
          </p:cNvSpPr>
          <p:nvPr>
            <p:ph type="title"/>
          </p:nvPr>
        </p:nvSpPr>
        <p:spPr/>
        <p:txBody>
          <a:bodyPr/>
          <a:lstStyle/>
          <a:p>
            <a:r>
              <a:rPr lang="fr-FR" dirty="0"/>
              <a:t>La communication</a:t>
            </a:r>
          </a:p>
        </p:txBody>
      </p:sp>
      <p:sp>
        <p:nvSpPr>
          <p:cNvPr id="3" name="Espace réservé du contenu 2">
            <a:extLst>
              <a:ext uri="{FF2B5EF4-FFF2-40B4-BE49-F238E27FC236}">
                <a16:creationId xmlns:a16="http://schemas.microsoft.com/office/drawing/2014/main" id="{BF75FD36-A7D1-194E-8ACA-9ABA38AEA493}"/>
              </a:ext>
            </a:extLst>
          </p:cNvPr>
          <p:cNvSpPr>
            <a:spLocks noGrp="1"/>
          </p:cNvSpPr>
          <p:nvPr>
            <p:ph idx="1"/>
          </p:nvPr>
        </p:nvSpPr>
        <p:spPr/>
        <p:txBody>
          <a:bodyPr>
            <a:normAutofit lnSpcReduction="10000"/>
          </a:bodyPr>
          <a:lstStyle/>
          <a:p>
            <a:pPr algn="just" fontAlgn="base"/>
            <a:r>
              <a:rPr lang="fr-FR" dirty="0"/>
              <a:t>Un autre aspect innovant que l’on doit à l’intelligence artificielle est la </a:t>
            </a:r>
            <a:r>
              <a:rPr lang="fr-FR" b="1" dirty="0"/>
              <a:t>fonction vocale</a:t>
            </a:r>
            <a:r>
              <a:rPr lang="fr-FR" dirty="0"/>
              <a:t>. Cette dernière s’immisce un peu partout dans notre quotidien depuis les enceintes intelligentes jusqu’à l’assistance vocale à domicile et au bureau. Son intérêt réside dans le fait de comprendre les besoins de l’homme et d’interagir en conséquence.</a:t>
            </a:r>
          </a:p>
          <a:p>
            <a:pPr fontAlgn="base"/>
            <a:r>
              <a:rPr lang="fr-FR" dirty="0"/>
              <a:t>D’ailleurs, la plupart des </a:t>
            </a:r>
            <a:r>
              <a:rPr lang="fr-FR" b="1" dirty="0"/>
              <a:t>applications de TALN</a:t>
            </a:r>
            <a:r>
              <a:rPr lang="fr-FR" dirty="0"/>
              <a:t> (Traitement Automatique du Langage Naturel) assurent désormais d’autres fonctions intelligentes supplémentaires comme la reconnaissance vocale, la reconnaissance faciale, la traduction du langage et l’analyse de l’humeur.</a:t>
            </a:r>
          </a:p>
          <a:p>
            <a:endParaRPr lang="fr-FR" dirty="0"/>
          </a:p>
        </p:txBody>
      </p:sp>
    </p:spTree>
    <p:extLst>
      <p:ext uri="{BB962C8B-B14F-4D97-AF65-F5344CB8AC3E}">
        <p14:creationId xmlns:p14="http://schemas.microsoft.com/office/powerpoint/2010/main" val="36185131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CC712C-05ED-BA4D-B563-11C22AF0B99C}"/>
              </a:ext>
            </a:extLst>
          </p:cNvPr>
          <p:cNvSpPr>
            <a:spLocks noGrp="1"/>
          </p:cNvSpPr>
          <p:nvPr>
            <p:ph type="title"/>
          </p:nvPr>
        </p:nvSpPr>
        <p:spPr/>
        <p:txBody>
          <a:bodyPr/>
          <a:lstStyle/>
          <a:p>
            <a:r>
              <a:rPr lang="fr-FR" dirty="0"/>
              <a:t>La communication</a:t>
            </a:r>
          </a:p>
        </p:txBody>
      </p:sp>
      <p:sp>
        <p:nvSpPr>
          <p:cNvPr id="3" name="Espace réservé du contenu 2">
            <a:extLst>
              <a:ext uri="{FF2B5EF4-FFF2-40B4-BE49-F238E27FC236}">
                <a16:creationId xmlns:a16="http://schemas.microsoft.com/office/drawing/2014/main" id="{BF75FD36-A7D1-194E-8ACA-9ABA38AEA493}"/>
              </a:ext>
            </a:extLst>
          </p:cNvPr>
          <p:cNvSpPr>
            <a:spLocks noGrp="1"/>
          </p:cNvSpPr>
          <p:nvPr>
            <p:ph idx="1"/>
          </p:nvPr>
        </p:nvSpPr>
        <p:spPr>
          <a:xfrm>
            <a:off x="1295401" y="2556932"/>
            <a:ext cx="5013959" cy="3318936"/>
          </a:xfrm>
        </p:spPr>
        <p:txBody>
          <a:bodyPr>
            <a:normAutofit/>
          </a:bodyPr>
          <a:lstStyle/>
          <a:p>
            <a:pPr algn="just" fontAlgn="base"/>
            <a:r>
              <a:rPr lang="fr-FR" dirty="0"/>
              <a:t>Mais pour satisfaire votre curiosité, les assistant vocaux sont obligés de vous écouter en permanence pour savoir si vous leurs soumettez une requête. </a:t>
            </a:r>
          </a:p>
          <a:p>
            <a:pPr algn="just"/>
            <a:endParaRPr lang="fr-FR" dirty="0"/>
          </a:p>
        </p:txBody>
      </p:sp>
      <p:pic>
        <p:nvPicPr>
          <p:cNvPr id="4098" name="Picture 2" descr="Alexa et Google Home sont-ils des espions intelligents ?">
            <a:extLst>
              <a:ext uri="{FF2B5EF4-FFF2-40B4-BE49-F238E27FC236}">
                <a16:creationId xmlns:a16="http://schemas.microsoft.com/office/drawing/2014/main" id="{DA8D940D-82C4-5E4B-972F-CF9448054C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5841" y="2556932"/>
            <a:ext cx="4210757" cy="31580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07050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412731-FC9E-7D4F-AD8A-7DA33FE7C40A}"/>
              </a:ext>
            </a:extLst>
          </p:cNvPr>
          <p:cNvSpPr>
            <a:spLocks noGrp="1"/>
          </p:cNvSpPr>
          <p:nvPr>
            <p:ph type="title"/>
          </p:nvPr>
        </p:nvSpPr>
        <p:spPr/>
        <p:txBody>
          <a:bodyPr/>
          <a:lstStyle/>
          <a:p>
            <a:r>
              <a:rPr lang="fr-FR" dirty="0"/>
              <a:t>Vidéo surveillance</a:t>
            </a:r>
          </a:p>
        </p:txBody>
      </p:sp>
      <p:sp>
        <p:nvSpPr>
          <p:cNvPr id="3" name="Espace réservé du contenu 2">
            <a:extLst>
              <a:ext uri="{FF2B5EF4-FFF2-40B4-BE49-F238E27FC236}">
                <a16:creationId xmlns:a16="http://schemas.microsoft.com/office/drawing/2014/main" id="{EF295B78-BDEC-CB4C-AF94-10ABC34C83CF}"/>
              </a:ext>
            </a:extLst>
          </p:cNvPr>
          <p:cNvSpPr>
            <a:spLocks noGrp="1"/>
          </p:cNvSpPr>
          <p:nvPr>
            <p:ph idx="1"/>
          </p:nvPr>
        </p:nvSpPr>
        <p:spPr>
          <a:xfrm>
            <a:off x="872491" y="2831252"/>
            <a:ext cx="6522719" cy="3318936"/>
          </a:xfrm>
        </p:spPr>
        <p:txBody>
          <a:bodyPr>
            <a:normAutofit lnSpcReduction="10000"/>
          </a:bodyPr>
          <a:lstStyle/>
          <a:p>
            <a:pPr algn="just"/>
            <a:r>
              <a:rPr lang="fr-FR" dirty="0"/>
              <a:t>À l’insu de leurs détenteurs, le site russe </a:t>
            </a:r>
            <a:r>
              <a:rPr lang="fr-FR" dirty="0" err="1">
                <a:hlinkClick r:id="rId2"/>
              </a:rPr>
              <a:t>insecam.org</a:t>
            </a:r>
            <a:r>
              <a:rPr lang="fr-FR" dirty="0">
                <a:hlinkClick r:id="rId2"/>
              </a:rPr>
              <a:t> </a:t>
            </a:r>
            <a:r>
              <a:rPr lang="fr-FR" dirty="0"/>
              <a:t>retransmet en direct les images de webcams mal protégées un peu partout à travers le monde. En France, le site diffuse par exemple les images de plus de 1 000 caméras et cela, n’importe où : un magasin, une voiture, l’entrée de votre maison, la laverie du coin, votre salon… La solution pour stopper cela : changer le mot de passe de la caméra.</a:t>
            </a:r>
          </a:p>
        </p:txBody>
      </p:sp>
      <p:pic>
        <p:nvPicPr>
          <p:cNvPr id="5122" name="Picture 2">
            <a:extLst>
              <a:ext uri="{FF2B5EF4-FFF2-40B4-BE49-F238E27FC236}">
                <a16:creationId xmlns:a16="http://schemas.microsoft.com/office/drawing/2014/main" id="{B5121759-7F81-B641-A5DF-C8EC88197C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331" y="3162924"/>
            <a:ext cx="3417348" cy="1803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27871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6A61D6-64AD-8D41-B3D6-B3B0663A73A8}"/>
              </a:ext>
            </a:extLst>
          </p:cNvPr>
          <p:cNvSpPr>
            <a:spLocks noGrp="1"/>
          </p:cNvSpPr>
          <p:nvPr>
            <p:ph type="title"/>
          </p:nvPr>
        </p:nvSpPr>
        <p:spPr/>
        <p:txBody>
          <a:bodyPr/>
          <a:lstStyle/>
          <a:p>
            <a:r>
              <a:rPr lang="fr-FR" dirty="0"/>
              <a:t>L’art</a:t>
            </a:r>
          </a:p>
        </p:txBody>
      </p:sp>
      <p:sp>
        <p:nvSpPr>
          <p:cNvPr id="3" name="Espace réservé du contenu 2">
            <a:extLst>
              <a:ext uri="{FF2B5EF4-FFF2-40B4-BE49-F238E27FC236}">
                <a16:creationId xmlns:a16="http://schemas.microsoft.com/office/drawing/2014/main" id="{D729C3E7-858C-8E4B-8DFA-141F6C414614}"/>
              </a:ext>
            </a:extLst>
          </p:cNvPr>
          <p:cNvSpPr>
            <a:spLocks noGrp="1"/>
          </p:cNvSpPr>
          <p:nvPr>
            <p:ph idx="1"/>
          </p:nvPr>
        </p:nvSpPr>
        <p:spPr/>
        <p:txBody>
          <a:bodyPr/>
          <a:lstStyle/>
          <a:p>
            <a:pPr algn="just"/>
            <a:r>
              <a:rPr lang="fr-FR" dirty="0"/>
              <a:t>On a vu que l’IA pouvait peindre</a:t>
            </a:r>
          </a:p>
          <a:p>
            <a:pPr algn="just"/>
            <a:r>
              <a:rPr lang="fr-FR" dirty="0"/>
              <a:t>AIVA se revendique comme une intelligence artificielle capable de «composer des trames sonores remplies d’émotion». Elle a appris les partitions des plus grands compositeurs du classique à nos jours, et peut aujourd’hui vous composer une pièce originale en quelques secondes.</a:t>
            </a:r>
          </a:p>
          <a:p>
            <a:pPr algn="just"/>
            <a:r>
              <a:rPr lang="fr-FR" dirty="0"/>
              <a:t>« </a:t>
            </a:r>
            <a:r>
              <a:rPr lang="fr-FR" dirty="0" err="1"/>
              <a:t>Dinner</a:t>
            </a:r>
            <a:r>
              <a:rPr lang="fr-FR" dirty="0"/>
              <a:t> </a:t>
            </a:r>
            <a:r>
              <a:rPr lang="fr-FR" dirty="0" err="1"/>
              <a:t>depression</a:t>
            </a:r>
            <a:r>
              <a:rPr lang="fr-FR" dirty="0"/>
              <a:t> », de Julia Joy </a:t>
            </a:r>
            <a:r>
              <a:rPr lang="fr-FR" dirty="0" err="1"/>
              <a:t>Raffel</a:t>
            </a:r>
            <a:r>
              <a:rPr lang="fr-FR" dirty="0"/>
              <a:t>. Vous ne connaissez pas cette autrice ? C’est tout à fait normal. Car Julia Joy </a:t>
            </a:r>
            <a:r>
              <a:rPr lang="fr-FR" dirty="0" err="1"/>
              <a:t>Raffel</a:t>
            </a:r>
            <a:r>
              <a:rPr lang="fr-FR" dirty="0"/>
              <a:t> n’existe pas. Ou plutôt, c’est une intelligence artificielle.</a:t>
            </a:r>
          </a:p>
        </p:txBody>
      </p:sp>
    </p:spTree>
    <p:extLst>
      <p:ext uri="{BB962C8B-B14F-4D97-AF65-F5344CB8AC3E}">
        <p14:creationId xmlns:p14="http://schemas.microsoft.com/office/powerpoint/2010/main" val="37423572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D033E3-4975-D447-A818-B91863FB1C94}"/>
              </a:ext>
            </a:extLst>
          </p:cNvPr>
          <p:cNvSpPr>
            <a:spLocks noGrp="1"/>
          </p:cNvSpPr>
          <p:nvPr>
            <p:ph type="title"/>
          </p:nvPr>
        </p:nvSpPr>
        <p:spPr>
          <a:xfrm>
            <a:off x="892629" y="982132"/>
            <a:ext cx="4321922" cy="1325373"/>
          </a:xfrm>
        </p:spPr>
        <p:txBody>
          <a:bodyPr anchor="b">
            <a:normAutofit/>
          </a:bodyPr>
          <a:lstStyle/>
          <a:p>
            <a:r>
              <a:rPr lang="fr-FR" sz="4000" dirty="0">
                <a:solidFill>
                  <a:srgbClr val="262626"/>
                </a:solidFill>
              </a:rPr>
              <a:t>Les robots partout ?</a:t>
            </a:r>
          </a:p>
        </p:txBody>
      </p:sp>
      <p:sp>
        <p:nvSpPr>
          <p:cNvPr id="3" name="Espace réservé du contenu 2">
            <a:extLst>
              <a:ext uri="{FF2B5EF4-FFF2-40B4-BE49-F238E27FC236}">
                <a16:creationId xmlns:a16="http://schemas.microsoft.com/office/drawing/2014/main" id="{1EBDA514-6A81-4647-B4EA-B35BF4591B65}"/>
              </a:ext>
            </a:extLst>
          </p:cNvPr>
          <p:cNvSpPr>
            <a:spLocks noGrp="1"/>
          </p:cNvSpPr>
          <p:nvPr>
            <p:ph idx="1"/>
          </p:nvPr>
        </p:nvSpPr>
        <p:spPr>
          <a:xfrm>
            <a:off x="892629" y="2493774"/>
            <a:ext cx="4321922" cy="3382094"/>
          </a:xfrm>
        </p:spPr>
        <p:txBody>
          <a:bodyPr>
            <a:normAutofit fontScale="92500" lnSpcReduction="10000"/>
          </a:bodyPr>
          <a:lstStyle/>
          <a:p>
            <a:pPr algn="just"/>
            <a:r>
              <a:rPr lang="fr-FR" dirty="0">
                <a:solidFill>
                  <a:srgbClr val="262626"/>
                </a:solidFill>
              </a:rPr>
              <a:t>Lancé dans les médias en juin 2017, Moby </a:t>
            </a:r>
            <a:r>
              <a:rPr lang="fr-FR" dirty="0" err="1">
                <a:solidFill>
                  <a:srgbClr val="262626"/>
                </a:solidFill>
              </a:rPr>
              <a:t>Mart</a:t>
            </a:r>
            <a:r>
              <a:rPr lang="fr-FR" dirty="0">
                <a:solidFill>
                  <a:srgbClr val="262626"/>
                </a:solidFill>
              </a:rPr>
              <a:t> est un bel exemple de boutique entièrement automatisée. Il s’agit d’une épicerie mobile, sans personnel, qui vend tous les jours des articles courants comme du pain, du lait et des produits de nettoyage.</a:t>
            </a:r>
          </a:p>
          <a:p>
            <a:pPr marL="0" indent="0" algn="just">
              <a:buNone/>
            </a:pPr>
            <a:br>
              <a:rPr lang="fr-FR" dirty="0">
                <a:solidFill>
                  <a:srgbClr val="262626"/>
                </a:solidFill>
              </a:rPr>
            </a:br>
            <a:endParaRPr lang="fr-FR" dirty="0">
              <a:solidFill>
                <a:srgbClr val="262626"/>
              </a:solidFill>
            </a:endParaRPr>
          </a:p>
        </p:txBody>
      </p:sp>
      <p:pic>
        <p:nvPicPr>
          <p:cNvPr id="4" name="Wheelys Moby Mart" descr="Wheelys Moby Mart">
            <a:hlinkClick r:id="" action="ppaction://media"/>
            <a:extLst>
              <a:ext uri="{FF2B5EF4-FFF2-40B4-BE49-F238E27FC236}">
                <a16:creationId xmlns:a16="http://schemas.microsoft.com/office/drawing/2014/main" id="{E18EB185-8503-3442-BA4D-14514621D9F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418667" y="1900337"/>
            <a:ext cx="6012599" cy="3382085"/>
          </a:xfrm>
          <a:prstGeom prst="rect">
            <a:avLst/>
          </a:prstGeom>
          <a:ln w="57150" cmpd="thickThin">
            <a:solidFill>
              <a:srgbClr val="7F7F7F"/>
            </a:solidFill>
            <a:miter lim="800000"/>
          </a:ln>
        </p:spPr>
      </p:pic>
    </p:spTree>
    <p:extLst>
      <p:ext uri="{BB962C8B-B14F-4D97-AF65-F5344CB8AC3E}">
        <p14:creationId xmlns:p14="http://schemas.microsoft.com/office/powerpoint/2010/main" val="3969737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98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D033E3-4975-D447-A818-B91863FB1C94}"/>
              </a:ext>
            </a:extLst>
          </p:cNvPr>
          <p:cNvSpPr>
            <a:spLocks noGrp="1"/>
          </p:cNvSpPr>
          <p:nvPr>
            <p:ph type="title"/>
          </p:nvPr>
        </p:nvSpPr>
        <p:spPr>
          <a:xfrm>
            <a:off x="6094412" y="982132"/>
            <a:ext cx="4802185" cy="1303867"/>
          </a:xfrm>
        </p:spPr>
        <p:txBody>
          <a:bodyPr>
            <a:normAutofit/>
          </a:bodyPr>
          <a:lstStyle/>
          <a:p>
            <a:r>
              <a:rPr lang="fr-FR" dirty="0">
                <a:solidFill>
                  <a:srgbClr val="262626"/>
                </a:solidFill>
              </a:rPr>
              <a:t>Les robots partout ?</a:t>
            </a:r>
          </a:p>
        </p:txBody>
      </p:sp>
      <p:pic>
        <p:nvPicPr>
          <p:cNvPr id="6" name="Image 5" descr="Une image contenant texte&#10;&#10;Description générée automatiquement">
            <a:extLst>
              <a:ext uri="{FF2B5EF4-FFF2-40B4-BE49-F238E27FC236}">
                <a16:creationId xmlns:a16="http://schemas.microsoft.com/office/drawing/2014/main" id="{1D516EBA-3CC4-6442-9FFD-11EE811CF11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12683" y="2477010"/>
            <a:ext cx="3876801" cy="1725175"/>
          </a:xfrm>
          <a:prstGeom prst="rect">
            <a:avLst/>
          </a:prstGeom>
        </p:spPr>
      </p:pic>
      <p:sp>
        <p:nvSpPr>
          <p:cNvPr id="3" name="Espace réservé du contenu 2">
            <a:extLst>
              <a:ext uri="{FF2B5EF4-FFF2-40B4-BE49-F238E27FC236}">
                <a16:creationId xmlns:a16="http://schemas.microsoft.com/office/drawing/2014/main" id="{1EBDA514-6A81-4647-B4EA-B35BF4591B65}"/>
              </a:ext>
            </a:extLst>
          </p:cNvPr>
          <p:cNvSpPr>
            <a:spLocks noGrp="1"/>
          </p:cNvSpPr>
          <p:nvPr>
            <p:ph idx="1"/>
          </p:nvPr>
        </p:nvSpPr>
        <p:spPr>
          <a:xfrm>
            <a:off x="6094412" y="2556932"/>
            <a:ext cx="4802184" cy="3318936"/>
          </a:xfrm>
        </p:spPr>
        <p:txBody>
          <a:bodyPr>
            <a:normAutofit/>
          </a:bodyPr>
          <a:lstStyle/>
          <a:p>
            <a:pPr marL="0" indent="0" algn="just">
              <a:lnSpc>
                <a:spcPct val="90000"/>
              </a:lnSpc>
              <a:buNone/>
            </a:pPr>
            <a:br>
              <a:rPr lang="fr-FR" sz="1700" dirty="0">
                <a:solidFill>
                  <a:srgbClr val="262626"/>
                </a:solidFill>
              </a:rPr>
            </a:br>
            <a:r>
              <a:rPr lang="fr-FR" sz="1700" dirty="0" err="1">
                <a:solidFill>
                  <a:srgbClr val="262626"/>
                </a:solidFill>
              </a:rPr>
              <a:t>CureSkin</a:t>
            </a:r>
            <a:r>
              <a:rPr lang="fr-FR" sz="1700" dirty="0">
                <a:solidFill>
                  <a:srgbClr val="262626"/>
                </a:solidFill>
              </a:rPr>
              <a:t> est une application mobile, pilotée par de l’IA, qui peut diagnostiquer des problèmes de peau et conseiller des traitements et produits. Cette innovation nous montre que la reconnaissance des formes par l’IA peut effectuer la fonction de diagnostic des dermatologues. Elle illustre également à quel point il pourrait être facile de suivre et de surveiller sa santé sans intervention humaine. Ses utilisateurs téléchargent une photo de leur peau dans l'application qui se sert ensuite de l'intelligence artificielle pour analyser les problèmes (Qualité de la photo ?). </a:t>
            </a:r>
          </a:p>
        </p:txBody>
      </p:sp>
    </p:spTree>
    <p:extLst>
      <p:ext uri="{BB962C8B-B14F-4D97-AF65-F5344CB8AC3E}">
        <p14:creationId xmlns:p14="http://schemas.microsoft.com/office/powerpoint/2010/main" val="495145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50DC39-F33F-184E-8EE3-CCFBC242B2EA}"/>
              </a:ext>
            </a:extLst>
          </p:cNvPr>
          <p:cNvSpPr>
            <a:spLocks noGrp="1"/>
          </p:cNvSpPr>
          <p:nvPr>
            <p:ph type="title"/>
          </p:nvPr>
        </p:nvSpPr>
        <p:spPr>
          <a:xfrm>
            <a:off x="1295401" y="673178"/>
            <a:ext cx="9601196" cy="1303867"/>
          </a:xfrm>
        </p:spPr>
        <p:txBody>
          <a:bodyPr/>
          <a:lstStyle/>
          <a:p>
            <a:r>
              <a:rPr lang="fr-FR" dirty="0"/>
              <a:t>De Vinci aurait été fasciné !</a:t>
            </a:r>
          </a:p>
        </p:txBody>
      </p:sp>
      <p:sp>
        <p:nvSpPr>
          <p:cNvPr id="3" name="Espace réservé du contenu 2">
            <a:extLst>
              <a:ext uri="{FF2B5EF4-FFF2-40B4-BE49-F238E27FC236}">
                <a16:creationId xmlns:a16="http://schemas.microsoft.com/office/drawing/2014/main" id="{4C579FEF-7903-2141-9183-1424D8829511}"/>
              </a:ext>
            </a:extLst>
          </p:cNvPr>
          <p:cNvSpPr>
            <a:spLocks noGrp="1"/>
          </p:cNvSpPr>
          <p:nvPr>
            <p:ph idx="1"/>
          </p:nvPr>
        </p:nvSpPr>
        <p:spPr/>
        <p:txBody>
          <a:bodyPr/>
          <a:lstStyle/>
          <a:p>
            <a:endParaRPr lang="fr-FR" dirty="0"/>
          </a:p>
        </p:txBody>
      </p:sp>
      <p:pic>
        <p:nvPicPr>
          <p:cNvPr id="4" name="Festo BionicSwift 2021" descr="Festo BionicSwift 2021">
            <a:hlinkClick r:id="" action="ppaction://media"/>
            <a:extLst>
              <a:ext uri="{FF2B5EF4-FFF2-40B4-BE49-F238E27FC236}">
                <a16:creationId xmlns:a16="http://schemas.microsoft.com/office/drawing/2014/main" id="{5AFE867E-0B1A-FE4F-97AD-18EDFE41FC5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617010" y="1913021"/>
            <a:ext cx="7412898" cy="4169755"/>
          </a:xfrm>
          <a:prstGeom prst="rect">
            <a:avLst/>
          </a:prstGeom>
        </p:spPr>
      </p:pic>
    </p:spTree>
    <p:extLst>
      <p:ext uri="{BB962C8B-B14F-4D97-AF65-F5344CB8AC3E}">
        <p14:creationId xmlns:p14="http://schemas.microsoft.com/office/powerpoint/2010/main" val="821189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41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049C15C-7274-D340-B406-D14C88C427DF}"/>
              </a:ext>
            </a:extLst>
          </p:cNvPr>
          <p:cNvSpPr>
            <a:spLocks noGrp="1"/>
          </p:cNvSpPr>
          <p:nvPr>
            <p:ph type="ctrTitle"/>
          </p:nvPr>
        </p:nvSpPr>
        <p:spPr>
          <a:xfrm>
            <a:off x="2687635" y="1685925"/>
            <a:ext cx="6815669" cy="842965"/>
          </a:xfrm>
        </p:spPr>
        <p:txBody>
          <a:bodyPr/>
          <a:lstStyle/>
          <a:p>
            <a:r>
              <a:rPr lang="fr-FR"/>
              <a:t>FIN</a:t>
            </a:r>
            <a:endParaRPr lang="fr-FR" dirty="0"/>
          </a:p>
        </p:txBody>
      </p:sp>
      <p:sp>
        <p:nvSpPr>
          <p:cNvPr id="5" name="Sous-titre 4">
            <a:extLst>
              <a:ext uri="{FF2B5EF4-FFF2-40B4-BE49-F238E27FC236}">
                <a16:creationId xmlns:a16="http://schemas.microsoft.com/office/drawing/2014/main" id="{BB7409B0-BA36-1040-A567-7145B7F21371}"/>
              </a:ext>
            </a:extLst>
          </p:cNvPr>
          <p:cNvSpPr>
            <a:spLocks noGrp="1"/>
          </p:cNvSpPr>
          <p:nvPr>
            <p:ph type="subTitle" idx="1"/>
          </p:nvPr>
        </p:nvSpPr>
        <p:spPr>
          <a:xfrm>
            <a:off x="5545930" y="3266691"/>
            <a:ext cx="2923940" cy="324697"/>
          </a:xfrm>
        </p:spPr>
        <p:txBody>
          <a:bodyPr>
            <a:normAutofit fontScale="85000" lnSpcReduction="20000"/>
          </a:bodyPr>
          <a:lstStyle/>
          <a:p>
            <a:endParaRPr lang="fr-FR" dirty="0"/>
          </a:p>
        </p:txBody>
      </p:sp>
      <p:pic>
        <p:nvPicPr>
          <p:cNvPr id="1028" name="Picture 4" descr="Intelligence artificielle vs Humains - Fix - Le blog du dessinateur Fix">
            <a:extLst>
              <a:ext uri="{FF2B5EF4-FFF2-40B4-BE49-F238E27FC236}">
                <a16:creationId xmlns:a16="http://schemas.microsoft.com/office/drawing/2014/main" id="{03DABB8C-D090-5145-9025-05EFC24BF2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5515" y="2511992"/>
            <a:ext cx="5160969" cy="2660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20978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CFF555-D002-8241-AAB9-9967AA03D30C}"/>
              </a:ext>
            </a:extLst>
          </p:cNvPr>
          <p:cNvSpPr>
            <a:spLocks noGrp="1"/>
          </p:cNvSpPr>
          <p:nvPr>
            <p:ph type="title"/>
          </p:nvPr>
        </p:nvSpPr>
        <p:spPr/>
        <p:txBody>
          <a:bodyPr/>
          <a:lstStyle/>
          <a:p>
            <a:r>
              <a:rPr lang="fr-FR" dirty="0"/>
              <a:t>Bibliographie</a:t>
            </a:r>
          </a:p>
        </p:txBody>
      </p:sp>
      <p:sp>
        <p:nvSpPr>
          <p:cNvPr id="3" name="Espace réservé du contenu 2">
            <a:extLst>
              <a:ext uri="{FF2B5EF4-FFF2-40B4-BE49-F238E27FC236}">
                <a16:creationId xmlns:a16="http://schemas.microsoft.com/office/drawing/2014/main" id="{CFB0EE8B-8A73-8C4E-B98A-0A9C5785D949}"/>
              </a:ext>
            </a:extLst>
          </p:cNvPr>
          <p:cNvSpPr>
            <a:spLocks noGrp="1"/>
          </p:cNvSpPr>
          <p:nvPr>
            <p:ph idx="1"/>
          </p:nvPr>
        </p:nvSpPr>
        <p:spPr/>
        <p:txBody>
          <a:bodyPr>
            <a:normAutofit fontScale="92500" lnSpcReduction="20000"/>
          </a:bodyPr>
          <a:lstStyle/>
          <a:p>
            <a:r>
              <a:rPr lang="fr-FR" dirty="0"/>
              <a:t>« L’intelligence artificielle n’existe pas » Luc Julia First Edition</a:t>
            </a:r>
          </a:p>
          <a:p>
            <a:r>
              <a:rPr lang="fr-FR" dirty="0"/>
              <a:t>« Intelligence artificielle : triomphes et déceptions » par </a:t>
            </a:r>
            <a:r>
              <a:rPr lang="fr-FR" dirty="0" err="1"/>
              <a:t>Melanie</a:t>
            </a:r>
            <a:r>
              <a:rPr lang="fr-FR" dirty="0"/>
              <a:t> Mitchell chez </a:t>
            </a:r>
            <a:r>
              <a:rPr lang="fr-FR" dirty="0" err="1"/>
              <a:t>Dunod</a:t>
            </a:r>
            <a:r>
              <a:rPr lang="fr-FR" dirty="0"/>
              <a:t>.</a:t>
            </a:r>
          </a:p>
          <a:p>
            <a:r>
              <a:rPr lang="fr-FR" dirty="0"/>
              <a:t>« Quand la machine apprend : La révolution des neurones artificiels et de l'apprentissage profond » Yann le </a:t>
            </a:r>
            <a:r>
              <a:rPr lang="fr-FR" dirty="0" err="1"/>
              <a:t>Cun</a:t>
            </a:r>
            <a:r>
              <a:rPr lang="fr-FR" dirty="0"/>
              <a:t> chez Odile Jacob.</a:t>
            </a:r>
          </a:p>
          <a:p>
            <a:r>
              <a:rPr lang="fr-FR" dirty="0"/>
              <a:t>« Pensée ou intelligence artificielle » François-Xavier Marquis chez L’Harmattan.</a:t>
            </a:r>
          </a:p>
          <a:p>
            <a:r>
              <a:rPr lang="fr-FR" dirty="0"/>
              <a:t>Merci à David </a:t>
            </a:r>
            <a:r>
              <a:rPr lang="fr-FR" dirty="0" err="1"/>
              <a:t>Louapre</a:t>
            </a:r>
            <a:r>
              <a:rPr lang="fr-FR" dirty="0"/>
              <a:t> de la société Ubisoft de m’avoir permis de reprendre certains de ses dessins. </a:t>
            </a:r>
          </a:p>
          <a:p>
            <a:r>
              <a:rPr lang="fr-FR" dirty="0"/>
              <a:t>Google est mon ami</a:t>
            </a:r>
          </a:p>
          <a:p>
            <a:endParaRPr lang="fr-FR" dirty="0"/>
          </a:p>
        </p:txBody>
      </p:sp>
    </p:spTree>
    <p:extLst>
      <p:ext uri="{BB962C8B-B14F-4D97-AF65-F5344CB8AC3E}">
        <p14:creationId xmlns:p14="http://schemas.microsoft.com/office/powerpoint/2010/main" val="217515896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que">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que">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que">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{BB8D8710-1241-5247-820A-2D137CA8B6F1}tf10001064</Template>
  <TotalTime>2008</TotalTime>
  <Words>4260</Words>
  <Application>Microsoft Macintosh PowerPoint</Application>
  <PresentationFormat>Grand écran</PresentationFormat>
  <Paragraphs>220</Paragraphs>
  <Slides>63</Slides>
  <Notes>15</Notes>
  <HiddenSlides>0</HiddenSlides>
  <MMClips>3</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63</vt:i4>
      </vt:variant>
    </vt:vector>
  </HeadingPairs>
  <TitlesOfParts>
    <vt:vector size="68" baseType="lpstr">
      <vt:lpstr>Arial</vt:lpstr>
      <vt:lpstr>Bradley Hand ITC</vt:lpstr>
      <vt:lpstr>Calibri</vt:lpstr>
      <vt:lpstr>Garamond</vt:lpstr>
      <vt:lpstr>Organique</vt:lpstr>
      <vt:lpstr>12. IA: On démystifie</vt:lpstr>
      <vt:lpstr>Présentation PowerPoint</vt:lpstr>
      <vt:lpstr>Tout part d’un malentendu</vt:lpstr>
      <vt:lpstr>La conférence de Dartmouth 1956</vt:lpstr>
      <vt:lpstr>Présentation PowerPoint</vt:lpstr>
      <vt:lpstr>Présentation PowerPoint</vt:lpstr>
      <vt:lpstr>Présentation PowerPoint</vt:lpstr>
      <vt:lpstr>Mais alors comment définir l’intelligence ?</vt:lpstr>
      <vt:lpstr>Voilà la seule bonne question</vt:lpstr>
      <vt:lpstr>Intelligence ou connaissance ? </vt:lpstr>
      <vt:lpstr>Bon on avance</vt:lpstr>
      <vt:lpstr>Le machine learning</vt:lpstr>
      <vt:lpstr>1965 l’IA des systèmes experts</vt:lpstr>
      <vt:lpstr>Présentation PowerPoint</vt:lpstr>
      <vt:lpstr>L’IA du Machine Learning &amp; Big Data</vt:lpstr>
      <vt:lpstr>Comment fonctionne le ML</vt:lpstr>
      <vt:lpstr>Comment fonctionne le ML</vt:lpstr>
      <vt:lpstr>Comment fonctionne le ML</vt:lpstr>
      <vt:lpstr>Présentation PowerPoint</vt:lpstr>
      <vt:lpstr>ML &amp; RN</vt:lpstr>
      <vt:lpstr>ML &amp; RN</vt:lpstr>
      <vt:lpstr>ML &amp; RN</vt:lpstr>
      <vt:lpstr>ML et RN</vt:lpstr>
      <vt:lpstr>ML &amp; RN Limites</vt:lpstr>
      <vt:lpstr>Le Deep learning</vt:lpstr>
      <vt:lpstr>Situons le Deep Learning</vt:lpstr>
      <vt:lpstr>Pourquoi le deep learning ?</vt:lpstr>
      <vt:lpstr>Deep Learning</vt:lpstr>
      <vt:lpstr>Le Deep Learning</vt:lpstr>
      <vt:lpstr>Le Deep Learning</vt:lpstr>
      <vt:lpstr>Le Deep Learning:  problème </vt:lpstr>
      <vt:lpstr>Machine Learning versus Deep Learning</vt:lpstr>
      <vt:lpstr>Ethique, droit &amp; déontologie, dystopie  </vt:lpstr>
      <vt:lpstr>Chez nous en Europe</vt:lpstr>
      <vt:lpstr>Chez nous en Europe</vt:lpstr>
      <vt:lpstr>GDPR-RGPD (Ha ha ha)</vt:lpstr>
      <vt:lpstr>Nous sommes incohérents</vt:lpstr>
      <vt:lpstr>Chine et libertés individuelles</vt:lpstr>
      <vt:lpstr>Chine et libertés individuelles</vt:lpstr>
      <vt:lpstr>Chine et libertés individuelles</vt:lpstr>
      <vt:lpstr>Facebook</vt:lpstr>
      <vt:lpstr>Payer son métro à Moscou </vt:lpstr>
      <vt:lpstr>En France</vt:lpstr>
      <vt:lpstr>Domaines d’application</vt:lpstr>
      <vt:lpstr>Le transport et la navigation</vt:lpstr>
      <vt:lpstr>Le transport et la navigation</vt:lpstr>
      <vt:lpstr>La santé</vt:lpstr>
      <vt:lpstr>La santé</vt:lpstr>
      <vt:lpstr>La santé</vt:lpstr>
      <vt:lpstr>La finance</vt:lpstr>
      <vt:lpstr>Le commerce (si c’est gratuit c’est que c’est vous le produit).</vt:lpstr>
      <vt:lpstr>Le commerce</vt:lpstr>
      <vt:lpstr>Le commerce</vt:lpstr>
      <vt:lpstr>Le divertissement</vt:lpstr>
      <vt:lpstr>La communication</vt:lpstr>
      <vt:lpstr>La communication</vt:lpstr>
      <vt:lpstr>Vidéo surveillance</vt:lpstr>
      <vt:lpstr>L’art</vt:lpstr>
      <vt:lpstr>Les robots partout ?</vt:lpstr>
      <vt:lpstr>Les robots partout ?</vt:lpstr>
      <vt:lpstr>De Vinci aurait été fasciné !</vt:lpstr>
      <vt:lpstr>FIN</vt:lpstr>
      <vt:lpstr>Bibliographie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IA: Utopie &amp; dystropie</dc:title>
  <dc:creator>Robin Vivian</dc:creator>
  <cp:lastModifiedBy>Robin Vivian</cp:lastModifiedBy>
  <cp:revision>223</cp:revision>
  <dcterms:created xsi:type="dcterms:W3CDTF">2021-07-07T12:19:09Z</dcterms:created>
  <dcterms:modified xsi:type="dcterms:W3CDTF">2024-08-31T08:07:32Z</dcterms:modified>
</cp:coreProperties>
</file>