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102"/>
  </p:notesMasterIdLst>
  <p:sldIdLst>
    <p:sldId id="256" r:id="rId2"/>
    <p:sldId id="257" r:id="rId3"/>
    <p:sldId id="309" r:id="rId4"/>
    <p:sldId id="310" r:id="rId5"/>
    <p:sldId id="311" r:id="rId6"/>
    <p:sldId id="312" r:id="rId7"/>
    <p:sldId id="258" r:id="rId8"/>
    <p:sldId id="325" r:id="rId9"/>
    <p:sldId id="315" r:id="rId10"/>
    <p:sldId id="450" r:id="rId11"/>
    <p:sldId id="1234" r:id="rId12"/>
    <p:sldId id="1241" r:id="rId13"/>
    <p:sldId id="317" r:id="rId14"/>
    <p:sldId id="330" r:id="rId15"/>
    <p:sldId id="331" r:id="rId16"/>
    <p:sldId id="524" r:id="rId17"/>
    <p:sldId id="338" r:id="rId18"/>
    <p:sldId id="339" r:id="rId19"/>
    <p:sldId id="340" r:id="rId20"/>
    <p:sldId id="341" r:id="rId21"/>
    <p:sldId id="354" r:id="rId22"/>
    <p:sldId id="356" r:id="rId23"/>
    <p:sldId id="355" r:id="rId24"/>
    <p:sldId id="357" r:id="rId25"/>
    <p:sldId id="358" r:id="rId26"/>
    <p:sldId id="1242" r:id="rId27"/>
    <p:sldId id="449" r:id="rId28"/>
    <p:sldId id="564" r:id="rId29"/>
    <p:sldId id="1240" r:id="rId30"/>
    <p:sldId id="566" r:id="rId31"/>
    <p:sldId id="472" r:id="rId32"/>
    <p:sldId id="582" r:id="rId33"/>
    <p:sldId id="583" r:id="rId34"/>
    <p:sldId id="453" r:id="rId35"/>
    <p:sldId id="334" r:id="rId36"/>
    <p:sldId id="336" r:id="rId37"/>
    <p:sldId id="551" r:id="rId38"/>
    <p:sldId id="552" r:id="rId39"/>
    <p:sldId id="553" r:id="rId40"/>
    <p:sldId id="474" r:id="rId41"/>
    <p:sldId id="475" r:id="rId42"/>
    <p:sldId id="476" r:id="rId43"/>
    <p:sldId id="477" r:id="rId44"/>
    <p:sldId id="478" r:id="rId45"/>
    <p:sldId id="479" r:id="rId46"/>
    <p:sldId id="485" r:id="rId47"/>
    <p:sldId id="480" r:id="rId48"/>
    <p:sldId id="486" r:id="rId49"/>
    <p:sldId id="481" r:id="rId50"/>
    <p:sldId id="482" r:id="rId51"/>
    <p:sldId id="483" r:id="rId52"/>
    <p:sldId id="484" r:id="rId53"/>
    <p:sldId id="487" r:id="rId54"/>
    <p:sldId id="488" r:id="rId55"/>
    <p:sldId id="489" r:id="rId56"/>
    <p:sldId id="494" r:id="rId57"/>
    <p:sldId id="502" r:id="rId58"/>
    <p:sldId id="503" r:id="rId59"/>
    <p:sldId id="504" r:id="rId60"/>
    <p:sldId id="505" r:id="rId61"/>
    <p:sldId id="506" r:id="rId62"/>
    <p:sldId id="507" r:id="rId63"/>
    <p:sldId id="509" r:id="rId64"/>
    <p:sldId id="510" r:id="rId65"/>
    <p:sldId id="511" r:id="rId66"/>
    <p:sldId id="555" r:id="rId67"/>
    <p:sldId id="513" r:id="rId68"/>
    <p:sldId id="516" r:id="rId69"/>
    <p:sldId id="517" r:id="rId70"/>
    <p:sldId id="518" r:id="rId71"/>
    <p:sldId id="544" r:id="rId72"/>
    <p:sldId id="540" r:id="rId73"/>
    <p:sldId id="1235" r:id="rId74"/>
    <p:sldId id="519" r:id="rId75"/>
    <p:sldId id="541" r:id="rId76"/>
    <p:sldId id="520" r:id="rId77"/>
    <p:sldId id="556" r:id="rId78"/>
    <p:sldId id="493" r:id="rId79"/>
    <p:sldId id="491" r:id="rId80"/>
    <p:sldId id="490" r:id="rId81"/>
    <p:sldId id="492" r:id="rId82"/>
    <p:sldId id="501" r:id="rId83"/>
    <p:sldId id="597" r:id="rId84"/>
    <p:sldId id="598" r:id="rId85"/>
    <p:sldId id="599" r:id="rId86"/>
    <p:sldId id="600" r:id="rId87"/>
    <p:sldId id="559" r:id="rId88"/>
    <p:sldId id="560" r:id="rId89"/>
    <p:sldId id="567" r:id="rId90"/>
    <p:sldId id="568" r:id="rId91"/>
    <p:sldId id="579" r:id="rId92"/>
    <p:sldId id="569" r:id="rId93"/>
    <p:sldId id="571" r:id="rId94"/>
    <p:sldId id="573" r:id="rId95"/>
    <p:sldId id="576" r:id="rId96"/>
    <p:sldId id="577" r:id="rId97"/>
    <p:sldId id="578" r:id="rId98"/>
    <p:sldId id="580" r:id="rId99"/>
    <p:sldId id="581" r:id="rId100"/>
    <p:sldId id="443"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67"/>
    <p:restoredTop sz="77558"/>
  </p:normalViewPr>
  <p:slideViewPr>
    <p:cSldViewPr snapToGrid="0" snapToObjects="1">
      <p:cViewPr varScale="1">
        <p:scale>
          <a:sx n="115" d="100"/>
          <a:sy n="115" d="100"/>
        </p:scale>
        <p:origin x="22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6247D-BBE1-A34F-A480-12678DBCE035}" type="datetimeFigureOut">
              <a:rPr lang="fr-FR" smtClean="0"/>
              <a:t>13/11/2024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4C93C-E7BB-1D44-AD82-F4EF10E313C0}" type="slidenum">
              <a:rPr lang="fr-FR" smtClean="0"/>
              <a:t>‹N°›</a:t>
            </a:fld>
            <a:endParaRPr lang="fr-FR"/>
          </a:p>
        </p:txBody>
      </p:sp>
    </p:spTree>
    <p:extLst>
      <p:ext uri="{BB962C8B-B14F-4D97-AF65-F5344CB8AC3E}">
        <p14:creationId xmlns:p14="http://schemas.microsoft.com/office/powerpoint/2010/main" val="154221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Hubert Dreyfus</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a:t>
            </a:fld>
            <a:endParaRPr lang="fr-FR"/>
          </a:p>
        </p:txBody>
      </p:sp>
    </p:spTree>
    <p:extLst>
      <p:ext uri="{BB962C8B-B14F-4D97-AF65-F5344CB8AC3E}">
        <p14:creationId xmlns:p14="http://schemas.microsoft.com/office/powerpoint/2010/main" val="1314895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lang="fr-FR" dirty="0"/>
              <a:t>Je ne connais pas d’être vivant (cellule, bactérie, organisme, individu et même espèce) dont on ne puisse pas dire qu’il reçoit, traite, stocke et émet de l’information.</a:t>
            </a:r>
          </a:p>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lang="fr-FR" dirty="0"/>
              <a:t>Cette quadruple caractéristique est si propre au vivant que l’on serait tenté de définir la vie de cette manière.</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a:t>
            </a:fld>
            <a:endParaRPr lang="fr-FR"/>
          </a:p>
        </p:txBody>
      </p:sp>
    </p:spTree>
    <p:extLst>
      <p:ext uri="{BB962C8B-B14F-4D97-AF65-F5344CB8AC3E}">
        <p14:creationId xmlns:p14="http://schemas.microsoft.com/office/powerpoint/2010/main" val="4138758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lvl1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lvl1pPr>
          </a:lstStyle>
          <a:p>
            <a:r>
              <a:rPr dirty="0"/>
              <a:t>Je ne </a:t>
            </a:r>
            <a:r>
              <a:rPr dirty="0" err="1"/>
              <a:t>connais</a:t>
            </a:r>
            <a:r>
              <a:rPr dirty="0"/>
              <a:t> pas </a:t>
            </a:r>
            <a:r>
              <a:rPr dirty="0" err="1"/>
              <a:t>d’objet</a:t>
            </a:r>
            <a:r>
              <a:rPr dirty="0"/>
              <a:t> </a:t>
            </a:r>
            <a:r>
              <a:rPr dirty="0" err="1"/>
              <a:t>inerte</a:t>
            </a:r>
            <a:r>
              <a:rPr dirty="0"/>
              <a:t> (</a:t>
            </a:r>
            <a:r>
              <a:rPr dirty="0" err="1"/>
              <a:t>atome</a:t>
            </a:r>
            <a:r>
              <a:rPr dirty="0"/>
              <a:t>, </a:t>
            </a:r>
            <a:r>
              <a:rPr dirty="0" err="1"/>
              <a:t>cristaux</a:t>
            </a:r>
            <a:r>
              <a:rPr dirty="0"/>
              <a:t>, </a:t>
            </a:r>
            <a:r>
              <a:rPr dirty="0" err="1"/>
              <a:t>montagnes</a:t>
            </a:r>
            <a:r>
              <a:rPr dirty="0"/>
              <a:t>, </a:t>
            </a:r>
            <a:r>
              <a:rPr dirty="0" err="1"/>
              <a:t>systèmes</a:t>
            </a:r>
            <a:r>
              <a:rPr dirty="0"/>
              <a:t>) </a:t>
            </a:r>
            <a:r>
              <a:rPr dirty="0" err="1"/>
              <a:t>dont</a:t>
            </a:r>
            <a:r>
              <a:rPr dirty="0"/>
              <a:t> on ne </a:t>
            </a:r>
            <a:r>
              <a:rPr dirty="0" err="1"/>
              <a:t>puisse</a:t>
            </a:r>
            <a:r>
              <a:rPr dirty="0"/>
              <a:t> pas dire </a:t>
            </a:r>
            <a:r>
              <a:rPr dirty="0" err="1"/>
              <a:t>à</a:t>
            </a:r>
            <a:r>
              <a:rPr dirty="0"/>
              <a:t> nouveau </a:t>
            </a:r>
            <a:r>
              <a:rPr dirty="0" err="1"/>
              <a:t>qu’il</a:t>
            </a:r>
            <a:r>
              <a:rPr dirty="0"/>
              <a:t> </a:t>
            </a:r>
            <a:r>
              <a:rPr dirty="0" err="1"/>
              <a:t>reçoit</a:t>
            </a:r>
            <a:r>
              <a:rPr dirty="0"/>
              <a:t>, </a:t>
            </a:r>
            <a:r>
              <a:rPr dirty="0" err="1"/>
              <a:t>traite</a:t>
            </a:r>
            <a:r>
              <a:rPr dirty="0"/>
              <a:t>, </a:t>
            </a:r>
            <a:r>
              <a:rPr dirty="0" err="1"/>
              <a:t>stocke</a:t>
            </a:r>
            <a:r>
              <a:rPr dirty="0"/>
              <a:t> et </a:t>
            </a:r>
            <a:r>
              <a:rPr dirty="0" err="1"/>
              <a:t>émet</a:t>
            </a:r>
            <a:r>
              <a:rPr dirty="0"/>
              <a:t> de </a:t>
            </a:r>
            <a:r>
              <a:rPr dirty="0" err="1"/>
              <a:t>l’information</a:t>
            </a:r>
            <a:r>
              <a:rPr dirty="0"/>
              <a:t>.</a:t>
            </a:r>
          </a:p>
        </p:txBody>
      </p:sp>
    </p:spTree>
    <p:extLst>
      <p:ext uri="{BB962C8B-B14F-4D97-AF65-F5344CB8AC3E}">
        <p14:creationId xmlns:p14="http://schemas.microsoft.com/office/powerpoint/2010/main" val="4258025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pPr>
            <a:r>
              <a:rPr dirty="0" err="1"/>
              <a:t>Mais</a:t>
            </a:r>
            <a:r>
              <a:rPr dirty="0"/>
              <a:t> je ne </a:t>
            </a:r>
            <a:r>
              <a:rPr dirty="0" err="1"/>
              <a:t>connais</a:t>
            </a:r>
            <a:r>
              <a:rPr dirty="0"/>
              <a:t> pas non plus </a:t>
            </a:r>
            <a:r>
              <a:rPr dirty="0" err="1"/>
              <a:t>d’association</a:t>
            </a:r>
            <a:r>
              <a:rPr dirty="0"/>
              <a:t> </a:t>
            </a:r>
            <a:r>
              <a:rPr dirty="0" err="1"/>
              <a:t>humaine</a:t>
            </a:r>
            <a:r>
              <a:rPr dirty="0"/>
              <a:t> (</a:t>
            </a:r>
            <a:r>
              <a:rPr dirty="0" err="1"/>
              <a:t>famille</a:t>
            </a:r>
            <a:r>
              <a:rPr dirty="0"/>
              <a:t>, village, </a:t>
            </a:r>
            <a:r>
              <a:rPr dirty="0" err="1"/>
              <a:t>métropole</a:t>
            </a:r>
            <a:r>
              <a:rPr dirty="0"/>
              <a:t> </a:t>
            </a:r>
            <a:r>
              <a:rPr dirty="0" err="1"/>
              <a:t>ou</a:t>
            </a:r>
            <a:r>
              <a:rPr dirty="0"/>
              <a:t> nation) </a:t>
            </a:r>
            <a:r>
              <a:rPr dirty="0" err="1"/>
              <a:t>dont</a:t>
            </a:r>
            <a:r>
              <a:rPr dirty="0"/>
              <a:t> on ne </a:t>
            </a:r>
            <a:r>
              <a:rPr dirty="0" err="1"/>
              <a:t>puisse</a:t>
            </a:r>
            <a:r>
              <a:rPr dirty="0"/>
              <a:t> pas dire de nouveau </a:t>
            </a:r>
            <a:r>
              <a:rPr dirty="0" err="1"/>
              <a:t>qu’elle</a:t>
            </a:r>
            <a:r>
              <a:rPr dirty="0"/>
              <a:t> </a:t>
            </a:r>
            <a:r>
              <a:rPr dirty="0" err="1"/>
              <a:t>reçoit</a:t>
            </a:r>
            <a:r>
              <a:rPr dirty="0"/>
              <a:t>, </a:t>
            </a:r>
            <a:r>
              <a:rPr dirty="0" err="1"/>
              <a:t>traite</a:t>
            </a:r>
            <a:r>
              <a:rPr dirty="0"/>
              <a:t>, </a:t>
            </a:r>
            <a:r>
              <a:rPr dirty="0" err="1"/>
              <a:t>stocke</a:t>
            </a:r>
            <a:r>
              <a:rPr dirty="0"/>
              <a:t> et </a:t>
            </a:r>
            <a:r>
              <a:rPr dirty="0" err="1"/>
              <a:t>émet</a:t>
            </a:r>
            <a:r>
              <a:rPr dirty="0"/>
              <a:t> de </a:t>
            </a:r>
            <a:r>
              <a:rPr dirty="0" err="1"/>
              <a:t>l’information</a:t>
            </a:r>
            <a:r>
              <a:rPr dirty="0"/>
              <a:t>.</a:t>
            </a:r>
          </a:p>
          <a:p>
            <a:pPr marL="40639" marR="40639" algn="just" defTabSz="457200">
              <a:spcBef>
                <a:spcPts val="400"/>
              </a:spcBef>
              <a:buClr>
                <a:srgbClr val="000000"/>
              </a:buClr>
              <a:buFont typeface="Calibri"/>
              <a:defRPr sz="1800">
                <a:uFill>
                  <a:solidFill>
                    <a:srgbClr val="000000"/>
                  </a:solidFill>
                </a:uFill>
                <a:latin typeface="Calibri"/>
                <a:ea typeface="Calibri"/>
                <a:cs typeface="Calibri"/>
                <a:sym typeface="Calibri"/>
              </a:defRPr>
            </a:pPr>
            <a:endParaRPr dirty="0"/>
          </a:p>
          <a:p>
            <a:pPr marL="40639" marR="40639" algn="just" defTabSz="457200">
              <a:spcBef>
                <a:spcPts val="400"/>
              </a:spcBef>
              <a:buClr>
                <a:srgbClr val="000000"/>
              </a:buClr>
              <a:buFont typeface="Calibri"/>
              <a:defRPr sz="1800">
                <a:uFill>
                  <a:solidFill>
                    <a:srgbClr val="000000"/>
                  </a:solidFill>
                </a:uFill>
                <a:latin typeface="Calibri"/>
                <a:ea typeface="Calibri"/>
                <a:cs typeface="Calibri"/>
                <a:sym typeface="Calibri"/>
              </a:defRPr>
            </a:pPr>
            <a:r>
              <a:rPr dirty="0" err="1"/>
              <a:t>Voici</a:t>
            </a:r>
            <a:r>
              <a:rPr dirty="0"/>
              <a:t> </a:t>
            </a:r>
            <a:r>
              <a:rPr dirty="0" err="1"/>
              <a:t>donc</a:t>
            </a:r>
            <a:r>
              <a:rPr dirty="0"/>
              <a:t> </a:t>
            </a:r>
            <a:r>
              <a:rPr dirty="0" err="1"/>
              <a:t>une</a:t>
            </a:r>
            <a:r>
              <a:rPr dirty="0"/>
              <a:t> </a:t>
            </a:r>
            <a:r>
              <a:rPr dirty="0" err="1"/>
              <a:t>caractéristique</a:t>
            </a:r>
            <a:r>
              <a:rPr dirty="0"/>
              <a:t> commune aux sciences </a:t>
            </a:r>
            <a:r>
              <a:rPr dirty="0" err="1"/>
              <a:t>humaines</a:t>
            </a:r>
            <a:r>
              <a:rPr dirty="0"/>
              <a:t> (</a:t>
            </a:r>
            <a:r>
              <a:rPr dirty="0" err="1"/>
              <a:t>dites</a:t>
            </a:r>
            <a:r>
              <a:rPr dirty="0"/>
              <a:t> </a:t>
            </a:r>
            <a:r>
              <a:rPr dirty="0" err="1"/>
              <a:t>molles</a:t>
            </a:r>
            <a:r>
              <a:rPr dirty="0"/>
              <a:t>) et aux sciences </a:t>
            </a:r>
            <a:r>
              <a:rPr dirty="0" err="1"/>
              <a:t>dures</a:t>
            </a:r>
            <a:r>
              <a:rPr dirty="0"/>
              <a:t>. </a:t>
            </a:r>
          </a:p>
        </p:txBody>
      </p:sp>
    </p:spTree>
    <p:extLst>
      <p:ext uri="{BB962C8B-B14F-4D97-AF65-F5344CB8AC3E}">
        <p14:creationId xmlns:p14="http://schemas.microsoft.com/office/powerpoint/2010/main" val="1581358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lvl1pPr marL="40639" marR="40639" defTabSz="457200">
              <a:spcBef>
                <a:spcPts val="400"/>
              </a:spcBef>
              <a:buClr>
                <a:srgbClr val="000000"/>
              </a:buClr>
              <a:buFont typeface="Calibri"/>
              <a:defRPr sz="1800">
                <a:uFill>
                  <a:solidFill>
                    <a:srgbClr val="000000"/>
                  </a:solidFill>
                </a:uFill>
                <a:latin typeface="Calibri"/>
                <a:ea typeface="Calibri"/>
                <a:cs typeface="Calibri"/>
                <a:sym typeface="Calibri"/>
              </a:defRPr>
            </a:lvl1pPr>
          </a:lstStyle>
          <a:p>
            <a:r>
              <a:t>D’aucuns s’accordent à lui reconnaître un côté divin.</a:t>
            </a:r>
          </a:p>
        </p:txBody>
      </p:sp>
    </p:spTree>
    <p:extLst>
      <p:ext uri="{BB962C8B-B14F-4D97-AF65-F5344CB8AC3E}">
        <p14:creationId xmlns:p14="http://schemas.microsoft.com/office/powerpoint/2010/main" val="3504605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Alan Turing, William Grey Walter, Norbert Wiener.</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a:t>
            </a:fld>
            <a:endParaRPr lang="fr-FR"/>
          </a:p>
        </p:txBody>
      </p:sp>
    </p:spTree>
    <p:extLst>
      <p:ext uri="{BB962C8B-B14F-4D97-AF65-F5344CB8AC3E}">
        <p14:creationId xmlns:p14="http://schemas.microsoft.com/office/powerpoint/2010/main" val="403597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Pamela </a:t>
            </a:r>
            <a:r>
              <a:rPr lang="fr-FR" sz="1200" b="0" i="0" u="none" strike="noStrike" kern="1200" dirty="0" err="1">
                <a:solidFill>
                  <a:schemeClr val="tx1"/>
                </a:solidFill>
                <a:effectLst/>
                <a:latin typeface="+mn-lt"/>
                <a:ea typeface="+mn-ea"/>
                <a:cs typeface="+mn-cs"/>
              </a:rPr>
              <a:t>McCorduck</a:t>
            </a:r>
            <a:r>
              <a:rPr lang="fr-FR" sz="1200" b="0" i="0" u="none" strike="noStrike" kern="1200" dirty="0">
                <a:solidFill>
                  <a:schemeClr val="tx1"/>
                </a:solidFill>
                <a:effectLst/>
                <a:latin typeface="+mn-lt"/>
                <a:ea typeface="+mn-ea"/>
                <a:cs typeface="+mn-cs"/>
              </a:rPr>
              <a:t> explique ce qui s’est passé lors de cette conférence …: livre Machines qui pensent. </a:t>
            </a:r>
            <a:endParaRPr lang="fr-FR" dirty="0"/>
          </a:p>
          <a:p>
            <a:endParaRPr lang="fr-FR" dirty="0"/>
          </a:p>
          <a:p>
            <a:r>
              <a:rPr lang="fr-FR" dirty="0"/>
              <a:t>Mac </a:t>
            </a:r>
            <a:r>
              <a:rPr lang="fr-FR" b="1" dirty="0" err="1">
                <a:solidFill>
                  <a:srgbClr val="FF0000"/>
                </a:solidFill>
              </a:rPr>
              <a:t>Carthy</a:t>
            </a:r>
            <a:r>
              <a:rPr lang="fr-FR" dirty="0"/>
              <a:t>, </a:t>
            </a:r>
            <a:r>
              <a:rPr lang="fr-FR" b="1" dirty="0" err="1">
                <a:solidFill>
                  <a:srgbClr val="FF0000"/>
                </a:solidFill>
              </a:rPr>
              <a:t>Minsky</a:t>
            </a:r>
            <a:r>
              <a:rPr lang="fr-FR" dirty="0"/>
              <a:t>, </a:t>
            </a:r>
            <a:r>
              <a:rPr lang="fr-FR" b="1" dirty="0"/>
              <a:t>Shannon</a:t>
            </a:r>
            <a:r>
              <a:rPr lang="fr-FR" dirty="0"/>
              <a:t> (théorie de l’information) , </a:t>
            </a:r>
            <a:r>
              <a:rPr lang="fr-FR" dirty="0" err="1"/>
              <a:t>Solomonoff</a:t>
            </a:r>
            <a:r>
              <a:rPr lang="fr-FR" dirty="0"/>
              <a:t>, </a:t>
            </a:r>
            <a:r>
              <a:rPr lang="fr-FR" dirty="0" err="1"/>
              <a:t>Newell</a:t>
            </a:r>
            <a:r>
              <a:rPr lang="fr-FR" dirty="0"/>
              <a:t>, </a:t>
            </a:r>
            <a:r>
              <a:rPr lang="fr-FR" dirty="0" err="1"/>
              <a:t>Selfridge</a:t>
            </a:r>
            <a:r>
              <a:rPr lang="fr-FR" dirty="0"/>
              <a:t>, </a:t>
            </a:r>
            <a:r>
              <a:rPr lang="fr-FR" b="1" dirty="0"/>
              <a:t>Rochester</a:t>
            </a:r>
            <a:r>
              <a:rPr lang="fr-FR" dirty="0"/>
              <a:t>, More:  Mathématiciens, Simon : Economiste et sociologue  Samuel : Ingénieur Electronique, </a:t>
            </a:r>
          </a:p>
          <a:p>
            <a:r>
              <a:rPr lang="fr-FR" dirty="0"/>
              <a:t>Théorie de l’information : T</a:t>
            </a:r>
            <a:r>
              <a:rPr lang="fr-FR" sz="1200" b="0" i="0" u="none" strike="noStrike" kern="1200" dirty="0">
                <a:solidFill>
                  <a:schemeClr val="tx1"/>
                </a:solidFill>
                <a:effectLst/>
                <a:latin typeface="+mn-lt"/>
                <a:ea typeface="+mn-ea"/>
                <a:cs typeface="+mn-cs"/>
              </a:rPr>
              <a:t>héorie probabiliste permettant de quantifier le contenu moyen en information d'un ensemble de messages.</a:t>
            </a:r>
          </a:p>
          <a:p>
            <a:r>
              <a:rPr lang="fr-FR" sz="1200" b="0" i="0" u="none" strike="noStrike" kern="1200" dirty="0">
                <a:solidFill>
                  <a:schemeClr val="tx1"/>
                </a:solidFill>
                <a:effectLst/>
                <a:latin typeface="+mn-lt"/>
                <a:ea typeface="+mn-ea"/>
                <a:cs typeface="+mn-cs"/>
              </a:rPr>
              <a:t>On peut ajouter des personnes comme Norbert </a:t>
            </a:r>
            <a:r>
              <a:rPr lang="fr-FR" sz="1200" b="0" i="0" u="none" strike="noStrike" kern="1200" dirty="0" err="1">
                <a:solidFill>
                  <a:schemeClr val="tx1"/>
                </a:solidFill>
                <a:effectLst/>
                <a:latin typeface="+mn-lt"/>
                <a:ea typeface="+mn-ea"/>
                <a:cs typeface="+mn-cs"/>
              </a:rPr>
              <a:t>Weiner</a:t>
            </a:r>
            <a:r>
              <a:rPr lang="fr-FR" sz="1200" b="0" i="0" u="none" strike="noStrike" kern="1200" dirty="0">
                <a:solidFill>
                  <a:schemeClr val="tx1"/>
                </a:solidFill>
                <a:effectLst/>
                <a:latin typeface="+mn-lt"/>
                <a:ea typeface="+mn-ea"/>
                <a:cs typeface="+mn-cs"/>
              </a:rPr>
              <a:t>, Grey Walter mais ils n’étaient pas là seuls leurs travaux étaient présents</a:t>
            </a:r>
          </a:p>
          <a:p>
            <a:endParaRPr lang="fr-FR" sz="1200" b="0" i="0" u="none" strike="noStrike"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a:t>
            </a:fld>
            <a:endParaRPr lang="fr-FR"/>
          </a:p>
        </p:txBody>
      </p:sp>
    </p:spTree>
    <p:extLst>
      <p:ext uri="{BB962C8B-B14F-4D97-AF65-F5344CB8AC3E}">
        <p14:creationId xmlns:p14="http://schemas.microsoft.com/office/powerpoint/2010/main" val="2130915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10</a:t>
            </a:fld>
            <a:endParaRPr lang="fr-FR"/>
          </a:p>
        </p:txBody>
      </p:sp>
    </p:spTree>
    <p:extLst>
      <p:ext uri="{BB962C8B-B14F-4D97-AF65-F5344CB8AC3E}">
        <p14:creationId xmlns:p14="http://schemas.microsoft.com/office/powerpoint/2010/main" val="3646030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Etrange les joueurs d’échecs ont toujours été considérées comme des personnes intelligentes.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16</a:t>
            </a:fld>
            <a:endParaRPr lang="fr-FR"/>
          </a:p>
        </p:txBody>
      </p:sp>
    </p:spTree>
    <p:extLst>
      <p:ext uri="{BB962C8B-B14F-4D97-AF65-F5344CB8AC3E}">
        <p14:creationId xmlns:p14="http://schemas.microsoft.com/office/powerpoint/2010/main" val="2348139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Consommation électrique des milliers de KW juste pour jouer au GO et juste au GO</a:t>
            </a:r>
          </a:p>
          <a:p>
            <a:r>
              <a:rPr lang="fr-FR" dirty="0"/>
              <a:t>Un humain environ 20W et en plus pour faire plein de choses.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20</a:t>
            </a:fld>
            <a:endParaRPr lang="fr-FR"/>
          </a:p>
        </p:txBody>
      </p:sp>
    </p:spTree>
    <p:extLst>
      <p:ext uri="{BB962C8B-B14F-4D97-AF65-F5344CB8AC3E}">
        <p14:creationId xmlns:p14="http://schemas.microsoft.com/office/powerpoint/2010/main" val="1512057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Consumer Electronics Show</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21</a:t>
            </a:fld>
            <a:endParaRPr lang="fr-FR"/>
          </a:p>
        </p:txBody>
      </p:sp>
    </p:spTree>
    <p:extLst>
      <p:ext uri="{BB962C8B-B14F-4D97-AF65-F5344CB8AC3E}">
        <p14:creationId xmlns:p14="http://schemas.microsoft.com/office/powerpoint/2010/main" val="2527947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Rapportée par Luc Julia</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22</a:t>
            </a:fld>
            <a:endParaRPr lang="fr-FR"/>
          </a:p>
        </p:txBody>
      </p:sp>
    </p:spTree>
    <p:extLst>
      <p:ext uri="{BB962C8B-B14F-4D97-AF65-F5344CB8AC3E}">
        <p14:creationId xmlns:p14="http://schemas.microsoft.com/office/powerpoint/2010/main" val="1315427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Voire de simples poubelles</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24</a:t>
            </a:fld>
            <a:endParaRPr lang="fr-FR"/>
          </a:p>
        </p:txBody>
      </p:sp>
    </p:spTree>
    <p:extLst>
      <p:ext uri="{BB962C8B-B14F-4D97-AF65-F5344CB8AC3E}">
        <p14:creationId xmlns:p14="http://schemas.microsoft.com/office/powerpoint/2010/main" val="1425244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27</a:t>
            </a:fld>
            <a:endParaRPr lang="fr-FR"/>
          </a:p>
        </p:txBody>
      </p:sp>
    </p:spTree>
    <p:extLst>
      <p:ext uri="{BB962C8B-B14F-4D97-AF65-F5344CB8AC3E}">
        <p14:creationId xmlns:p14="http://schemas.microsoft.com/office/powerpoint/2010/main" val="220815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Vangogh</a:t>
            </a:r>
            <a:r>
              <a:rPr lang="fr-FR" dirty="0"/>
              <a:t>, Munch</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28</a:t>
            </a:fld>
            <a:endParaRPr lang="fr-FR"/>
          </a:p>
        </p:txBody>
      </p:sp>
    </p:spTree>
    <p:extLst>
      <p:ext uri="{BB962C8B-B14F-4D97-AF65-F5344CB8AC3E}">
        <p14:creationId xmlns:p14="http://schemas.microsoft.com/office/powerpoint/2010/main" val="2019281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70000€, pas le robot, la toile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29</a:t>
            </a:fld>
            <a:endParaRPr lang="fr-FR"/>
          </a:p>
        </p:txBody>
      </p:sp>
    </p:spTree>
    <p:extLst>
      <p:ext uri="{BB962C8B-B14F-4D97-AF65-F5344CB8AC3E}">
        <p14:creationId xmlns:p14="http://schemas.microsoft.com/office/powerpoint/2010/main" val="483413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Dernier instant, Autoportrait, famille d’acrobates, Maya à la poupée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30</a:t>
            </a:fld>
            <a:endParaRPr lang="fr-FR"/>
          </a:p>
        </p:txBody>
      </p:sp>
    </p:spTree>
    <p:extLst>
      <p:ext uri="{BB962C8B-B14F-4D97-AF65-F5344CB8AC3E}">
        <p14:creationId xmlns:p14="http://schemas.microsoft.com/office/powerpoint/2010/main" val="3097120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Créativité transactionnelle =&gt; invention du cubisme.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32</a:t>
            </a:fld>
            <a:endParaRPr lang="fr-FR"/>
          </a:p>
        </p:txBody>
      </p:sp>
    </p:spTree>
    <p:extLst>
      <p:ext uri="{BB962C8B-B14F-4D97-AF65-F5344CB8AC3E}">
        <p14:creationId xmlns:p14="http://schemas.microsoft.com/office/powerpoint/2010/main" val="2646475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Notre intelligence est continue.</a:t>
            </a:r>
          </a:p>
          <a:p>
            <a:r>
              <a:rPr lang="fr-FR" dirty="0"/>
              <a:t>Pour chaque domaine, potentiellement un ordinateur peut être meilleur que l’homme</a:t>
            </a:r>
          </a:p>
          <a:p>
            <a:r>
              <a:rPr lang="fr-FR" dirty="0"/>
              <a:t>Mais : on se retrouve avec un graphe discret.</a:t>
            </a:r>
          </a:p>
          <a:p>
            <a:r>
              <a:rPr lang="fr-FR" dirty="0"/>
              <a:t>Pour chaque domaine je dois faire quelque chose de particulier  et pour chaque domaine on va déjà prendre 440 KW</a:t>
            </a:r>
          </a:p>
          <a:p>
            <a:r>
              <a:rPr lang="fr-FR" dirty="0"/>
              <a:t>Pour passer de discret à continue, il faudrait en gros multiplier par l’infini …</a:t>
            </a:r>
          </a:p>
          <a:p>
            <a:r>
              <a:rPr lang="fr-FR" dirty="0"/>
              <a:t>Sur des domaines connexes on se dit que l’on pourrait faire du « transfert </a:t>
            </a:r>
            <a:r>
              <a:rPr lang="fr-FR" dirty="0" err="1"/>
              <a:t>learning</a:t>
            </a:r>
            <a:r>
              <a:rPr lang="fr-FR" dirty="0"/>
              <a:t> » mais entre deux lignes discrètes il y a encore l’infini</a:t>
            </a:r>
          </a:p>
          <a:p>
            <a:r>
              <a:rPr lang="fr-FR" dirty="0"/>
              <a:t>Et dans un domaine que l’on invente où est l’IA  l’ergonomie justificative? Où sont les données, les règles ? </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34</a:t>
            </a:fld>
            <a:endParaRPr lang="fr-FR"/>
          </a:p>
        </p:txBody>
      </p:sp>
    </p:spTree>
    <p:extLst>
      <p:ext uri="{BB962C8B-B14F-4D97-AF65-F5344CB8AC3E}">
        <p14:creationId xmlns:p14="http://schemas.microsoft.com/office/powerpoint/2010/main" val="1606506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VIDEO</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43</a:t>
            </a:fld>
            <a:endParaRPr lang="fr-FR"/>
          </a:p>
        </p:txBody>
      </p:sp>
    </p:spTree>
    <p:extLst>
      <p:ext uri="{BB962C8B-B14F-4D97-AF65-F5344CB8AC3E}">
        <p14:creationId xmlns:p14="http://schemas.microsoft.com/office/powerpoint/2010/main" val="3057895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Choix des informations affichées dans un flux </a:t>
            </a:r>
            <a:r>
              <a:rPr lang="fr-FR" dirty="0" err="1"/>
              <a:t>facebook</a:t>
            </a:r>
            <a:endParaRPr lang="fr-FR" dirty="0"/>
          </a:p>
          <a:p>
            <a:r>
              <a:rPr lang="fr-FR" dirty="0"/>
              <a:t>Détection de fraude à la carte bancaire.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45</a:t>
            </a:fld>
            <a:endParaRPr lang="fr-FR"/>
          </a:p>
        </p:txBody>
      </p:sp>
    </p:spTree>
    <p:extLst>
      <p:ext uri="{BB962C8B-B14F-4D97-AF65-F5344CB8AC3E}">
        <p14:creationId xmlns:p14="http://schemas.microsoft.com/office/powerpoint/2010/main" val="1347488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dans ce cas multiplication des données d’entrée, complexification des relations (nb de bouton) entre l’entrée et la sortie. </a:t>
            </a:r>
            <a:r>
              <a:rPr lang="fr-FR" dirty="0" err="1"/>
              <a:t>T</a:t>
            </a:r>
            <a:r>
              <a:rPr lang="fr-FR" dirty="0"/>
              <a:t> = </a:t>
            </a:r>
            <a:r>
              <a:rPr lang="fr-FR" dirty="0" err="1"/>
              <a:t>ax</a:t>
            </a:r>
            <a:r>
              <a:rPr lang="fr-FR" dirty="0"/>
              <a:t> + b est insuffisant et c’est là qu’interviennent les réseaux de neurones.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46</a:t>
            </a:fld>
            <a:endParaRPr lang="fr-FR"/>
          </a:p>
        </p:txBody>
      </p:sp>
    </p:spTree>
    <p:extLst>
      <p:ext uri="{BB962C8B-B14F-4D97-AF65-F5344CB8AC3E}">
        <p14:creationId xmlns:p14="http://schemas.microsoft.com/office/powerpoint/2010/main" val="505137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Fonctionnement simple : le neurone reçoit des informations, en fonction des informations, il fait une chose très binaire. Soit il envoie un signal électrique dans son axone (il décharge) soit il n’envoie rien.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47</a:t>
            </a:fld>
            <a:endParaRPr lang="fr-FR"/>
          </a:p>
        </p:txBody>
      </p:sp>
    </p:spTree>
    <p:extLst>
      <p:ext uri="{BB962C8B-B14F-4D97-AF65-F5344CB8AC3E}">
        <p14:creationId xmlns:p14="http://schemas.microsoft.com/office/powerpoint/2010/main" val="1635454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affecte un poids (P1,P2,P3) si la somme dépasse une valeur S y = 1 sinon y = 0.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48</a:t>
            </a:fld>
            <a:endParaRPr lang="fr-FR"/>
          </a:p>
        </p:txBody>
      </p:sp>
    </p:spTree>
    <p:extLst>
      <p:ext uri="{BB962C8B-B14F-4D97-AF65-F5344CB8AC3E}">
        <p14:creationId xmlns:p14="http://schemas.microsoft.com/office/powerpoint/2010/main" val="2735694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50</a:t>
            </a:fld>
            <a:endParaRPr lang="fr-FR"/>
          </a:p>
        </p:txBody>
      </p:sp>
    </p:spTree>
    <p:extLst>
      <p:ext uri="{BB962C8B-B14F-4D97-AF65-F5344CB8AC3E}">
        <p14:creationId xmlns:p14="http://schemas.microsoft.com/office/powerpoint/2010/main" val="1854408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160000 neurones d’entrée (1 par pixel) donc 160000 boutons à régler pour une sortie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52</a:t>
            </a:fld>
            <a:endParaRPr lang="fr-FR"/>
          </a:p>
        </p:txBody>
      </p:sp>
    </p:spTree>
    <p:extLst>
      <p:ext uri="{BB962C8B-B14F-4D97-AF65-F5344CB8AC3E}">
        <p14:creationId xmlns:p14="http://schemas.microsoft.com/office/powerpoint/2010/main" val="1988563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160000 neurones d’entrée (1 par pixel) donc 160000 boutons à régler pour une sortie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53</a:t>
            </a:fld>
            <a:endParaRPr lang="fr-FR"/>
          </a:p>
        </p:txBody>
      </p:sp>
    </p:spTree>
    <p:extLst>
      <p:ext uri="{BB962C8B-B14F-4D97-AF65-F5344CB8AC3E}">
        <p14:creationId xmlns:p14="http://schemas.microsoft.com/office/powerpoint/2010/main" val="1785978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Equation de </a:t>
            </a:r>
            <a:r>
              <a:rPr lang="fr-FR" dirty="0" err="1"/>
              <a:t>Bernouilli</a:t>
            </a:r>
            <a:r>
              <a:rPr lang="fr-FR" dirty="0"/>
              <a: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62</a:t>
            </a:fld>
            <a:endParaRPr lang="fr-FR"/>
          </a:p>
        </p:txBody>
      </p:sp>
    </p:spTree>
    <p:extLst>
      <p:ext uri="{BB962C8B-B14F-4D97-AF65-F5344CB8AC3E}">
        <p14:creationId xmlns:p14="http://schemas.microsoft.com/office/powerpoint/2010/main" val="922236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va essayer de minimiser ce coût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63</a:t>
            </a:fld>
            <a:endParaRPr lang="fr-FR"/>
          </a:p>
        </p:txBody>
      </p:sp>
    </p:spTree>
    <p:extLst>
      <p:ext uri="{BB962C8B-B14F-4D97-AF65-F5344CB8AC3E}">
        <p14:creationId xmlns:p14="http://schemas.microsoft.com/office/powerpoint/2010/main" val="4129282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68</a:t>
            </a:fld>
            <a:endParaRPr lang="fr-FR"/>
          </a:p>
        </p:txBody>
      </p:sp>
    </p:spTree>
    <p:extLst>
      <p:ext uri="{BB962C8B-B14F-4D97-AF65-F5344CB8AC3E}">
        <p14:creationId xmlns:p14="http://schemas.microsoft.com/office/powerpoint/2010/main" val="2375038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Se ressemblent sur quels critères ?</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69</a:t>
            </a:fld>
            <a:endParaRPr lang="fr-FR"/>
          </a:p>
        </p:txBody>
      </p:sp>
    </p:spTree>
    <p:extLst>
      <p:ext uri="{BB962C8B-B14F-4D97-AF65-F5344CB8AC3E}">
        <p14:creationId xmlns:p14="http://schemas.microsoft.com/office/powerpoint/2010/main" val="22963241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Par type d’animaux</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70</a:t>
            </a:fld>
            <a:endParaRPr lang="fr-FR"/>
          </a:p>
        </p:txBody>
      </p:sp>
    </p:spTree>
    <p:extLst>
      <p:ext uri="{BB962C8B-B14F-4D97-AF65-F5344CB8AC3E}">
        <p14:creationId xmlns:p14="http://schemas.microsoft.com/office/powerpoint/2010/main" val="1847116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77</a:t>
            </a:fld>
            <a:endParaRPr lang="fr-FR"/>
          </a:p>
        </p:txBody>
      </p:sp>
    </p:spTree>
    <p:extLst>
      <p:ext uri="{BB962C8B-B14F-4D97-AF65-F5344CB8AC3E}">
        <p14:creationId xmlns:p14="http://schemas.microsoft.com/office/powerpoint/2010/main" val="3996329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Yann le </a:t>
            </a:r>
            <a:r>
              <a:rPr lang="fr-FR" dirty="0" err="1"/>
              <a:t>Cun</a:t>
            </a:r>
            <a:r>
              <a:rPr lang="fr-FR" dirty="0"/>
              <a:t> a le prix Turing</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79</a:t>
            </a:fld>
            <a:endParaRPr lang="fr-FR"/>
          </a:p>
        </p:txBody>
      </p:sp>
    </p:spTree>
    <p:extLst>
      <p:ext uri="{BB962C8B-B14F-4D97-AF65-F5344CB8AC3E}">
        <p14:creationId xmlns:p14="http://schemas.microsoft.com/office/powerpoint/2010/main" val="5768684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Parler des différents systèmes d'analyse d'images de </a:t>
            </a:r>
            <a:r>
              <a:rPr lang="fr-FR" dirty="0" err="1"/>
              <a:t>facebook</a:t>
            </a:r>
            <a:r>
              <a:rPr lang="fr-FR" dirty="0"/>
              <a:t>.</a:t>
            </a:r>
          </a:p>
          <a:p>
            <a:r>
              <a:rPr lang="fr-FR" dirty="0"/>
              <a:t>En 2 sec:</a:t>
            </a:r>
          </a:p>
          <a:p>
            <a:r>
              <a:rPr lang="fr-FR" dirty="0"/>
              <a:t>-  Identification objet</a:t>
            </a:r>
          </a:p>
          <a:p>
            <a:pPr marL="171450" indent="-171450">
              <a:buFontTx/>
              <a:buChar char="-"/>
            </a:pPr>
            <a:r>
              <a:rPr lang="fr-FR" dirty="0"/>
              <a:t>violence/pornographie</a:t>
            </a:r>
          </a:p>
          <a:p>
            <a:pPr marL="171450" indent="-171450">
              <a:buFontTx/>
              <a:buChar char="-"/>
            </a:pPr>
            <a:r>
              <a:rPr lang="fr-FR" dirty="0"/>
              <a:t>Description d’images pour non-voyants</a:t>
            </a:r>
          </a:p>
          <a:p>
            <a:pPr marL="171450" indent="-171450">
              <a:buFontTx/>
              <a:buChar char="-"/>
            </a:pPr>
            <a:r>
              <a:rPr lang="fr-FR" dirty="0"/>
              <a:t>Reconnaissance de visage</a:t>
            </a:r>
          </a:p>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81</a:t>
            </a:fld>
            <a:endParaRPr lang="fr-FR"/>
          </a:p>
        </p:txBody>
      </p:sp>
    </p:spTree>
    <p:extLst>
      <p:ext uri="{BB962C8B-B14F-4D97-AF65-F5344CB8AC3E}">
        <p14:creationId xmlns:p14="http://schemas.microsoft.com/office/powerpoint/2010/main" val="13098430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82</a:t>
            </a:fld>
            <a:endParaRPr lang="fr-FR"/>
          </a:p>
        </p:txBody>
      </p:sp>
    </p:spTree>
    <p:extLst>
      <p:ext uri="{BB962C8B-B14F-4D97-AF65-F5344CB8AC3E}">
        <p14:creationId xmlns:p14="http://schemas.microsoft.com/office/powerpoint/2010/main" val="3010586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Convolutive</a:t>
            </a:r>
            <a:r>
              <a:rPr lang="fr-FR" dirty="0"/>
              <a:t> Neuronal Network</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83</a:t>
            </a:fld>
            <a:endParaRPr lang="fr-FR"/>
          </a:p>
        </p:txBody>
      </p:sp>
    </p:spTree>
    <p:extLst>
      <p:ext uri="{BB962C8B-B14F-4D97-AF65-F5344CB8AC3E}">
        <p14:creationId xmlns:p14="http://schemas.microsoft.com/office/powerpoint/2010/main" val="27986739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gauche la correspondance est maxi, plus faible à </a:t>
            </a:r>
            <a:r>
              <a:rPr lang="fr-FR" dirty="0" err="1"/>
              <a:t>droire</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86</a:t>
            </a:fld>
            <a:endParaRPr lang="fr-FR"/>
          </a:p>
        </p:txBody>
      </p:sp>
    </p:spTree>
    <p:extLst>
      <p:ext uri="{BB962C8B-B14F-4D97-AF65-F5344CB8AC3E}">
        <p14:creationId xmlns:p14="http://schemas.microsoft.com/office/powerpoint/2010/main" val="1887274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Fei </a:t>
            </a:r>
            <a:r>
              <a:rPr lang="fr-FR" dirty="0" err="1"/>
              <a:t>fei</a:t>
            </a:r>
            <a:r>
              <a:rPr lang="fr-FR" dirty="0"/>
              <a:t> li de la société </a:t>
            </a:r>
            <a:r>
              <a:rPr lang="fr-FR" dirty="0" err="1"/>
              <a:t>imagenet</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87</a:t>
            </a:fld>
            <a:endParaRPr lang="fr-FR"/>
          </a:p>
        </p:txBody>
      </p:sp>
    </p:spTree>
    <p:extLst>
      <p:ext uri="{BB962C8B-B14F-4D97-AF65-F5344CB8AC3E}">
        <p14:creationId xmlns:p14="http://schemas.microsoft.com/office/powerpoint/2010/main" val="27232015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89</a:t>
            </a:fld>
            <a:endParaRPr lang="fr-FR"/>
          </a:p>
        </p:txBody>
      </p:sp>
    </p:spTree>
    <p:extLst>
      <p:ext uri="{BB962C8B-B14F-4D97-AF65-F5344CB8AC3E}">
        <p14:creationId xmlns:p14="http://schemas.microsoft.com/office/powerpoint/2010/main" val="483351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on déshumanise</a:t>
            </a:r>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92</a:t>
            </a:fld>
            <a:endParaRPr lang="fr-FR"/>
          </a:p>
        </p:txBody>
      </p:sp>
    </p:spTree>
    <p:extLst>
      <p:ext uri="{BB962C8B-B14F-4D97-AF65-F5344CB8AC3E}">
        <p14:creationId xmlns:p14="http://schemas.microsoft.com/office/powerpoint/2010/main" val="26752368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Ouvroir : </a:t>
            </a:r>
            <a:r>
              <a:rPr lang="fr-FR" sz="1200" b="0" i="0" u="none" strike="noStrike" kern="1200" dirty="0">
                <a:solidFill>
                  <a:schemeClr val="tx1"/>
                </a:solidFill>
                <a:effectLst/>
                <a:latin typeface="+mn-lt"/>
                <a:ea typeface="+mn-ea"/>
                <a:cs typeface="+mn-cs"/>
              </a:rPr>
              <a:t>Lieu où l'on se rassemble, dans une communauté de femmes ou dans un couvent, notamment pour effectuer des travaux de broderie. </a:t>
            </a:r>
            <a:endParaRPr lang="fr-FR" dirty="0"/>
          </a:p>
        </p:txBody>
      </p:sp>
      <p:sp>
        <p:nvSpPr>
          <p:cNvPr id="4" name="Espace réservé du numéro de diapositive 3"/>
          <p:cNvSpPr>
            <a:spLocks noGrp="1"/>
          </p:cNvSpPr>
          <p:nvPr>
            <p:ph type="sldNum" sz="quarter" idx="5"/>
          </p:nvPr>
        </p:nvSpPr>
        <p:spPr/>
        <p:txBody>
          <a:bodyPr/>
          <a:lstStyle/>
          <a:p>
            <a:fld id="{B0E4C93C-E7BB-1D44-AD82-F4EF10E313C0}" type="slidenum">
              <a:rPr lang="fr-FR" smtClean="0"/>
              <a:t>99</a:t>
            </a:fld>
            <a:endParaRPr lang="fr-FR"/>
          </a:p>
        </p:txBody>
      </p:sp>
    </p:spTree>
    <p:extLst>
      <p:ext uri="{BB962C8B-B14F-4D97-AF65-F5344CB8AC3E}">
        <p14:creationId xmlns:p14="http://schemas.microsoft.com/office/powerpoint/2010/main" val="38886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C70E74F9-90A0-4F48-8C68-209A77A70A3B}"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07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2374291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62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332716-AAF4-534D-8209-E7FC6F54045F}" type="datetimeFigureOut">
              <a:rPr lang="fr-FR" smtClean="0"/>
              <a:t>13/11/2024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33532238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332716-AAF4-534D-8209-E7FC6F54045F}" type="datetimeFigureOut">
              <a:rPr lang="fr-FR" smtClean="0"/>
              <a:t>13/11/2024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70E74F9-90A0-4F48-8C68-209A77A70A3B}"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59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332716-AAF4-534D-8209-E7FC6F54045F}" type="datetimeFigureOut">
              <a:rPr lang="fr-FR" smtClean="0"/>
              <a:t>13/11/2024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19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32716-AAF4-534D-8209-E7FC6F54045F}" type="datetimeFigureOut">
              <a:rPr lang="fr-FR" smtClean="0"/>
              <a:t>13/11/2024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58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2058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99731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332716-AAF4-534D-8209-E7FC6F54045F}" type="datetimeFigureOut">
              <a:rPr lang="fr-FR" smtClean="0"/>
              <a:t>13/11/2024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794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7474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64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Tree>
    <p:extLst>
      <p:ext uri="{BB962C8B-B14F-4D97-AF65-F5344CB8AC3E}">
        <p14:creationId xmlns:p14="http://schemas.microsoft.com/office/powerpoint/2010/main" val="110794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04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48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827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332716-AAF4-534D-8209-E7FC6F54045F}" type="datetimeFigureOut">
              <a:rPr lang="fr-FR" smtClean="0"/>
              <a:t>13/11/2024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70E74F9-90A0-4F48-8C68-209A77A70A3B}"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34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332716-AAF4-534D-8209-E7FC6F54045F}" type="datetimeFigureOut">
              <a:rPr lang="fr-FR" smtClean="0"/>
              <a:t>13/11/2024</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0E74F9-90A0-4F48-8C68-209A77A70A3B}" type="slidenum">
              <a:rPr lang="fr-FR" smtClean="0"/>
              <a:t>‹N°›</a:t>
            </a:fld>
            <a:endParaRPr lang="fr-FR"/>
          </a:p>
        </p:txBody>
      </p:sp>
    </p:spTree>
    <p:extLst>
      <p:ext uri="{BB962C8B-B14F-4D97-AF65-F5344CB8AC3E}">
        <p14:creationId xmlns:p14="http://schemas.microsoft.com/office/powerpoint/2010/main" val="136629458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tif"/><Relationship Id="rId5" Type="http://schemas.openxmlformats.org/officeDocument/2006/relationships/image" Target="../media/image23.tif"/><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futura-sciences.com/maison/definitions/construction-maison-liant-17955/"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hyperlink" Target="https://www.futura-sciences.com/sciences/actualites/physique-memoire-electromecanique-ordinateur-quantique-4470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9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6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9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2.gi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8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8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jpe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two-i.com/"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00413-1D2E-B043-BC21-87E22049EF0E}"/>
              </a:ext>
            </a:extLst>
          </p:cNvPr>
          <p:cNvSpPr>
            <a:spLocks noGrp="1"/>
          </p:cNvSpPr>
          <p:nvPr>
            <p:ph type="ctrTitle"/>
          </p:nvPr>
        </p:nvSpPr>
        <p:spPr>
          <a:xfrm>
            <a:off x="2692398" y="1871131"/>
            <a:ext cx="6815669" cy="650843"/>
          </a:xfrm>
        </p:spPr>
        <p:txBody>
          <a:bodyPr/>
          <a:lstStyle/>
          <a:p>
            <a:r>
              <a:rPr lang="fr-FR" dirty="0"/>
              <a:t>L’IA n’existe pas !</a:t>
            </a:r>
          </a:p>
        </p:txBody>
      </p:sp>
      <p:pic>
        <p:nvPicPr>
          <p:cNvPr id="1028" name="Picture 4">
            <a:extLst>
              <a:ext uri="{FF2B5EF4-FFF2-40B4-BE49-F238E27FC236}">
                <a16:creationId xmlns:a16="http://schemas.microsoft.com/office/drawing/2014/main" id="{6B8B20E9-7633-C340-AFE3-621F394FF81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56567" y="3605630"/>
            <a:ext cx="2817627" cy="161007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FB03346-7959-BC4E-A524-1B90883B2859}"/>
              </a:ext>
            </a:extLst>
          </p:cNvPr>
          <p:cNvSpPr txBox="1"/>
          <p:nvPr/>
        </p:nvSpPr>
        <p:spPr>
          <a:xfrm>
            <a:off x="2594610" y="2443571"/>
            <a:ext cx="7227149" cy="646331"/>
          </a:xfrm>
          <a:prstGeom prst="rect">
            <a:avLst/>
          </a:prstGeom>
          <a:noFill/>
        </p:spPr>
        <p:txBody>
          <a:bodyPr wrap="square" rtlCol="0">
            <a:spAutoFit/>
          </a:bodyPr>
          <a:lstStyle/>
          <a:p>
            <a:pPr algn="ctr"/>
            <a:r>
              <a:rPr lang="fr-FR" dirty="0"/>
              <a:t>Bien que la plupart des gens parlent de la capacité de l'apprentissage automatique à prédire l'avenir, ce qu'il fait vraiment, c'est prédire le passé.</a:t>
            </a:r>
          </a:p>
        </p:txBody>
      </p:sp>
    </p:spTree>
    <p:extLst>
      <p:ext uri="{BB962C8B-B14F-4D97-AF65-F5344CB8AC3E}">
        <p14:creationId xmlns:p14="http://schemas.microsoft.com/office/powerpoint/2010/main" val="1954110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DDB8600-9AE6-444D-A284-F6B3E21A10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7624" y="1016111"/>
            <a:ext cx="3754550" cy="1808112"/>
          </a:xfrm>
          <a:prstGeom prst="rect">
            <a:avLst/>
          </a:prstGeom>
        </p:spPr>
      </p:pic>
      <p:sp>
        <p:nvSpPr>
          <p:cNvPr id="3" name="ZoneTexte 2">
            <a:extLst>
              <a:ext uri="{FF2B5EF4-FFF2-40B4-BE49-F238E27FC236}">
                <a16:creationId xmlns:a16="http://schemas.microsoft.com/office/drawing/2014/main" id="{F9ED942A-0891-C04C-992E-BEEF6AD8F21A}"/>
              </a:ext>
            </a:extLst>
          </p:cNvPr>
          <p:cNvSpPr txBox="1"/>
          <p:nvPr/>
        </p:nvSpPr>
        <p:spPr>
          <a:xfrm>
            <a:off x="5046562" y="1331089"/>
            <a:ext cx="6412375" cy="369332"/>
          </a:xfrm>
          <a:prstGeom prst="rect">
            <a:avLst/>
          </a:prstGeom>
          <a:noFill/>
        </p:spPr>
        <p:txBody>
          <a:bodyPr wrap="square" rtlCol="0">
            <a:spAutoFit/>
          </a:bodyPr>
          <a:lstStyle/>
          <a:p>
            <a:r>
              <a:rPr lang="fr-FR" dirty="0"/>
              <a:t>Plus on augmente l’intelligence d’un imbécile plus il devient imbécile.</a:t>
            </a:r>
          </a:p>
        </p:txBody>
      </p:sp>
      <p:sp>
        <p:nvSpPr>
          <p:cNvPr id="4" name="ZoneTexte 3">
            <a:extLst>
              <a:ext uri="{FF2B5EF4-FFF2-40B4-BE49-F238E27FC236}">
                <a16:creationId xmlns:a16="http://schemas.microsoft.com/office/drawing/2014/main" id="{4FB15495-7F27-4F44-B07F-6A55D73736AF}"/>
              </a:ext>
            </a:extLst>
          </p:cNvPr>
          <p:cNvSpPr txBox="1"/>
          <p:nvPr/>
        </p:nvSpPr>
        <p:spPr>
          <a:xfrm>
            <a:off x="5046562" y="1735501"/>
            <a:ext cx="2100190" cy="338554"/>
          </a:xfrm>
          <a:prstGeom prst="rect">
            <a:avLst/>
          </a:prstGeom>
          <a:noFill/>
        </p:spPr>
        <p:txBody>
          <a:bodyPr wrap="none" rtlCol="0">
            <a:spAutoFit/>
          </a:bodyPr>
          <a:lstStyle/>
          <a:p>
            <a:r>
              <a:rPr lang="fr-FR" sz="1600" i="1" dirty="0"/>
              <a:t>Michel Serres (1930-2019)</a:t>
            </a:r>
          </a:p>
        </p:txBody>
      </p:sp>
      <p:sp>
        <p:nvSpPr>
          <p:cNvPr id="5" name="ZoneTexte 4">
            <a:extLst>
              <a:ext uri="{FF2B5EF4-FFF2-40B4-BE49-F238E27FC236}">
                <a16:creationId xmlns:a16="http://schemas.microsoft.com/office/drawing/2014/main" id="{09C8DC67-E225-EF40-AF90-D5EAEB8238E1}"/>
              </a:ext>
            </a:extLst>
          </p:cNvPr>
          <p:cNvSpPr txBox="1"/>
          <p:nvPr/>
        </p:nvSpPr>
        <p:spPr>
          <a:xfrm>
            <a:off x="2154621" y="4067503"/>
            <a:ext cx="184731" cy="369332"/>
          </a:xfrm>
          <a:prstGeom prst="rect">
            <a:avLst/>
          </a:prstGeom>
          <a:noFill/>
        </p:spPr>
        <p:txBody>
          <a:bodyPr wrap="none" rtlCol="0">
            <a:spAutoFit/>
          </a:bodyPr>
          <a:lstStyle/>
          <a:p>
            <a:endParaRPr lang="fr-FR" dirty="0"/>
          </a:p>
        </p:txBody>
      </p:sp>
      <p:pic>
        <p:nvPicPr>
          <p:cNvPr id="6" name="Questions-autour-des-cellules-souches_article_popin.png" descr="Questions-autour-des-cellules-souches_article_popin.png">
            <a:extLst>
              <a:ext uri="{FF2B5EF4-FFF2-40B4-BE49-F238E27FC236}">
                <a16:creationId xmlns:a16="http://schemas.microsoft.com/office/drawing/2014/main" id="{8484D166-9F57-D54B-A654-2684F1FFC822}"/>
              </a:ext>
            </a:extLst>
          </p:cNvPr>
          <p:cNvPicPr>
            <a:picLocks noChangeAspect="1"/>
          </p:cNvPicPr>
          <p:nvPr/>
        </p:nvPicPr>
        <p:blipFill>
          <a:blip r:embed="rId4"/>
          <a:stretch>
            <a:fillRect/>
          </a:stretch>
        </p:blipFill>
        <p:spPr>
          <a:xfrm>
            <a:off x="863627" y="2975834"/>
            <a:ext cx="2331825" cy="1739900"/>
          </a:xfrm>
          <a:prstGeom prst="rect">
            <a:avLst/>
          </a:prstGeom>
          <a:ln w="177800">
            <a:miter lim="400000"/>
          </a:ln>
        </p:spPr>
      </p:pic>
      <p:pic>
        <p:nvPicPr>
          <p:cNvPr id="7" name="bacterie-jpg.png" descr="bacterie-jpg.png">
            <a:extLst>
              <a:ext uri="{FF2B5EF4-FFF2-40B4-BE49-F238E27FC236}">
                <a16:creationId xmlns:a16="http://schemas.microsoft.com/office/drawing/2014/main" id="{1759CA13-BBA4-A043-B36F-D817F8C83491}"/>
              </a:ext>
            </a:extLst>
          </p:cNvPr>
          <p:cNvPicPr>
            <a:picLocks noChangeAspect="1"/>
          </p:cNvPicPr>
          <p:nvPr/>
        </p:nvPicPr>
        <p:blipFill>
          <a:blip r:embed="rId5"/>
          <a:stretch>
            <a:fillRect/>
          </a:stretch>
        </p:blipFill>
        <p:spPr>
          <a:xfrm>
            <a:off x="3287539" y="3733968"/>
            <a:ext cx="1701800" cy="2404131"/>
          </a:xfrm>
          <a:prstGeom prst="rect">
            <a:avLst/>
          </a:prstGeom>
          <a:ln w="177800">
            <a:miter lim="400000"/>
          </a:ln>
        </p:spPr>
      </p:pic>
      <p:pic>
        <p:nvPicPr>
          <p:cNvPr id="8" name="mtamorphose_individu_pluralit.1195287687.png" descr="mtamorphose_individu_pluralit.1195287687.png">
            <a:extLst>
              <a:ext uri="{FF2B5EF4-FFF2-40B4-BE49-F238E27FC236}">
                <a16:creationId xmlns:a16="http://schemas.microsoft.com/office/drawing/2014/main" id="{6B0E1FEA-6006-454B-95D7-626A3A80B357}"/>
              </a:ext>
            </a:extLst>
          </p:cNvPr>
          <p:cNvPicPr>
            <a:picLocks noChangeAspect="1"/>
          </p:cNvPicPr>
          <p:nvPr/>
        </p:nvPicPr>
        <p:blipFill>
          <a:blip r:embed="rId6"/>
          <a:stretch>
            <a:fillRect/>
          </a:stretch>
        </p:blipFill>
        <p:spPr>
          <a:xfrm>
            <a:off x="4989339" y="2681175"/>
            <a:ext cx="2100190" cy="2034559"/>
          </a:xfrm>
          <a:prstGeom prst="rect">
            <a:avLst/>
          </a:prstGeom>
          <a:ln w="177800">
            <a:miter lim="400000"/>
          </a:ln>
        </p:spPr>
      </p:pic>
      <p:pic>
        <p:nvPicPr>
          <p:cNvPr id="9" name="dynamics-4_0_fr.png" descr="dynamics-4_0_fr.png">
            <a:extLst>
              <a:ext uri="{FF2B5EF4-FFF2-40B4-BE49-F238E27FC236}">
                <a16:creationId xmlns:a16="http://schemas.microsoft.com/office/drawing/2014/main" id="{D042CCCF-B4D8-8748-9C39-18BAE2AAAE6F}"/>
              </a:ext>
            </a:extLst>
          </p:cNvPr>
          <p:cNvPicPr>
            <a:picLocks noChangeAspect="1"/>
          </p:cNvPicPr>
          <p:nvPr/>
        </p:nvPicPr>
        <p:blipFill>
          <a:blip r:embed="rId7"/>
          <a:stretch>
            <a:fillRect/>
          </a:stretch>
        </p:blipFill>
        <p:spPr>
          <a:xfrm>
            <a:off x="8904462" y="4436835"/>
            <a:ext cx="2423911" cy="1524580"/>
          </a:xfrm>
          <a:prstGeom prst="rect">
            <a:avLst/>
          </a:prstGeom>
          <a:ln w="177800">
            <a:miter lim="400000"/>
          </a:ln>
        </p:spPr>
      </p:pic>
      <p:pic>
        <p:nvPicPr>
          <p:cNvPr id="2050" name="Picture 2" descr="Charles Baudelaire : Biographie">
            <a:extLst>
              <a:ext uri="{FF2B5EF4-FFF2-40B4-BE49-F238E27FC236}">
                <a16:creationId xmlns:a16="http://schemas.microsoft.com/office/drawing/2014/main" id="{D3D64816-048F-A24E-9564-604B576254C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253036" y="1951565"/>
            <a:ext cx="1656074" cy="2206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63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checkerboard(across)">
                                      <p:cBhvr>
                                        <p:cTn id="22" dur="5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0" nodeType="clickEffect">
                                  <p:stCondLst>
                                    <p:cond delay="0"/>
                                  </p:stCondLst>
                                  <p:iterate>
                                    <p:tmAbs val="0"/>
                                  </p:iterate>
                                  <p:childTnLst>
                                    <p:set>
                                      <p:cBhvr>
                                        <p:cTn id="26" fill="hold"/>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P spid="7" grpId="0" animBg="1" advAuto="0"/>
      <p:bldP spid="8" grpId="0" animBg="1" advAuto="0"/>
      <p:bldP spid="9"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ependant"/>
          <p:cNvSpPr txBox="1">
            <a:spLocks noGrp="1"/>
          </p:cNvSpPr>
          <p:nvPr>
            <p:ph type="title" idx="4294967295"/>
          </p:nvPr>
        </p:nvSpPr>
        <p:spPr>
          <a:xfrm>
            <a:off x="1924015" y="849184"/>
            <a:ext cx="8343970" cy="669867"/>
          </a:xfrm>
          <a:prstGeom prst="rect">
            <a:avLst/>
          </a:prstGeom>
        </p:spPr>
        <p:txBody>
          <a:bodyPr>
            <a:normAutofit fontScale="90000"/>
          </a:bodyPr>
          <a:lstStyle/>
          <a:p>
            <a:r>
              <a:rPr lang="fr-FR" dirty="0"/>
              <a:t>Cependant</a:t>
            </a:r>
            <a:endParaRPr dirty="0"/>
          </a:p>
        </p:txBody>
      </p:sp>
      <p:pic>
        <p:nvPicPr>
          <p:cNvPr id="196" name="Image" descr="Imag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1134" y="4051139"/>
            <a:ext cx="3478874" cy="1957677"/>
          </a:xfrm>
          <a:prstGeom prst="rect">
            <a:avLst/>
          </a:prstGeom>
          <a:ln w="177800">
            <a:miter lim="400000"/>
          </a:ln>
        </p:spPr>
      </p:pic>
      <p:pic>
        <p:nvPicPr>
          <p:cNvPr id="197"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8165" y="2515053"/>
            <a:ext cx="2650994" cy="3133475"/>
          </a:xfrm>
          <a:prstGeom prst="rect">
            <a:avLst/>
          </a:prstGeom>
          <a:ln w="177800">
            <a:miter lim="400000"/>
          </a:ln>
        </p:spPr>
      </p:pic>
      <p:pic>
        <p:nvPicPr>
          <p:cNvPr id="3076" name="Picture 4" descr="Cyril Hanouna, un slip sur la tête!">
            <a:extLst>
              <a:ext uri="{FF2B5EF4-FFF2-40B4-BE49-F238E27FC236}">
                <a16:creationId xmlns:a16="http://schemas.microsoft.com/office/drawing/2014/main" id="{A30F89A9-41B3-6D41-81F9-46F0A40890D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43970" y="1814869"/>
            <a:ext cx="3034603" cy="405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00793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97"/>
                                        </p:tgtEl>
                                        <p:attrNameLst>
                                          <p:attrName>style.visibility</p:attrName>
                                        </p:attrNameLst>
                                      </p:cBhvr>
                                      <p:to>
                                        <p:strVal val="visible"/>
                                      </p:to>
                                    </p:set>
                                    <p:animEffect transition="in" filter="dissolve">
                                      <p:cBhvr>
                                        <p:cTn id="7" dur="1500"/>
                                        <p:tgtEl>
                                          <p:spTgt spid="19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strips(downLeft)">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ntr" presetSubtype="10" fill="hold" grpId="0" nodeType="clickEffect">
                                  <p:stCondLst>
                                    <p:cond delay="0"/>
                                  </p:stCondLst>
                                  <p:iterate>
                                    <p:tmAbs val="0"/>
                                  </p:iterate>
                                  <p:childTnLst>
                                    <p:set>
                                      <p:cBhvr>
                                        <p:cTn id="16" fill="hold"/>
                                        <p:tgtEl>
                                          <p:spTgt spid="196"/>
                                        </p:tgtEl>
                                        <p:attrNameLst>
                                          <p:attrName>style.visibility</p:attrName>
                                        </p:attrNameLst>
                                      </p:cBhvr>
                                      <p:to>
                                        <p:strVal val="visible"/>
                                      </p:to>
                                    </p:set>
                                    <p:anim calcmode="lin" valueType="num">
                                      <p:cBhvr>
                                        <p:cTn id="17" dur="1000" fill="hold"/>
                                        <p:tgtEl>
                                          <p:spTgt spid="196"/>
                                        </p:tgtEl>
                                        <p:attrNameLst>
                                          <p:attrName>ppt_w</p:attrName>
                                        </p:attrNameLst>
                                      </p:cBhvr>
                                      <p:tavLst>
                                        <p:tav tm="0" fmla="#ppt_w*sin(2.5*pi*$)">
                                          <p:val>
                                            <p:fltVal val="0"/>
                                          </p:val>
                                        </p:tav>
                                        <p:tav tm="100000">
                                          <p:val>
                                            <p:fltVal val="1"/>
                                          </p:val>
                                        </p:tav>
                                      </p:tavLst>
                                    </p:anim>
                                    <p:anim calcmode="lin" valueType="num">
                                      <p:cBhvr>
                                        <p:cTn id="18" dur="1000" fill="hold"/>
                                        <p:tgtEl>
                                          <p:spTgt spid="19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advAuto="0"/>
      <p:bldP spid="197"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foncti2%20(Large).png" descr="foncti2%20(Larg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9586" y="2536892"/>
            <a:ext cx="2302934" cy="1727200"/>
          </a:xfrm>
          <a:prstGeom prst="rect">
            <a:avLst/>
          </a:prstGeom>
          <a:ln w="177800">
            <a:miter lim="400000"/>
          </a:ln>
        </p:spPr>
      </p:pic>
      <p:pic>
        <p:nvPicPr>
          <p:cNvPr id="200" name="Logo_7_Boules_de_Cristal.png" descr="Logo_7_Boules_de_Cristal.png"/>
          <p:cNvPicPr>
            <a:picLocks noChangeAspect="1"/>
          </p:cNvPicPr>
          <p:nvPr/>
        </p:nvPicPr>
        <p:blipFill>
          <a:blip r:embed="rId4"/>
          <a:stretch>
            <a:fillRect/>
          </a:stretch>
        </p:blipFill>
        <p:spPr>
          <a:xfrm>
            <a:off x="4474672" y="2503967"/>
            <a:ext cx="3242655" cy="1689100"/>
          </a:xfrm>
          <a:prstGeom prst="rect">
            <a:avLst/>
          </a:prstGeom>
          <a:ln w="177800">
            <a:miter lim="400000"/>
          </a:ln>
        </p:spPr>
      </p:pic>
      <p:pic>
        <p:nvPicPr>
          <p:cNvPr id="201" name="patagonia-glaciers.png" descr="patagonia-glaciers.png"/>
          <p:cNvPicPr>
            <a:picLocks noChangeAspect="1"/>
          </p:cNvPicPr>
          <p:nvPr/>
        </p:nvPicPr>
        <p:blipFill>
          <a:blip r:embed="rId5"/>
          <a:stretch>
            <a:fillRect/>
          </a:stretch>
        </p:blipFill>
        <p:spPr>
          <a:xfrm>
            <a:off x="3252520" y="4264092"/>
            <a:ext cx="2435963" cy="1950711"/>
          </a:xfrm>
          <a:prstGeom prst="rect">
            <a:avLst/>
          </a:prstGeom>
          <a:ln w="177800">
            <a:miter lim="400000"/>
          </a:ln>
        </p:spPr>
      </p:pic>
      <p:pic>
        <p:nvPicPr>
          <p:cNvPr id="202" name="galaxie.png" descr="galaxie.png"/>
          <p:cNvPicPr>
            <a:picLocks noChangeAspect="1"/>
          </p:cNvPicPr>
          <p:nvPr/>
        </p:nvPicPr>
        <p:blipFill>
          <a:blip r:embed="rId6"/>
          <a:stretch>
            <a:fillRect/>
          </a:stretch>
        </p:blipFill>
        <p:spPr>
          <a:xfrm>
            <a:off x="7953114" y="3637482"/>
            <a:ext cx="3289300" cy="2463800"/>
          </a:xfrm>
          <a:prstGeom prst="rect">
            <a:avLst/>
          </a:prstGeom>
          <a:ln w="177800">
            <a:miter lim="400000"/>
          </a:ln>
        </p:spPr>
      </p:pic>
      <p:sp>
        <p:nvSpPr>
          <p:cNvPr id="2" name="Titre 1">
            <a:extLst>
              <a:ext uri="{FF2B5EF4-FFF2-40B4-BE49-F238E27FC236}">
                <a16:creationId xmlns:a16="http://schemas.microsoft.com/office/drawing/2014/main" id="{E37FA4A9-BD5A-DD4C-855D-F4F441BAAF7A}"/>
              </a:ext>
            </a:extLst>
          </p:cNvPr>
          <p:cNvSpPr>
            <a:spLocks noGrp="1"/>
          </p:cNvSpPr>
          <p:nvPr>
            <p:ph type="title" idx="4294967295"/>
          </p:nvPr>
        </p:nvSpPr>
        <p:spPr>
          <a:xfrm>
            <a:off x="1295399" y="818877"/>
            <a:ext cx="9601200" cy="756535"/>
          </a:xfrm>
        </p:spPr>
        <p:txBody>
          <a:bodyPr>
            <a:normAutofit fontScale="90000"/>
          </a:bodyPr>
          <a:lstStyle/>
          <a:p>
            <a:r>
              <a:rPr lang="fr-FR" dirty="0"/>
              <a:t>Mais je ne connais pas ….</a:t>
            </a:r>
          </a:p>
        </p:txBody>
      </p:sp>
    </p:spTree>
    <p:extLst>
      <p:ext uri="{BB962C8B-B14F-4D97-AF65-F5344CB8AC3E}">
        <p14:creationId xmlns:p14="http://schemas.microsoft.com/office/powerpoint/2010/main" val="938303525"/>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99"/>
                                        </p:tgtEl>
                                        <p:attrNameLst>
                                          <p:attrName>style.visibility</p:attrName>
                                        </p:attrNameLst>
                                      </p:cBhvr>
                                      <p:to>
                                        <p:strVal val="visible"/>
                                      </p:to>
                                    </p:set>
                                    <p:animEffect transition="in" filter="dissolve">
                                      <p:cBhvr>
                                        <p:cTn id="7" dur="1000"/>
                                        <p:tgtEl>
                                          <p:spTgt spid="1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0" nodeType="clickEffect">
                                  <p:stCondLst>
                                    <p:cond delay="0"/>
                                  </p:stCondLst>
                                  <p:iterate>
                                    <p:tmAbs val="0"/>
                                  </p:iterate>
                                  <p:childTnLst>
                                    <p:set>
                                      <p:cBhvr>
                                        <p:cTn id="11" fill="hold"/>
                                        <p:tgtEl>
                                          <p:spTgt spid="200"/>
                                        </p:tgtEl>
                                        <p:attrNameLst>
                                          <p:attrName>style.visibility</p:attrName>
                                        </p:attrNameLst>
                                      </p:cBhvr>
                                      <p:to>
                                        <p:strVal val="visible"/>
                                      </p:to>
                                    </p:set>
                                    <p:animEffect transition="in" filter="dissolve">
                                      <p:cBhvr>
                                        <p:cTn id="12" dur="1000"/>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grpId="0" nodeType="clickEffect">
                                  <p:stCondLst>
                                    <p:cond delay="0"/>
                                  </p:stCondLst>
                                  <p:iterate>
                                    <p:tmAbs val="0"/>
                                  </p:iterate>
                                  <p:childTnLst>
                                    <p:set>
                                      <p:cBhvr>
                                        <p:cTn id="16" fill="hold"/>
                                        <p:tgtEl>
                                          <p:spTgt spid="201"/>
                                        </p:tgtEl>
                                        <p:attrNameLst>
                                          <p:attrName>style.visibility</p:attrName>
                                        </p:attrNameLst>
                                      </p:cBhvr>
                                      <p:to>
                                        <p:strVal val="visible"/>
                                      </p:to>
                                    </p:set>
                                    <p:animEffect transition="in" filter="dissolve">
                                      <p:cBhvr>
                                        <p:cTn id="17" dur="1000"/>
                                        <p:tgtEl>
                                          <p:spTgt spid="20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fill="hold" grpId="0" nodeType="clickEffect">
                                  <p:stCondLst>
                                    <p:cond delay="0"/>
                                  </p:stCondLst>
                                  <p:iterate>
                                    <p:tmAbs val="0"/>
                                  </p:iterate>
                                  <p:childTnLst>
                                    <p:set>
                                      <p:cBhvr>
                                        <p:cTn id="21" fill="hold"/>
                                        <p:tgtEl>
                                          <p:spTgt spid="202"/>
                                        </p:tgtEl>
                                        <p:attrNameLst>
                                          <p:attrName>style.visibility</p:attrName>
                                        </p:attrNameLst>
                                      </p:cBhvr>
                                      <p:to>
                                        <p:strVal val="visible"/>
                                      </p:to>
                                    </p:set>
                                    <p:animEffect transition="in" filter="dissolve">
                                      <p:cBhvr>
                                        <p:cTn id="22" dur="10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advAuto="0"/>
      <p:bldP spid="200" grpId="0" animBg="1" advAuto="0"/>
      <p:bldP spid="201" grpId="0" animBg="1" advAuto="0"/>
      <p:bldP spid="202"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village2.jpg" descr="village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8941" y="2787676"/>
            <a:ext cx="2349932" cy="2590800"/>
          </a:xfrm>
          <a:prstGeom prst="rect">
            <a:avLst/>
          </a:prstGeom>
          <a:ln w="177800">
            <a:miter lim="400000"/>
          </a:ln>
        </p:spPr>
      </p:pic>
      <p:pic>
        <p:nvPicPr>
          <p:cNvPr id="207" name="je-veux-metz-metropole-developpement-02-users-experientail3.jpg" descr="je-veux-metz-metropole-developpement-02-users-experientail3.jpg"/>
          <p:cNvPicPr>
            <a:picLocks noChangeAspect="1"/>
          </p:cNvPicPr>
          <p:nvPr/>
        </p:nvPicPr>
        <p:blipFill>
          <a:blip r:embed="rId4"/>
          <a:stretch>
            <a:fillRect/>
          </a:stretch>
        </p:blipFill>
        <p:spPr>
          <a:xfrm>
            <a:off x="6849443" y="2638606"/>
            <a:ext cx="3822700" cy="2215141"/>
          </a:xfrm>
          <a:prstGeom prst="rect">
            <a:avLst/>
          </a:prstGeom>
          <a:ln w="177800">
            <a:miter lim="400000"/>
          </a:ln>
        </p:spPr>
      </p:pic>
      <p:pic>
        <p:nvPicPr>
          <p:cNvPr id="208" name="Image" descr="Image"/>
          <p:cNvPicPr>
            <a:picLocks noChangeAspect="1"/>
          </p:cNvPicPr>
          <p:nvPr/>
        </p:nvPicPr>
        <p:blipFill>
          <a:blip r:embed="rId5"/>
          <a:stretch>
            <a:fillRect/>
          </a:stretch>
        </p:blipFill>
        <p:spPr>
          <a:xfrm>
            <a:off x="993524" y="4226625"/>
            <a:ext cx="2171616" cy="1656175"/>
          </a:xfrm>
          <a:prstGeom prst="rect">
            <a:avLst/>
          </a:prstGeom>
          <a:ln w="177800">
            <a:miter lim="400000"/>
          </a:ln>
        </p:spPr>
      </p:pic>
      <p:grpSp>
        <p:nvGrpSpPr>
          <p:cNvPr id="211" name="Image"/>
          <p:cNvGrpSpPr/>
          <p:nvPr/>
        </p:nvGrpSpPr>
        <p:grpSpPr>
          <a:xfrm>
            <a:off x="9528661" y="4631849"/>
            <a:ext cx="1841501" cy="1250951"/>
            <a:chOff x="0" y="0"/>
            <a:chExt cx="3683000" cy="2501900"/>
          </a:xfrm>
        </p:grpSpPr>
        <p:pic>
          <p:nvPicPr>
            <p:cNvPr id="210" name="Image" descr="Image"/>
            <p:cNvPicPr>
              <a:picLocks noChangeAspect="1"/>
            </p:cNvPicPr>
            <p:nvPr/>
          </p:nvPicPr>
          <p:blipFill>
            <a:blip r:embed="rId6"/>
            <a:stretch>
              <a:fillRect/>
            </a:stretch>
          </p:blipFill>
          <p:spPr>
            <a:xfrm>
              <a:off x="88900" y="88900"/>
              <a:ext cx="3505200" cy="2324100"/>
            </a:xfrm>
            <a:prstGeom prst="rect">
              <a:avLst/>
            </a:prstGeom>
            <a:ln>
              <a:noFill/>
            </a:ln>
            <a:effectLst/>
          </p:spPr>
        </p:pic>
        <p:pic>
          <p:nvPicPr>
            <p:cNvPr id="209" name="Image" descr="Image"/>
            <p:cNvPicPr>
              <a:picLocks/>
            </p:cNvPicPr>
            <p:nvPr/>
          </p:nvPicPr>
          <p:blipFill>
            <a:blip r:embed="rId7"/>
            <a:stretch>
              <a:fillRect/>
            </a:stretch>
          </p:blipFill>
          <p:spPr>
            <a:xfrm>
              <a:off x="0" y="0"/>
              <a:ext cx="3683000" cy="2501900"/>
            </a:xfrm>
            <a:prstGeom prst="rect">
              <a:avLst/>
            </a:prstGeom>
            <a:effectLst/>
          </p:spPr>
        </p:pic>
      </p:grpSp>
      <p:sp>
        <p:nvSpPr>
          <p:cNvPr id="4" name="ZoneTexte 3">
            <a:extLst>
              <a:ext uri="{FF2B5EF4-FFF2-40B4-BE49-F238E27FC236}">
                <a16:creationId xmlns:a16="http://schemas.microsoft.com/office/drawing/2014/main" id="{59614256-D0BA-F849-9530-E5F6600FE2F9}"/>
              </a:ext>
            </a:extLst>
          </p:cNvPr>
          <p:cNvSpPr txBox="1"/>
          <p:nvPr/>
        </p:nvSpPr>
        <p:spPr>
          <a:xfrm>
            <a:off x="2346593" y="1083169"/>
            <a:ext cx="7334059" cy="707886"/>
          </a:xfrm>
          <a:prstGeom prst="rect">
            <a:avLst/>
          </a:prstGeom>
          <a:noFill/>
        </p:spPr>
        <p:txBody>
          <a:bodyPr wrap="none" rtlCol="0">
            <a:spAutoFit/>
          </a:bodyPr>
          <a:lstStyle/>
          <a:p>
            <a:r>
              <a:rPr lang="fr-FR" sz="4000" dirty="0">
                <a:ln w="3175" cmpd="sng">
                  <a:noFill/>
                </a:ln>
                <a:solidFill>
                  <a:schemeClr val="tx1">
                    <a:lumMod val="85000"/>
                    <a:lumOff val="15000"/>
                  </a:schemeClr>
                </a:solidFill>
                <a:latin typeface="+mj-lt"/>
                <a:ea typeface="+mj-ea"/>
                <a:cs typeface="+mj-cs"/>
              </a:rPr>
              <a:t>Mais je ne connais pas non plus …..</a:t>
            </a:r>
          </a:p>
        </p:txBody>
      </p:sp>
    </p:spTree>
    <p:extLst>
      <p:ext uri="{BB962C8B-B14F-4D97-AF65-F5344CB8AC3E}">
        <p14:creationId xmlns:p14="http://schemas.microsoft.com/office/powerpoint/2010/main" val="308171522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grpId="0" nodeType="clickEffect">
                                  <p:stCondLst>
                                    <p:cond delay="0"/>
                                  </p:stCondLst>
                                  <p:iterate>
                                    <p:tmAbs val="0"/>
                                  </p:iterate>
                                  <p:childTnLst>
                                    <p:set>
                                      <p:cBhvr>
                                        <p:cTn id="10" fill="hold"/>
                                        <p:tgtEl>
                                          <p:spTgt spid="206"/>
                                        </p:tgtEl>
                                        <p:attrNameLst>
                                          <p:attrName>style.visibility</p:attrName>
                                        </p:attrNameLst>
                                      </p:cBhvr>
                                      <p:to>
                                        <p:strVal val="visible"/>
                                      </p:to>
                                    </p:set>
                                    <p:anim calcmode="lin" valueType="num">
                                      <p:cBhvr>
                                        <p:cTn id="11" dur="1000" fill="hold"/>
                                        <p:tgtEl>
                                          <p:spTgt spid="206"/>
                                        </p:tgtEl>
                                        <p:attrNameLst>
                                          <p:attrName>ppt_w</p:attrName>
                                        </p:attrNameLst>
                                      </p:cBhvr>
                                      <p:tavLst>
                                        <p:tav tm="0">
                                          <p:val>
                                            <p:fltVal val="0"/>
                                          </p:val>
                                        </p:tav>
                                        <p:tav tm="100000">
                                          <p:val>
                                            <p:strVal val="#ppt_w"/>
                                          </p:val>
                                        </p:tav>
                                      </p:tavLst>
                                    </p:anim>
                                    <p:anim calcmode="lin" valueType="num">
                                      <p:cBhvr>
                                        <p:cTn id="12" dur="1000" fill="hold"/>
                                        <p:tgtEl>
                                          <p:spTgt spid="206"/>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iterate>
                                    <p:tmAbs val="0"/>
                                  </p:iterate>
                                  <p:childTnLst>
                                    <p:set>
                                      <p:cBhvr>
                                        <p:cTn id="16" fill="hold"/>
                                        <p:tgtEl>
                                          <p:spTgt spid="207"/>
                                        </p:tgtEl>
                                        <p:attrNameLst>
                                          <p:attrName>style.visibility</p:attrName>
                                        </p:attrNameLst>
                                      </p:cBhvr>
                                      <p:to>
                                        <p:strVal val="visible"/>
                                      </p:to>
                                    </p:set>
                                    <p:anim calcmode="lin" valueType="num">
                                      <p:cBhvr>
                                        <p:cTn id="17" dur="1000" fill="hold"/>
                                        <p:tgtEl>
                                          <p:spTgt spid="207"/>
                                        </p:tgtEl>
                                        <p:attrNameLst>
                                          <p:attrName>ppt_w</p:attrName>
                                        </p:attrNameLst>
                                      </p:cBhvr>
                                      <p:tavLst>
                                        <p:tav tm="0">
                                          <p:val>
                                            <p:fltVal val="0"/>
                                          </p:val>
                                        </p:tav>
                                        <p:tav tm="100000">
                                          <p:val>
                                            <p:strVal val="#ppt_w"/>
                                          </p:val>
                                        </p:tav>
                                      </p:tavLst>
                                    </p:anim>
                                    <p:anim calcmode="lin" valueType="num">
                                      <p:cBhvr>
                                        <p:cTn id="18" dur="1000" fill="hold"/>
                                        <p:tgtEl>
                                          <p:spTgt spid="207"/>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211"/>
                                        </p:tgtEl>
                                        <p:attrNameLst>
                                          <p:attrName>style.visibility</p:attrName>
                                        </p:attrNameLst>
                                      </p:cBhvr>
                                      <p:to>
                                        <p:strVal val="visible"/>
                                      </p:to>
                                    </p:set>
                                    <p:animEffect transition="in" filter="wipe(left)">
                                      <p:cBhvr>
                                        <p:cTn id="23" dur="1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advAuto="0"/>
      <p:bldP spid="207" grpId="0" animBg="1" advAuto="0"/>
      <p:bldP spid="208" grpId="0" animBg="1" advAuto="0"/>
      <p:bldP spid="211"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3D597-8D26-7F42-837D-CBC4A22891E6}"/>
              </a:ext>
            </a:extLst>
          </p:cNvPr>
          <p:cNvSpPr>
            <a:spLocks noGrp="1"/>
          </p:cNvSpPr>
          <p:nvPr>
            <p:ph type="title"/>
          </p:nvPr>
        </p:nvSpPr>
        <p:spPr/>
        <p:txBody>
          <a:bodyPr/>
          <a:lstStyle/>
          <a:p>
            <a:r>
              <a:rPr lang="fr-FR" dirty="0"/>
              <a:t>Et alors  ?</a:t>
            </a:r>
          </a:p>
        </p:txBody>
      </p:sp>
      <p:sp>
        <p:nvSpPr>
          <p:cNvPr id="215" name="Donc le jour où nous avons inventé un objet capable de recevoir, traiter, stocker et émettre de l’information, nous avons inventé un outil universel mimant toute chose du vivant de l’inerte ou de l’association."/>
          <p:cNvSpPr txBox="1">
            <a:spLocks noGrp="1"/>
          </p:cNvSpPr>
          <p:nvPr>
            <p:ph type="body" sz="half" idx="4294967295"/>
          </p:nvPr>
        </p:nvSpPr>
        <p:spPr>
          <a:xfrm>
            <a:off x="1018572" y="2437577"/>
            <a:ext cx="10162572" cy="1982845"/>
          </a:xfrm>
          <a:prstGeom prst="rect">
            <a:avLst/>
          </a:prstGeom>
        </p:spPr>
        <p:txBody>
          <a:bodyPr>
            <a:normAutofit/>
          </a:bodyPr>
          <a:lstStyle/>
          <a:p>
            <a:pPr marL="191770" indent="-171450" algn="just">
              <a:lnSpc>
                <a:spcPct val="100000"/>
              </a:lnSpc>
              <a:buClr>
                <a:srgbClr val="FFFFFF"/>
              </a:buClr>
              <a:buNone/>
            </a:pPr>
            <a:r>
              <a:rPr lang="fr-FR" dirty="0"/>
              <a:t>Le jour où nous avons inventé un objet capable de recevoir, traiter, stocker et émettre de l’information, nous avons inventé un outil universel mimant toute chose du </a:t>
            </a:r>
            <a:r>
              <a:rPr lang="fr-FR" dirty="0">
                <a:solidFill>
                  <a:srgbClr val="000000"/>
                </a:solidFill>
                <a:uFill>
                  <a:solidFill>
                    <a:srgbClr val="FFFB00"/>
                  </a:solidFill>
                </a:uFill>
              </a:rPr>
              <a:t>vivant</a:t>
            </a:r>
            <a:r>
              <a:rPr lang="fr-FR" dirty="0">
                <a:solidFill>
                  <a:srgbClr val="FFFB00"/>
                </a:solidFill>
                <a:uFill>
                  <a:solidFill>
                    <a:srgbClr val="FFFB00"/>
                  </a:solidFill>
                </a:uFill>
              </a:rPr>
              <a:t> </a:t>
            </a:r>
            <a:r>
              <a:rPr lang="fr-FR" dirty="0"/>
              <a:t>de </a:t>
            </a:r>
            <a:r>
              <a:rPr lang="fr-FR" dirty="0">
                <a:solidFill>
                  <a:srgbClr val="000000"/>
                </a:solidFill>
                <a:uFill>
                  <a:solidFill>
                    <a:srgbClr val="FFFB00"/>
                  </a:solidFill>
                </a:uFill>
              </a:rPr>
              <a:t>l’inerte</a:t>
            </a:r>
            <a:r>
              <a:rPr lang="fr-FR" dirty="0">
                <a:solidFill>
                  <a:srgbClr val="FFFB00"/>
                </a:solidFill>
                <a:uFill>
                  <a:solidFill>
                    <a:srgbClr val="FFFB00"/>
                  </a:solidFill>
                </a:uFill>
              </a:rPr>
              <a:t> </a:t>
            </a:r>
            <a:r>
              <a:rPr lang="fr-FR" dirty="0"/>
              <a:t>ou de </a:t>
            </a:r>
            <a:r>
              <a:rPr lang="fr-FR" dirty="0">
                <a:solidFill>
                  <a:srgbClr val="000000"/>
                </a:solidFill>
                <a:uFill>
                  <a:solidFill>
                    <a:srgbClr val="FFFB00"/>
                  </a:solidFill>
                </a:uFill>
              </a:rPr>
              <a:t>l’association</a:t>
            </a:r>
            <a:r>
              <a:rPr lang="fr-FR" dirty="0">
                <a:uFill>
                  <a:solidFill>
                    <a:srgbClr val="FFFB00"/>
                  </a:solidFill>
                </a:uFill>
              </a:rPr>
              <a:t> et ayant des implications dans votre vie. </a:t>
            </a:r>
            <a:endParaRPr lang="fr-FR" dirty="0"/>
          </a:p>
        </p:txBody>
      </p:sp>
      <p:pic>
        <p:nvPicPr>
          <p:cNvPr id="216" name="Image" descr="Image"/>
          <p:cNvPicPr>
            <a:picLocks noChangeAspect="1"/>
          </p:cNvPicPr>
          <p:nvPr/>
        </p:nvPicPr>
        <p:blipFill>
          <a:blip r:embed="rId3"/>
          <a:stretch>
            <a:fillRect/>
          </a:stretch>
        </p:blipFill>
        <p:spPr>
          <a:xfrm>
            <a:off x="4214172" y="3774571"/>
            <a:ext cx="2927955" cy="2232566"/>
          </a:xfrm>
          <a:prstGeom prst="rect">
            <a:avLst/>
          </a:prstGeom>
          <a:ln w="177800">
            <a:miter lim="400000"/>
          </a:ln>
        </p:spPr>
      </p:pic>
    </p:spTree>
    <p:extLst>
      <p:ext uri="{BB962C8B-B14F-4D97-AF65-F5344CB8AC3E}">
        <p14:creationId xmlns:p14="http://schemas.microsoft.com/office/powerpoint/2010/main" val="2810792332"/>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16"/>
                                        </p:tgtEl>
                                        <p:attrNameLst>
                                          <p:attrName>style.visibility</p:attrName>
                                        </p:attrNameLst>
                                      </p:cBhvr>
                                      <p:to>
                                        <p:strVal val="visible"/>
                                      </p:to>
                                    </p:set>
                                    <p:animEffect transition="in" filter="wipe(left)">
                                      <p:cBhvr>
                                        <p:cTn id="7" dur="1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9099C5-0287-DF4E-BC84-DA6CBB5C36C3}"/>
              </a:ext>
            </a:extLst>
          </p:cNvPr>
          <p:cNvSpPr txBox="1"/>
          <p:nvPr/>
        </p:nvSpPr>
        <p:spPr>
          <a:xfrm>
            <a:off x="1102619" y="4404852"/>
            <a:ext cx="9989677" cy="10547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kern="1200" cap="none" dirty="0">
                <a:ln w="3175" cmpd="sng">
                  <a:noFill/>
                </a:ln>
                <a:solidFill>
                  <a:schemeClr val="tx1">
                    <a:lumMod val="85000"/>
                    <a:lumOff val="15000"/>
                  </a:schemeClr>
                </a:solidFill>
                <a:effectLst/>
                <a:latin typeface="+mj-lt"/>
                <a:ea typeface="+mj-ea"/>
                <a:cs typeface="+mj-cs"/>
              </a:rPr>
              <a:t>Très vite ils ont été persuadés de pouvoir imiter l’être humain : </a:t>
            </a:r>
          </a:p>
        </p:txBody>
      </p:sp>
      <p:pic>
        <p:nvPicPr>
          <p:cNvPr id="4100" name="Picture 4" descr="norbert-wiener | Mais où va le Web">
            <a:extLst>
              <a:ext uri="{FF2B5EF4-FFF2-40B4-BE49-F238E27FC236}">
                <a16:creationId xmlns:a16="http://schemas.microsoft.com/office/drawing/2014/main" id="{75117887-9026-6A48-94DA-6BC79B07EA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4"/>
          <a:stretch/>
        </p:blipFill>
        <p:spPr bwMode="auto">
          <a:xfrm>
            <a:off x="7647831" y="1292122"/>
            <a:ext cx="276551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istoire de la robotique : des automates aux premiers robots">
            <a:extLst>
              <a:ext uri="{FF2B5EF4-FFF2-40B4-BE49-F238E27FC236}">
                <a16:creationId xmlns:a16="http://schemas.microsoft.com/office/drawing/2014/main" id="{4B270667-DFD5-6C4E-9BC0-001F73CCD1A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2"/>
          <a:stretch/>
        </p:blipFill>
        <p:spPr bwMode="auto">
          <a:xfrm>
            <a:off x="4707436" y="1284181"/>
            <a:ext cx="2770067" cy="27980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ne image contenant personne, complet, posant, vieux&#10;&#10;Description générée automatiquement">
            <a:extLst>
              <a:ext uri="{FF2B5EF4-FFF2-40B4-BE49-F238E27FC236}">
                <a16:creationId xmlns:a16="http://schemas.microsoft.com/office/drawing/2014/main" id="{44177E38-4BE9-1C4F-B303-33B6EA7CE3E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2" b="-2"/>
          <a:stretch/>
        </p:blipFill>
        <p:spPr bwMode="auto">
          <a:xfrm>
            <a:off x="1736055" y="1284491"/>
            <a:ext cx="2770068" cy="2798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5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circle(in)">
                                      <p:cBhvr>
                                        <p:cTn id="12" dur="2000"/>
                                        <p:tgtEl>
                                          <p:spTgt spid="410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Tout part d’un malentendu</a:t>
            </a:r>
          </a:p>
        </p:txBody>
      </p:sp>
      <p:sp>
        <p:nvSpPr>
          <p:cNvPr id="3" name="Sous-titre 2">
            <a:extLst>
              <a:ext uri="{FF2B5EF4-FFF2-40B4-BE49-F238E27FC236}">
                <a16:creationId xmlns:a16="http://schemas.microsoft.com/office/drawing/2014/main" id="{C7360CA3-A6EF-AE4E-8DDF-A8A93087E062}"/>
              </a:ext>
            </a:extLst>
          </p:cNvPr>
          <p:cNvSpPr>
            <a:spLocks noGrp="1"/>
          </p:cNvSpPr>
          <p:nvPr>
            <p:ph type="subTitle" idx="1"/>
          </p:nvPr>
        </p:nvSpPr>
        <p:spPr>
          <a:xfrm>
            <a:off x="2683933" y="3151206"/>
            <a:ext cx="6815669" cy="555588"/>
          </a:xfrm>
        </p:spPr>
        <p:txBody>
          <a:bodyPr/>
          <a:lstStyle/>
          <a:p>
            <a:endParaRPr lang="fr-FR" dirty="0"/>
          </a:p>
        </p:txBody>
      </p:sp>
      <p:pic>
        <p:nvPicPr>
          <p:cNvPr id="1026" name="Picture 2" descr="Têtes Avec Des Points D&amp;#39;interrogation Et D&amp;#39;exclamation, Le Concept De  Malentendu Banque D&amp;#39;Images Et Photos Libres De Droits. Image 25804636.">
            <a:extLst>
              <a:ext uri="{FF2B5EF4-FFF2-40B4-BE49-F238E27FC236}">
                <a16:creationId xmlns:a16="http://schemas.microsoft.com/office/drawing/2014/main" id="{47832C55-6C6E-7A4E-97F9-5370FD3AA50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993228" y="3657597"/>
            <a:ext cx="2205543" cy="165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18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36" name="Picture 135">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7" name="Rectangle 136">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38" name="Picture 137">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39" name="Picture 138">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cxnSp>
        <p:nvCxnSpPr>
          <p:cNvPr id="141" name="Straight Connector 140">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43" name="Rectangle 142">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6" name="Picture 145">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47" name="Rectangle 146">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48" name="Picture 147">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49" name="Picture 148">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cxnSp>
        <p:nvCxnSpPr>
          <p:cNvPr id="151" name="Straight Connector 150">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pic>
        <p:nvPicPr>
          <p:cNvPr id="2050" name="Picture 2">
            <a:extLst>
              <a:ext uri="{FF2B5EF4-FFF2-40B4-BE49-F238E27FC236}">
                <a16:creationId xmlns:a16="http://schemas.microsoft.com/office/drawing/2014/main" id="{78CCD48F-C6B9-7847-B33E-16BA519EC14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5563470" y="2400639"/>
            <a:ext cx="5469466" cy="3459437"/>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2A02DCD-BBCB-534D-A2BB-4C667D0A8D0E}"/>
              </a:ext>
            </a:extLst>
          </p:cNvPr>
          <p:cNvSpPr txBox="1"/>
          <p:nvPr/>
        </p:nvSpPr>
        <p:spPr>
          <a:xfrm>
            <a:off x="761504" y="2525173"/>
            <a:ext cx="4558238" cy="3416320"/>
          </a:xfrm>
          <a:prstGeom prst="rect">
            <a:avLst/>
          </a:prstGeom>
          <a:noFill/>
        </p:spPr>
        <p:txBody>
          <a:bodyPr wrap="square" rtlCol="0">
            <a:spAutoFit/>
          </a:bodyPr>
          <a:lstStyle/>
          <a:p>
            <a:pPr algn="just"/>
            <a:r>
              <a:rPr lang="fr-FR" dirty="0"/>
              <a:t>   « Nous proposons qu’une étude de deux mois sur l’intelligence artificielle soit menée pendant l’été 1956 au </a:t>
            </a:r>
            <a:r>
              <a:rPr lang="fr-FR" dirty="0" err="1"/>
              <a:t>Darthmouth</a:t>
            </a:r>
            <a:r>
              <a:rPr lang="fr-FR" dirty="0"/>
              <a:t>  collège de Hanovre. L’étude qui s’intéressera à chaque aspect de l’apprentissage ou à toute autre caractéristique de l’intelligence, décrira avec précision toutes les étapes qu’une machine pourra alors simuler. On tentera de trouver un moyen pour que les machines utilisent le langage, forment des abstractions, des concepts et résolvent des problèmes qui sont maintenant réservés aux humains. »</a:t>
            </a:r>
          </a:p>
        </p:txBody>
      </p:sp>
      <p:sp>
        <p:nvSpPr>
          <p:cNvPr id="5" name="ZoneTexte 4">
            <a:extLst>
              <a:ext uri="{FF2B5EF4-FFF2-40B4-BE49-F238E27FC236}">
                <a16:creationId xmlns:a16="http://schemas.microsoft.com/office/drawing/2014/main" id="{551D2F92-19D3-944B-9019-2A272393B248}"/>
              </a:ext>
            </a:extLst>
          </p:cNvPr>
          <p:cNvSpPr txBox="1"/>
          <p:nvPr/>
        </p:nvSpPr>
        <p:spPr>
          <a:xfrm>
            <a:off x="826589" y="1382721"/>
            <a:ext cx="4493153" cy="369332"/>
          </a:xfrm>
          <a:prstGeom prst="rect">
            <a:avLst/>
          </a:prstGeom>
          <a:noFill/>
        </p:spPr>
        <p:txBody>
          <a:bodyPr wrap="none" rtlCol="0">
            <a:spAutoFit/>
          </a:bodyPr>
          <a:lstStyle/>
          <a:p>
            <a:r>
              <a:rPr lang="fr-FR" dirty="0"/>
              <a:t>Une idée simple et ambitieuse de J. </a:t>
            </a:r>
            <a:r>
              <a:rPr lang="fr-FR" dirty="0" err="1"/>
              <a:t>MacCarthy</a:t>
            </a:r>
            <a:r>
              <a:rPr lang="fr-FR" dirty="0"/>
              <a:t> ! </a:t>
            </a:r>
          </a:p>
        </p:txBody>
      </p:sp>
    </p:spTree>
    <p:extLst>
      <p:ext uri="{BB962C8B-B14F-4D97-AF65-F5344CB8AC3E}">
        <p14:creationId xmlns:p14="http://schemas.microsoft.com/office/powerpoint/2010/main" val="1145751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D259E5-C8D2-004C-9EDA-FABC296DECC1}"/>
              </a:ext>
            </a:extLst>
          </p:cNvPr>
          <p:cNvSpPr/>
          <p:nvPr/>
        </p:nvSpPr>
        <p:spPr>
          <a:xfrm>
            <a:off x="5079040" y="2525226"/>
            <a:ext cx="6096000" cy="1938992"/>
          </a:xfrm>
          <a:prstGeom prst="rect">
            <a:avLst/>
          </a:prstGeom>
        </p:spPr>
        <p:txBody>
          <a:bodyPr>
            <a:spAutoFit/>
          </a:bodyPr>
          <a:lstStyle/>
          <a:p>
            <a:pPr algn="just"/>
            <a:r>
              <a:rPr lang="fr-FR" sz="2000" i="1" dirty="0">
                <a:solidFill>
                  <a:schemeClr val="tx1">
                    <a:lumMod val="85000"/>
                    <a:lumOff val="15000"/>
                  </a:schemeClr>
                </a:solidFill>
              </a:rPr>
              <a:t> L’intelligence Artificielle est la </a:t>
            </a:r>
            <a:r>
              <a:rPr lang="fr-FR" sz="2000" i="1" dirty="0">
                <a:solidFill>
                  <a:srgbClr val="FF0000"/>
                </a:solidFill>
                <a:hlinkClick r:id="rId3">
                  <a:extLst>
                    <a:ext uri="{A12FA001-AC4F-418D-AE19-62706E023703}">
                      <ahyp:hlinkClr xmlns:ahyp="http://schemas.microsoft.com/office/drawing/2018/hyperlinkcolor" val="tx"/>
                    </a:ext>
                  </a:extLst>
                </a:hlinkClick>
              </a:rPr>
              <a:t>construction</a:t>
            </a:r>
            <a:r>
              <a:rPr lang="fr-FR" sz="2000" i="1" dirty="0">
                <a:solidFill>
                  <a:schemeClr val="tx1">
                    <a:lumMod val="85000"/>
                    <a:lumOff val="15000"/>
                  </a:schemeClr>
                </a:solidFill>
              </a:rPr>
              <a:t> de programmes informatiques qui s'adonnent à des tâches qui sont, pour l'instant, accomplies de façon plus satisfaisante par des êtres humains car elles demandent des processus mentaux de haut niveau tels que : l'apprentissage perceptuel, l'organisation de la </a:t>
            </a:r>
            <a:r>
              <a:rPr lang="fr-FR" sz="2000" i="1" dirty="0">
                <a:solidFill>
                  <a:srgbClr val="FF0000"/>
                </a:solidFill>
                <a:hlinkClick r:id="rId4" tooltip="Une mémoire électromécanique pour ordinateur quantique">
                  <a:extLst>
                    <a:ext uri="{A12FA001-AC4F-418D-AE19-62706E023703}">
                      <ahyp:hlinkClr xmlns:ahyp="http://schemas.microsoft.com/office/drawing/2018/hyperlinkcolor" val="tx"/>
                    </a:ext>
                  </a:extLst>
                </a:hlinkClick>
              </a:rPr>
              <a:t>mémoire</a:t>
            </a:r>
            <a:r>
              <a:rPr lang="fr-FR" sz="2000" i="1" dirty="0">
                <a:solidFill>
                  <a:schemeClr val="tx1">
                    <a:lumMod val="85000"/>
                    <a:lumOff val="15000"/>
                  </a:schemeClr>
                </a:solidFill>
              </a:rPr>
              <a:t> et le raisonnement critique ».</a:t>
            </a:r>
          </a:p>
        </p:txBody>
      </p:sp>
      <p:pic>
        <p:nvPicPr>
          <p:cNvPr id="1026" name="Picture 2" descr="John McCarthy (ici en 2006), l'un des pères fondateurs de l'intelligence artificielle. © GeeJo, Wikipédia, cc by sa 2.0">
            <a:extLst>
              <a:ext uri="{FF2B5EF4-FFF2-40B4-BE49-F238E27FC236}">
                <a16:creationId xmlns:a16="http://schemas.microsoft.com/office/drawing/2014/main" id="{1B93D0F5-C4D3-1C4A-8592-EA2FCD377F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552" y="2201750"/>
            <a:ext cx="4027488" cy="26782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39445A3-0AE0-484F-B30F-DD36DDC51BAA}"/>
              </a:ext>
            </a:extLst>
          </p:cNvPr>
          <p:cNvSpPr/>
          <p:nvPr/>
        </p:nvSpPr>
        <p:spPr>
          <a:xfrm>
            <a:off x="644961" y="859327"/>
            <a:ext cx="11227754" cy="523220"/>
          </a:xfrm>
          <a:prstGeom prst="rect">
            <a:avLst/>
          </a:prstGeom>
        </p:spPr>
        <p:txBody>
          <a:bodyPr wrap="none">
            <a:spAutoFit/>
          </a:bodyPr>
          <a:lstStyle/>
          <a:p>
            <a:r>
              <a:rPr lang="fr-FR" sz="2800" dirty="0">
                <a:ln w="3175" cmpd="sng">
                  <a:noFill/>
                </a:ln>
                <a:solidFill>
                  <a:schemeClr val="tx1">
                    <a:lumMod val="85000"/>
                    <a:lumOff val="15000"/>
                  </a:schemeClr>
                </a:solidFill>
                <a:latin typeface="+mj-lt"/>
                <a:ea typeface="+mj-ea"/>
                <a:cs typeface="+mj-cs"/>
              </a:rPr>
              <a:t>Quelle sera la définition de l’IA donnée par Mc </a:t>
            </a:r>
            <a:r>
              <a:rPr lang="fr-FR" sz="2800" dirty="0" err="1">
                <a:ln w="3175" cmpd="sng">
                  <a:noFill/>
                </a:ln>
                <a:solidFill>
                  <a:schemeClr val="tx1">
                    <a:lumMod val="85000"/>
                    <a:lumOff val="15000"/>
                  </a:schemeClr>
                </a:solidFill>
                <a:latin typeface="+mj-lt"/>
                <a:ea typeface="+mj-ea"/>
                <a:cs typeface="+mj-cs"/>
              </a:rPr>
              <a:t>Carthy</a:t>
            </a:r>
            <a:r>
              <a:rPr lang="fr-FR" sz="2800" dirty="0">
                <a:ln w="3175" cmpd="sng">
                  <a:noFill/>
                </a:ln>
                <a:solidFill>
                  <a:schemeClr val="tx1">
                    <a:lumMod val="85000"/>
                    <a:lumOff val="15000"/>
                  </a:schemeClr>
                </a:solidFill>
                <a:latin typeface="+mj-lt"/>
                <a:ea typeface="+mj-ea"/>
                <a:cs typeface="+mj-cs"/>
              </a:rPr>
              <a:t> après cette conférence ? </a:t>
            </a:r>
          </a:p>
        </p:txBody>
      </p:sp>
      <p:sp>
        <p:nvSpPr>
          <p:cNvPr id="5" name="Rectangle 4">
            <a:extLst>
              <a:ext uri="{FF2B5EF4-FFF2-40B4-BE49-F238E27FC236}">
                <a16:creationId xmlns:a16="http://schemas.microsoft.com/office/drawing/2014/main" id="{0D5AD9FB-7792-0A4D-B3E8-65EE85928E3C}"/>
              </a:ext>
            </a:extLst>
          </p:cNvPr>
          <p:cNvSpPr/>
          <p:nvPr/>
        </p:nvSpPr>
        <p:spPr>
          <a:xfrm>
            <a:off x="772551" y="4941895"/>
            <a:ext cx="10777309" cy="830997"/>
          </a:xfrm>
          <a:prstGeom prst="rect">
            <a:avLst/>
          </a:prstGeom>
        </p:spPr>
        <p:txBody>
          <a:bodyPr wrap="square">
            <a:spAutoFit/>
          </a:bodyPr>
          <a:lstStyle/>
          <a:p>
            <a:r>
              <a:rPr lang="fr-FR" sz="2400" dirty="0">
                <a:solidFill>
                  <a:schemeClr val="tx1">
                    <a:lumMod val="85000"/>
                    <a:lumOff val="15000"/>
                  </a:schemeClr>
                </a:solidFill>
              </a:rPr>
              <a:t>C’est le dernier point qui va tout compliquer. La communauté ne va retenir que les deux</a:t>
            </a:r>
          </a:p>
          <a:p>
            <a:r>
              <a:rPr lang="fr-FR" sz="2400" dirty="0">
                <a:solidFill>
                  <a:schemeClr val="tx1">
                    <a:lumMod val="85000"/>
                    <a:lumOff val="15000"/>
                  </a:schemeClr>
                </a:solidFill>
              </a:rPr>
              <a:t>premiers ce qui va ouvrir la porte à tous les fantasmes. </a:t>
            </a:r>
          </a:p>
        </p:txBody>
      </p:sp>
    </p:spTree>
    <p:extLst>
      <p:ext uri="{BB962C8B-B14F-4D97-AF65-F5344CB8AC3E}">
        <p14:creationId xmlns:p14="http://schemas.microsoft.com/office/powerpoint/2010/main" val="8293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AFF810-91C4-CA46-830A-D2D52A9BD5FE}"/>
              </a:ext>
            </a:extLst>
          </p:cNvPr>
          <p:cNvSpPr>
            <a:spLocks noGrp="1"/>
          </p:cNvSpPr>
          <p:nvPr>
            <p:ph type="title"/>
          </p:nvPr>
        </p:nvSpPr>
        <p:spPr/>
        <p:txBody>
          <a:bodyPr/>
          <a:lstStyle/>
          <a:p>
            <a:r>
              <a:rPr lang="fr-FR" dirty="0"/>
              <a:t>Premiers désaccords</a:t>
            </a:r>
          </a:p>
        </p:txBody>
      </p:sp>
      <p:sp>
        <p:nvSpPr>
          <p:cNvPr id="3" name="Espace réservé du contenu 2">
            <a:extLst>
              <a:ext uri="{FF2B5EF4-FFF2-40B4-BE49-F238E27FC236}">
                <a16:creationId xmlns:a16="http://schemas.microsoft.com/office/drawing/2014/main" id="{93B020D0-A2B1-2A4C-A52E-E993BB8E7B95}"/>
              </a:ext>
            </a:extLst>
          </p:cNvPr>
          <p:cNvSpPr>
            <a:spLocks noGrp="1"/>
          </p:cNvSpPr>
          <p:nvPr>
            <p:ph idx="1"/>
          </p:nvPr>
        </p:nvSpPr>
        <p:spPr>
          <a:xfrm>
            <a:off x="941071" y="2556932"/>
            <a:ext cx="6236969" cy="3318936"/>
          </a:xfrm>
        </p:spPr>
        <p:txBody>
          <a:bodyPr>
            <a:normAutofit fontScale="92500" lnSpcReduction="20000"/>
          </a:bodyPr>
          <a:lstStyle/>
          <a:p>
            <a:pPr algn="just"/>
            <a:r>
              <a:rPr lang="fr-FR" dirty="0"/>
              <a:t>Grosse polémique autour du nom choisi. Ni </a:t>
            </a:r>
            <a:r>
              <a:rPr lang="fr-FR" dirty="0" err="1"/>
              <a:t>Newell</a:t>
            </a:r>
            <a:r>
              <a:rPr lang="fr-FR" dirty="0"/>
              <a:t> ni Simon n'ont aimé l'expression, et ont appelé leurs propres travaux traitement complexe de l'information. </a:t>
            </a:r>
          </a:p>
          <a:p>
            <a:pPr algn="just"/>
            <a:r>
              <a:rPr lang="fr-FR" dirty="0"/>
              <a:t>Arthur Samuel dira :"Le mot artificiel vous fait penser qu'il y a quelque chose d'un peu bidon à ce sujet, "ou bien il donne l'impression que tout est artificiel et qu'il n'y a rien de réel dans ce travail.</a:t>
            </a:r>
          </a:p>
          <a:p>
            <a:pPr algn="just"/>
            <a:r>
              <a:rPr lang="fr-FR" dirty="0"/>
              <a:t>Charge d’ Hubert Dreyfus: </a:t>
            </a:r>
            <a:r>
              <a:rPr lang="fr-FR" dirty="0" err="1"/>
              <a:t>What</a:t>
            </a:r>
            <a:r>
              <a:rPr lang="fr-FR" dirty="0"/>
              <a:t> Computers </a:t>
            </a:r>
            <a:r>
              <a:rPr lang="fr-FR" dirty="0" err="1"/>
              <a:t>Can’t</a:t>
            </a:r>
            <a:r>
              <a:rPr lang="fr-FR" dirty="0"/>
              <a:t> Do; A Critique of </a:t>
            </a:r>
            <a:r>
              <a:rPr lang="fr-FR" dirty="0" err="1"/>
              <a:t>Artificial</a:t>
            </a:r>
            <a:r>
              <a:rPr lang="fr-FR" dirty="0"/>
              <a:t> </a:t>
            </a:r>
            <a:r>
              <a:rPr lang="fr-FR" dirty="0" err="1"/>
              <a:t>Reason</a:t>
            </a:r>
            <a:r>
              <a:rPr lang="fr-FR" dirty="0"/>
              <a:t> </a:t>
            </a:r>
          </a:p>
          <a:p>
            <a:pPr algn="just"/>
            <a:endParaRPr lang="fr-FR" dirty="0"/>
          </a:p>
          <a:p>
            <a:pPr algn="just"/>
            <a:endParaRPr lang="fr-FR" dirty="0"/>
          </a:p>
        </p:txBody>
      </p:sp>
      <p:pic>
        <p:nvPicPr>
          <p:cNvPr id="4" name="Image 3" descr="Une image contenant texte, homme, personne, regardant&#10;&#10;Description générée automatiquement">
            <a:extLst>
              <a:ext uri="{FF2B5EF4-FFF2-40B4-BE49-F238E27FC236}">
                <a16:creationId xmlns:a16="http://schemas.microsoft.com/office/drawing/2014/main" id="{7B49FED6-FE44-1948-8868-34A1227A2F9D}"/>
              </a:ext>
            </a:extLst>
          </p:cNvPr>
          <p:cNvPicPr>
            <a:picLocks noChangeAspect="1"/>
          </p:cNvPicPr>
          <p:nvPr/>
        </p:nvPicPr>
        <p:blipFill>
          <a:blip r:embed="rId2"/>
          <a:stretch>
            <a:fillRect/>
          </a:stretch>
        </p:blipFill>
        <p:spPr>
          <a:xfrm>
            <a:off x="7683790" y="2438401"/>
            <a:ext cx="863177" cy="1233110"/>
          </a:xfrm>
          <a:prstGeom prst="rect">
            <a:avLst/>
          </a:prstGeom>
        </p:spPr>
      </p:pic>
      <p:pic>
        <p:nvPicPr>
          <p:cNvPr id="5" name="Image 4">
            <a:extLst>
              <a:ext uri="{FF2B5EF4-FFF2-40B4-BE49-F238E27FC236}">
                <a16:creationId xmlns:a16="http://schemas.microsoft.com/office/drawing/2014/main" id="{BDC53352-6383-9944-B819-B07F3ABA6167}"/>
              </a:ext>
            </a:extLst>
          </p:cNvPr>
          <p:cNvPicPr>
            <a:picLocks noChangeAspect="1"/>
          </p:cNvPicPr>
          <p:nvPr/>
        </p:nvPicPr>
        <p:blipFill>
          <a:blip r:embed="rId3"/>
          <a:stretch>
            <a:fillRect/>
          </a:stretch>
        </p:blipFill>
        <p:spPr>
          <a:xfrm>
            <a:off x="8923753" y="2471323"/>
            <a:ext cx="822074" cy="1233110"/>
          </a:xfrm>
          <a:prstGeom prst="rect">
            <a:avLst/>
          </a:prstGeom>
        </p:spPr>
      </p:pic>
      <p:pic>
        <p:nvPicPr>
          <p:cNvPr id="6" name="Image 5">
            <a:extLst>
              <a:ext uri="{FF2B5EF4-FFF2-40B4-BE49-F238E27FC236}">
                <a16:creationId xmlns:a16="http://schemas.microsoft.com/office/drawing/2014/main" id="{16584279-923A-D143-A6FD-4B0049C00DED}"/>
              </a:ext>
            </a:extLst>
          </p:cNvPr>
          <p:cNvPicPr>
            <a:picLocks noChangeAspect="1"/>
          </p:cNvPicPr>
          <p:nvPr/>
        </p:nvPicPr>
        <p:blipFill>
          <a:blip r:embed="rId4"/>
          <a:stretch>
            <a:fillRect/>
          </a:stretch>
        </p:blipFill>
        <p:spPr>
          <a:xfrm>
            <a:off x="7733320" y="3742267"/>
            <a:ext cx="863177" cy="1157442"/>
          </a:xfrm>
          <a:prstGeom prst="rect">
            <a:avLst/>
          </a:prstGeom>
        </p:spPr>
      </p:pic>
      <p:pic>
        <p:nvPicPr>
          <p:cNvPr id="8" name="Image 7" descr="Une image contenant personne, extérieur&#10;&#10;Description générée automatiquement">
            <a:extLst>
              <a:ext uri="{FF2B5EF4-FFF2-40B4-BE49-F238E27FC236}">
                <a16:creationId xmlns:a16="http://schemas.microsoft.com/office/drawing/2014/main" id="{08406909-29DE-B94E-83CE-B3888C971449}"/>
              </a:ext>
            </a:extLst>
          </p:cNvPr>
          <p:cNvPicPr>
            <a:picLocks noChangeAspect="1"/>
          </p:cNvPicPr>
          <p:nvPr/>
        </p:nvPicPr>
        <p:blipFill>
          <a:blip r:embed="rId5"/>
          <a:stretch>
            <a:fillRect/>
          </a:stretch>
        </p:blipFill>
        <p:spPr>
          <a:xfrm>
            <a:off x="7683790" y="4970465"/>
            <a:ext cx="1651000" cy="1117600"/>
          </a:xfrm>
          <a:prstGeom prst="rect">
            <a:avLst/>
          </a:prstGeom>
        </p:spPr>
      </p:pic>
    </p:spTree>
    <p:extLst>
      <p:ext uri="{BB962C8B-B14F-4D97-AF65-F5344CB8AC3E}">
        <p14:creationId xmlns:p14="http://schemas.microsoft.com/office/powerpoint/2010/main" val="294729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44B1F-55FE-9543-B99F-7A206FC7CD7E}"/>
              </a:ext>
            </a:extLst>
          </p:cNvPr>
          <p:cNvSpPr>
            <a:spLocks noGrp="1"/>
          </p:cNvSpPr>
          <p:nvPr>
            <p:ph type="title"/>
          </p:nvPr>
        </p:nvSpPr>
        <p:spPr/>
        <p:txBody>
          <a:bodyPr>
            <a:normAutofit fontScale="90000"/>
          </a:bodyPr>
          <a:lstStyle/>
          <a:p>
            <a:r>
              <a:rPr lang="fr-FR" dirty="0"/>
              <a:t>Ce que n’aime pas Dreyfus : les présupposés</a:t>
            </a:r>
          </a:p>
        </p:txBody>
      </p:sp>
      <p:sp>
        <p:nvSpPr>
          <p:cNvPr id="3" name="Espace réservé du contenu 2">
            <a:extLst>
              <a:ext uri="{FF2B5EF4-FFF2-40B4-BE49-F238E27FC236}">
                <a16:creationId xmlns:a16="http://schemas.microsoft.com/office/drawing/2014/main" id="{9BE9EBF9-CE1C-D043-B606-1ADD1E676D9D}"/>
              </a:ext>
            </a:extLst>
          </p:cNvPr>
          <p:cNvSpPr>
            <a:spLocks noGrp="1"/>
          </p:cNvSpPr>
          <p:nvPr>
            <p:ph idx="1"/>
          </p:nvPr>
        </p:nvSpPr>
        <p:spPr/>
        <p:txBody>
          <a:bodyPr/>
          <a:lstStyle/>
          <a:p>
            <a:pPr algn="just"/>
            <a:r>
              <a:rPr lang="fr-FR" dirty="0"/>
              <a:t>Pour Dreyfus, le présupposé « </a:t>
            </a:r>
            <a:r>
              <a:rPr lang="fr-FR" dirty="0">
                <a:solidFill>
                  <a:srgbClr val="FF0000"/>
                </a:solidFill>
              </a:rPr>
              <a:t>biologique</a:t>
            </a:r>
            <a:r>
              <a:rPr lang="fr-FR" dirty="0"/>
              <a:t> » consiste à penser le cerveau comme analogue à du matériel informatique et l’esprit comme analogue à un logiciel. </a:t>
            </a:r>
          </a:p>
          <a:p>
            <a:pPr algn="just"/>
            <a:r>
              <a:rPr lang="fr-FR" dirty="0"/>
              <a:t>Quant au présupposé « </a:t>
            </a:r>
            <a:r>
              <a:rPr lang="fr-FR" dirty="0">
                <a:solidFill>
                  <a:srgbClr val="FF0000"/>
                </a:solidFill>
              </a:rPr>
              <a:t>psychologique</a:t>
            </a:r>
            <a:r>
              <a:rPr lang="fr-FR" dirty="0"/>
              <a:t> », il consiste à concevoir que le cerveau fonctionne en effectuant des calculs discrets (sous la forme de règles algorithmiques) à partir de représentations ou de symboles discrets.</a:t>
            </a:r>
          </a:p>
        </p:txBody>
      </p:sp>
    </p:spTree>
    <p:extLst>
      <p:ext uri="{BB962C8B-B14F-4D97-AF65-F5344CB8AC3E}">
        <p14:creationId xmlns:p14="http://schemas.microsoft.com/office/powerpoint/2010/main" val="3188436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2EB2585-0D61-3146-9441-2C2D2BFC3687}"/>
              </a:ext>
            </a:extLst>
          </p:cNvPr>
          <p:cNvSpPr txBox="1"/>
          <p:nvPr/>
        </p:nvSpPr>
        <p:spPr>
          <a:xfrm>
            <a:off x="697832" y="813674"/>
            <a:ext cx="10663851" cy="1631216"/>
          </a:xfrm>
          <a:prstGeom prst="rect">
            <a:avLst/>
          </a:prstGeom>
          <a:noFill/>
        </p:spPr>
        <p:txBody>
          <a:bodyPr wrap="square" rtlCol="0">
            <a:spAutoFit/>
          </a:bodyPr>
          <a:lstStyle/>
          <a:p>
            <a:pPr algn="just"/>
            <a:r>
              <a:rPr lang="fr-FR" sz="2000" dirty="0"/>
              <a:t>À chaque nouvelle avancée algorithmique, les chercheurs pensaient enfin détenir le chainon manquant permettant de conceptualiser la notion d’intelligence. </a:t>
            </a:r>
          </a:p>
          <a:p>
            <a:pPr algn="just"/>
            <a:r>
              <a:rPr lang="fr-FR" sz="2000" dirty="0"/>
              <a:t>Des travaux de Frank </a:t>
            </a:r>
            <a:r>
              <a:rPr lang="fr-FR" sz="2000" dirty="0" err="1"/>
              <a:t>Rosenblatt</a:t>
            </a:r>
            <a:r>
              <a:rPr lang="fr-FR" sz="2000" dirty="0"/>
              <a:t> (1957) sur la simulation du fonctionnement d’un neurone vont découler tous les travaux de Grey Walter sur la tortue apprenante et les concepts de réseaux de neurones encore utilisés aujourd’hui en Machine Learning.</a:t>
            </a:r>
          </a:p>
        </p:txBody>
      </p:sp>
      <p:pic>
        <p:nvPicPr>
          <p:cNvPr id="4" name="Picture 6" descr="Histoire de la robotique : des automates aux premiers robots">
            <a:extLst>
              <a:ext uri="{FF2B5EF4-FFF2-40B4-BE49-F238E27FC236}">
                <a16:creationId xmlns:a16="http://schemas.microsoft.com/office/drawing/2014/main" id="{9C9AB0CF-424B-D349-AE0F-908424F36A8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
          <a:stretch/>
        </p:blipFill>
        <p:spPr bwMode="auto">
          <a:xfrm>
            <a:off x="1081367" y="2913285"/>
            <a:ext cx="2770067" cy="279806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322CA07-5EEC-5846-A0CD-3AEDF41FCB66}"/>
              </a:ext>
            </a:extLst>
          </p:cNvPr>
          <p:cNvSpPr txBox="1"/>
          <p:nvPr/>
        </p:nvSpPr>
        <p:spPr>
          <a:xfrm>
            <a:off x="4309241" y="2745120"/>
            <a:ext cx="6801392" cy="1200329"/>
          </a:xfrm>
          <a:prstGeom prst="rect">
            <a:avLst/>
          </a:prstGeom>
          <a:noFill/>
        </p:spPr>
        <p:txBody>
          <a:bodyPr wrap="square" rtlCol="0">
            <a:spAutoFit/>
          </a:bodyPr>
          <a:lstStyle/>
          <a:p>
            <a:pPr algn="just"/>
            <a:r>
              <a:rPr lang="fr-FR" dirty="0"/>
              <a:t>Sa « tortue » se déplaçait dans une pièce par phototropisme, elle était attirée par la lumière et fuyait les zones d’ombre. G. Walter affirmait « Il lui manque juste de mieux enregistrer ses souvenirs afin de tirer des conclusions plus pertinentes de son environnement. »</a:t>
            </a:r>
          </a:p>
        </p:txBody>
      </p:sp>
      <p:pic>
        <p:nvPicPr>
          <p:cNvPr id="6" name="Picture 4" descr="karcher1">
            <a:extLst>
              <a:ext uri="{FF2B5EF4-FFF2-40B4-BE49-F238E27FC236}">
                <a16:creationId xmlns:a16="http://schemas.microsoft.com/office/drawing/2014/main" id="{161C85A0-E7EF-8946-B7EB-45FC101501F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53875" y="4029669"/>
            <a:ext cx="2743200" cy="1949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75D5BE8-773C-9F4B-9308-77E44915B28A}"/>
              </a:ext>
            </a:extLst>
          </p:cNvPr>
          <p:cNvSpPr txBox="1"/>
          <p:nvPr/>
        </p:nvSpPr>
        <p:spPr>
          <a:xfrm>
            <a:off x="4698124" y="4635062"/>
            <a:ext cx="2002471" cy="369332"/>
          </a:xfrm>
          <a:prstGeom prst="rect">
            <a:avLst/>
          </a:prstGeom>
          <a:noFill/>
        </p:spPr>
        <p:txBody>
          <a:bodyPr wrap="none" rtlCol="0">
            <a:spAutoFit/>
          </a:bodyPr>
          <a:lstStyle/>
          <a:p>
            <a:r>
              <a:rPr lang="fr-FR" dirty="0"/>
              <a:t>Que nous reste-t-il ?</a:t>
            </a:r>
          </a:p>
        </p:txBody>
      </p:sp>
    </p:spTree>
    <p:extLst>
      <p:ext uri="{BB962C8B-B14F-4D97-AF65-F5344CB8AC3E}">
        <p14:creationId xmlns:p14="http://schemas.microsoft.com/office/powerpoint/2010/main" val="412015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Les hivers de l’IA (IA </a:t>
            </a:r>
            <a:r>
              <a:rPr lang="fr-FR" dirty="0" err="1"/>
              <a:t>winter</a:t>
            </a:r>
            <a:r>
              <a:rPr lang="fr-FR" dirty="0"/>
              <a:t>)</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295401" y="2556932"/>
            <a:ext cx="9601196" cy="3465496"/>
          </a:xfrm>
        </p:spPr>
        <p:txBody>
          <a:bodyPr>
            <a:normAutofit lnSpcReduction="10000"/>
          </a:bodyPr>
          <a:lstStyle/>
          <a:p>
            <a:pPr marL="0" indent="0" algn="just">
              <a:buNone/>
            </a:pPr>
            <a:r>
              <a:rPr lang="fr-FR" b="1" dirty="0"/>
              <a:t>1970</a:t>
            </a:r>
            <a:r>
              <a:rPr lang="fr-FR" dirty="0"/>
              <a:t> : La traduction automatique : Echec. Les chercheurs ont expliqué que c’était du à une absence flagrante de puissance de calcul : </a:t>
            </a:r>
            <a:r>
              <a:rPr lang="fr-FR" b="1" dirty="0"/>
              <a:t>Hiver 1</a:t>
            </a:r>
          </a:p>
          <a:p>
            <a:pPr marL="0" indent="0" algn="just">
              <a:buNone/>
            </a:pPr>
            <a:r>
              <a:rPr lang="fr-FR" b="1" dirty="0"/>
              <a:t>1980</a:t>
            </a:r>
            <a:r>
              <a:rPr lang="fr-FR" dirty="0"/>
              <a:t> : On mise tout sur la puissance qui saura tout résoudre. Des initiatives japonaises comme la « </a:t>
            </a:r>
            <a:r>
              <a:rPr lang="fr-FR" dirty="0" err="1"/>
              <a:t>fifth</a:t>
            </a:r>
            <a:r>
              <a:rPr lang="fr-FR" dirty="0"/>
              <a:t> </a:t>
            </a:r>
            <a:r>
              <a:rPr lang="fr-FR" dirty="0" err="1"/>
              <a:t>generation</a:t>
            </a:r>
            <a:r>
              <a:rPr lang="fr-FR" dirty="0"/>
              <a:t> computer </a:t>
            </a:r>
            <a:r>
              <a:rPr lang="fr-FR" dirty="0" err="1"/>
              <a:t>systems</a:t>
            </a:r>
            <a:r>
              <a:rPr lang="fr-FR" dirty="0"/>
              <a:t> » devait révolutionner l’IA. Résultat : </a:t>
            </a:r>
            <a:r>
              <a:rPr lang="fr-FR" b="1" dirty="0"/>
              <a:t>Hiver 2</a:t>
            </a:r>
            <a:r>
              <a:rPr lang="fr-FR" dirty="0"/>
              <a:t>.</a:t>
            </a:r>
          </a:p>
          <a:p>
            <a:pPr marL="0" indent="0" algn="just">
              <a:buNone/>
            </a:pPr>
            <a:r>
              <a:rPr lang="fr-FR" b="1" dirty="0"/>
              <a:t>1990</a:t>
            </a:r>
            <a:r>
              <a:rPr lang="fr-FR" dirty="0"/>
              <a:t> : On est persuadé que cette fois c’est la bonne. On commence à avancer sur la reconnaissance vocale. IBM entre dans la danse et annonce un traducteur instantané qui permettra de se comprendre au téléphone entre le Japon et les Etats-Unis : </a:t>
            </a:r>
            <a:r>
              <a:rPr lang="fr-FR" b="1" dirty="0"/>
              <a:t>Hiver 3</a:t>
            </a:r>
            <a:endParaRPr lang="fr-FR" dirty="0"/>
          </a:p>
          <a:p>
            <a:pPr marL="0" indent="0" algn="just">
              <a:buNone/>
            </a:pPr>
            <a:endParaRPr lang="fr-FR" b="1" dirty="0"/>
          </a:p>
        </p:txBody>
      </p:sp>
    </p:spTree>
    <p:extLst>
      <p:ext uri="{BB962C8B-B14F-4D97-AF65-F5344CB8AC3E}">
        <p14:creationId xmlns:p14="http://schemas.microsoft.com/office/powerpoint/2010/main" val="671891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p:txBody>
          <a:bodyPr/>
          <a:lstStyle/>
          <a:p>
            <a:r>
              <a:rPr lang="fr-FR" dirty="0"/>
              <a:t>Les hivers de l’IA (IA </a:t>
            </a:r>
            <a:r>
              <a:rPr lang="fr-FR" dirty="0" err="1"/>
              <a:t>winter</a:t>
            </a:r>
            <a:r>
              <a:rPr lang="fr-FR" dirty="0"/>
              <a:t>)</a:t>
            </a:r>
          </a:p>
        </p:txBody>
      </p: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1295401" y="2556931"/>
            <a:ext cx="9869904" cy="3623151"/>
          </a:xfrm>
        </p:spPr>
        <p:txBody>
          <a:bodyPr>
            <a:normAutofit/>
          </a:bodyPr>
          <a:lstStyle/>
          <a:p>
            <a:pPr marL="0" indent="0" algn="just">
              <a:buNone/>
            </a:pPr>
            <a:r>
              <a:rPr lang="fr-FR" b="1" dirty="0"/>
              <a:t>2000</a:t>
            </a:r>
            <a:r>
              <a:rPr lang="fr-FR" dirty="0"/>
              <a:t> : Ce qui va permettre de relancer le concept sera la démocratisation d’Internet dans les années 2000. Avec la plus grande base de données du monde, l’IA allait enfin disposer de la masse d’informations nécessaire à des techniques d’apprentissage comme le Machine Learning. Mais là encore cela ne suffit pas. Pourquoi un système d’apprentissage a besoin par exemple de 100 000 photos de chat pour avoir un taux de reconnaissance de 97% alors qu’un être humain adulte en a besoin que d’une. C’est peut-être une indication sur les différences de fonctionnement.  </a:t>
            </a:r>
            <a:r>
              <a:rPr lang="fr-FR" b="1" dirty="0"/>
              <a:t>Hiver 4 ?????</a:t>
            </a:r>
          </a:p>
          <a:p>
            <a:pPr marL="0" indent="0" algn="just">
              <a:buNone/>
            </a:pPr>
            <a:endParaRPr lang="fr-FR" dirty="0"/>
          </a:p>
        </p:txBody>
      </p:sp>
    </p:spTree>
    <p:extLst>
      <p:ext uri="{BB962C8B-B14F-4D97-AF65-F5344CB8AC3E}">
        <p14:creationId xmlns:p14="http://schemas.microsoft.com/office/powerpoint/2010/main" val="2044525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914D50-B548-034C-B381-CAA4AA913EC5}"/>
              </a:ext>
            </a:extLst>
          </p:cNvPr>
          <p:cNvSpPr>
            <a:spLocks noGrp="1"/>
          </p:cNvSpPr>
          <p:nvPr>
            <p:ph type="title"/>
          </p:nvPr>
        </p:nvSpPr>
        <p:spPr>
          <a:xfrm>
            <a:off x="4626508" y="982132"/>
            <a:ext cx="6270090" cy="1303867"/>
          </a:xfrm>
        </p:spPr>
        <p:txBody>
          <a:bodyPr>
            <a:normAutofit/>
          </a:bodyPr>
          <a:lstStyle/>
          <a:p>
            <a:r>
              <a:rPr lang="fr-FR" dirty="0"/>
              <a:t>Le mythe et la réalité</a:t>
            </a:r>
          </a:p>
        </p:txBody>
      </p:sp>
      <p:pic>
        <p:nvPicPr>
          <p:cNvPr id="2050" name="Picture 2" descr="L&amp;#39;automate du Turc joueur d&amp;#39;échecs - Blog de l&amp;#39;Echiquier Berrichon">
            <a:extLst>
              <a:ext uri="{FF2B5EF4-FFF2-40B4-BE49-F238E27FC236}">
                <a16:creationId xmlns:a16="http://schemas.microsoft.com/office/drawing/2014/main" id="{0283116D-E420-C546-BCE8-E9A95DF970A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p:blipFill>
        <p:spPr bwMode="auto">
          <a:xfrm>
            <a:off x="1412683" y="1455796"/>
            <a:ext cx="2405039" cy="381319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44918605-4EEC-F14A-96EA-E5ACC692C58D}"/>
              </a:ext>
            </a:extLst>
          </p:cNvPr>
          <p:cNvSpPr>
            <a:spLocks noGrp="1"/>
          </p:cNvSpPr>
          <p:nvPr>
            <p:ph idx="1"/>
          </p:nvPr>
        </p:nvSpPr>
        <p:spPr>
          <a:xfrm>
            <a:off x="4636482" y="2556932"/>
            <a:ext cx="6260114" cy="3318936"/>
          </a:xfrm>
        </p:spPr>
        <p:txBody>
          <a:bodyPr>
            <a:normAutofit lnSpcReduction="10000"/>
          </a:bodyPr>
          <a:lstStyle/>
          <a:p>
            <a:pPr algn="just"/>
            <a:r>
              <a:rPr lang="fr-FR" dirty="0"/>
              <a:t>En 1770 le baron Von </a:t>
            </a:r>
            <a:r>
              <a:rPr lang="fr-FR" dirty="0" err="1"/>
              <a:t>Kempelen</a:t>
            </a:r>
            <a:r>
              <a:rPr lang="fr-FR" dirty="0"/>
              <a:t> construit un androïde grandeur nature représentant un Turc à turban jouant aux échecs. En ouvrant les portes on ne voyait que des engrenages complexes. L’automate a joué et gagné des centaines de parties (Bonaparte, Franklin, </a:t>
            </a:r>
            <a:r>
              <a:rPr lang="fr-FR" dirty="0" err="1"/>
              <a:t>etc</a:t>
            </a:r>
            <a:r>
              <a:rPr lang="fr-FR" dirty="0"/>
              <a:t>). </a:t>
            </a:r>
          </a:p>
          <a:p>
            <a:pPr algn="just"/>
            <a:r>
              <a:rPr lang="fr-FR" dirty="0"/>
              <a:t>La supercherie a durée 50 ans et a contribué à faire croire qu’une machine pouvait être intelligente. </a:t>
            </a:r>
          </a:p>
        </p:txBody>
      </p:sp>
      <p:pic>
        <p:nvPicPr>
          <p:cNvPr id="2052" name="Picture 4">
            <a:extLst>
              <a:ext uri="{FF2B5EF4-FFF2-40B4-BE49-F238E27FC236}">
                <a16:creationId xmlns:a16="http://schemas.microsoft.com/office/drawing/2014/main" id="{0EC5DCCF-97F5-074F-993E-EAD1CE09200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48730" y="1342665"/>
            <a:ext cx="3003120" cy="3926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41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strips(downLeft)">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6F22E9-FF92-E741-B9F5-979E3989C290}"/>
              </a:ext>
            </a:extLst>
          </p:cNvPr>
          <p:cNvSpPr>
            <a:spLocks noGrp="1"/>
          </p:cNvSpPr>
          <p:nvPr>
            <p:ph type="title"/>
          </p:nvPr>
        </p:nvSpPr>
        <p:spPr>
          <a:xfrm>
            <a:off x="1295400" y="982663"/>
            <a:ext cx="9601200" cy="1301750"/>
          </a:xfrm>
        </p:spPr>
        <p:txBody>
          <a:bodyPr>
            <a:noAutofit/>
          </a:bodyPr>
          <a:lstStyle/>
          <a:p>
            <a:r>
              <a:rPr lang="fr-FR" sz="3600"/>
              <a:t>Mais on a des preuves d’ordinateurs intelligents !</a:t>
            </a:r>
            <a:endParaRPr lang="fr-FR" sz="3600" dirty="0"/>
          </a:p>
        </p:txBody>
      </p:sp>
      <p:sp>
        <p:nvSpPr>
          <p:cNvPr id="3" name="Espace réservé du contenu 2">
            <a:extLst>
              <a:ext uri="{FF2B5EF4-FFF2-40B4-BE49-F238E27FC236}">
                <a16:creationId xmlns:a16="http://schemas.microsoft.com/office/drawing/2014/main" id="{16ACC35F-2074-0445-AAB3-3FADFE55D7EE}"/>
              </a:ext>
            </a:extLst>
          </p:cNvPr>
          <p:cNvSpPr>
            <a:spLocks noGrp="1"/>
          </p:cNvSpPr>
          <p:nvPr>
            <p:ph idx="1"/>
          </p:nvPr>
        </p:nvSpPr>
        <p:spPr>
          <a:xfrm>
            <a:off x="1295400" y="2557463"/>
            <a:ext cx="6042949" cy="3252210"/>
          </a:xfrm>
        </p:spPr>
        <p:txBody>
          <a:bodyPr>
            <a:normAutofit/>
          </a:bodyPr>
          <a:lstStyle/>
          <a:p>
            <a:pPr algn="just"/>
            <a:r>
              <a:rPr lang="fr-FR" sz="2000" dirty="0" err="1"/>
              <a:t>Deep</a:t>
            </a:r>
            <a:r>
              <a:rPr lang="fr-FR" sz="2000" dirty="0"/>
              <a:t> Blue ? C’était un ordinateur IBM développé dans les années 1990 pour jouer aux échecs et battre Garry Kasparov. La première confrontation se déroula à Philadelphie en février 1996 et fut remportée par Garry Kasparov sur le score de 4 points à 2.</a:t>
            </a:r>
          </a:p>
          <a:p>
            <a:pPr algn="just"/>
            <a:r>
              <a:rPr lang="fr-FR" sz="2000" dirty="0"/>
              <a:t>La seconde confrontation eut lieu à New York en mai 1997 et fut remportée par </a:t>
            </a:r>
            <a:r>
              <a:rPr lang="fr-FR" sz="2000" dirty="0" err="1"/>
              <a:t>Deep</a:t>
            </a:r>
            <a:r>
              <a:rPr lang="fr-FR" sz="2000" dirty="0"/>
              <a:t> Blue sur le score de 3,5 points à 2,5, mais en dehors des conditions exigées lors des championnats du monde. </a:t>
            </a:r>
          </a:p>
        </p:txBody>
      </p:sp>
      <p:pic>
        <p:nvPicPr>
          <p:cNvPr id="2050" name="Picture 2" descr="Les 25 ans du match entre Deep Blue et Garry Kasparov - MAJ">
            <a:extLst>
              <a:ext uri="{FF2B5EF4-FFF2-40B4-BE49-F238E27FC236}">
                <a16:creationId xmlns:a16="http://schemas.microsoft.com/office/drawing/2014/main" id="{C87BF39C-497B-B743-B099-8C6EF3CD451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61980" y="2933715"/>
            <a:ext cx="3829050" cy="2154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5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3669B7-FDC3-9D49-A471-17F8A80E9025}"/>
              </a:ext>
            </a:extLst>
          </p:cNvPr>
          <p:cNvSpPr>
            <a:spLocks noGrp="1"/>
          </p:cNvSpPr>
          <p:nvPr>
            <p:ph type="title"/>
          </p:nvPr>
        </p:nvSpPr>
        <p:spPr/>
        <p:txBody>
          <a:bodyPr/>
          <a:lstStyle/>
          <a:p>
            <a:r>
              <a:rPr lang="fr-FR" dirty="0"/>
              <a:t>Le phantasme de l’IA était né</a:t>
            </a:r>
          </a:p>
        </p:txBody>
      </p:sp>
      <p:sp>
        <p:nvSpPr>
          <p:cNvPr id="3" name="Espace réservé du contenu 2">
            <a:extLst>
              <a:ext uri="{FF2B5EF4-FFF2-40B4-BE49-F238E27FC236}">
                <a16:creationId xmlns:a16="http://schemas.microsoft.com/office/drawing/2014/main" id="{FADC9D5E-D955-974C-96DA-C17E54CBCCE2}"/>
              </a:ext>
            </a:extLst>
          </p:cNvPr>
          <p:cNvSpPr>
            <a:spLocks noGrp="1"/>
          </p:cNvSpPr>
          <p:nvPr>
            <p:ph idx="1"/>
          </p:nvPr>
        </p:nvSpPr>
        <p:spPr/>
        <p:txBody>
          <a:bodyPr/>
          <a:lstStyle/>
          <a:p>
            <a:pPr algn="just"/>
            <a:r>
              <a:rPr lang="fr-FR" dirty="0"/>
              <a:t>Mais une partie d’échec, ce n’est que de la combinatoire. Un ordinateur est capable de construire un arbre de toutes les combinaisons possibles et d’adapter son prochain coup en fonction d’une situation. Est-ce de l’intelligence ? On pourrait aussi mémoriser toutes les parties, serait-ce de l’intelligence ? </a:t>
            </a:r>
          </a:p>
          <a:p>
            <a:pPr algn="just"/>
            <a:r>
              <a:rPr lang="fr-FR" dirty="0"/>
              <a:t>L’ensemble des parties d’échec est estimé entre 10</a:t>
            </a:r>
            <a:r>
              <a:rPr lang="fr-FR" baseline="30000" dirty="0"/>
              <a:t>45</a:t>
            </a:r>
            <a:r>
              <a:rPr lang="fr-FR" dirty="0"/>
              <a:t> et 10</a:t>
            </a:r>
            <a:r>
              <a:rPr lang="fr-FR" baseline="30000" dirty="0"/>
              <a:t>50</a:t>
            </a:r>
            <a:r>
              <a:rPr lang="fr-FR" dirty="0"/>
              <a:t>. </a:t>
            </a:r>
            <a:r>
              <a:rPr lang="fr-FR" dirty="0" err="1"/>
              <a:t>Deep</a:t>
            </a:r>
            <a:r>
              <a:rPr lang="fr-FR" dirty="0"/>
              <a:t> </a:t>
            </a:r>
            <a:r>
              <a:rPr lang="fr-FR" dirty="0" err="1"/>
              <a:t>blue</a:t>
            </a:r>
            <a:r>
              <a:rPr lang="fr-FR" dirty="0"/>
              <a:t> ne connaissait pas tous les coups mais pouvait en prévoir bien plus à l’avance que Kasparov (200 contre 20 environ). </a:t>
            </a:r>
            <a:r>
              <a:rPr lang="fr-FR" b="1" dirty="0"/>
              <a:t>Est-ce de l’intelligence ? </a:t>
            </a:r>
          </a:p>
        </p:txBody>
      </p:sp>
    </p:spTree>
    <p:extLst>
      <p:ext uri="{BB962C8B-B14F-4D97-AF65-F5344CB8AC3E}">
        <p14:creationId xmlns:p14="http://schemas.microsoft.com/office/powerpoint/2010/main" val="3052234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5DF494-2491-0A4D-8166-10471BB8CEB9}"/>
              </a:ext>
            </a:extLst>
          </p:cNvPr>
          <p:cNvSpPr>
            <a:spLocks noGrp="1"/>
          </p:cNvSpPr>
          <p:nvPr>
            <p:ph type="title"/>
          </p:nvPr>
        </p:nvSpPr>
        <p:spPr/>
        <p:txBody>
          <a:bodyPr>
            <a:normAutofit fontScale="90000"/>
          </a:bodyPr>
          <a:lstStyle/>
          <a:p>
            <a:r>
              <a:rPr lang="fr-FR" dirty="0"/>
              <a:t>Plus complexe avec Alpha go contre Lee </a:t>
            </a:r>
            <a:r>
              <a:rPr lang="fr-FR" dirty="0" err="1"/>
              <a:t>Sedol</a:t>
            </a:r>
            <a:endParaRPr lang="fr-FR" dirty="0"/>
          </a:p>
        </p:txBody>
      </p:sp>
      <p:sp>
        <p:nvSpPr>
          <p:cNvPr id="3" name="Espace réservé du contenu 2">
            <a:extLst>
              <a:ext uri="{FF2B5EF4-FFF2-40B4-BE49-F238E27FC236}">
                <a16:creationId xmlns:a16="http://schemas.microsoft.com/office/drawing/2014/main" id="{C3247337-FF88-AD4B-A780-39AFF9354772}"/>
              </a:ext>
            </a:extLst>
          </p:cNvPr>
          <p:cNvSpPr>
            <a:spLocks noGrp="1"/>
          </p:cNvSpPr>
          <p:nvPr>
            <p:ph idx="1"/>
          </p:nvPr>
        </p:nvSpPr>
        <p:spPr>
          <a:xfrm>
            <a:off x="947929" y="2556932"/>
            <a:ext cx="8342375" cy="3318936"/>
          </a:xfrm>
        </p:spPr>
        <p:txBody>
          <a:bodyPr>
            <a:normAutofit fontScale="92500"/>
          </a:bodyPr>
          <a:lstStyle/>
          <a:p>
            <a:pPr algn="just"/>
            <a:r>
              <a:rPr lang="fr-FR" dirty="0"/>
              <a:t>La société </a:t>
            </a:r>
            <a:r>
              <a:rPr lang="fr-FR" dirty="0" err="1"/>
              <a:t>DeepMind</a:t>
            </a:r>
            <a:r>
              <a:rPr lang="fr-FR" dirty="0"/>
              <a:t> (rachetée en 2014 par Google) est une entreprise britannique spécialisée dans l’IA. En 2016 son programme </a:t>
            </a:r>
            <a:r>
              <a:rPr lang="fr-FR" dirty="0" err="1"/>
              <a:t>Alphago</a:t>
            </a:r>
            <a:r>
              <a:rPr lang="fr-FR" dirty="0"/>
              <a:t> a battu le champion du monde sud-coréen Lee </a:t>
            </a:r>
            <a:r>
              <a:rPr lang="fr-FR" dirty="0" err="1"/>
              <a:t>Sedol</a:t>
            </a:r>
            <a:r>
              <a:rPr lang="fr-FR" dirty="0"/>
              <a:t>. Au Go le nombre potentiel de parties différentes est estimé entre 10</a:t>
            </a:r>
            <a:r>
              <a:rPr lang="fr-FR" baseline="30000" dirty="0"/>
              <a:t>172</a:t>
            </a:r>
            <a:r>
              <a:rPr lang="fr-FR" dirty="0"/>
              <a:t> et 10</a:t>
            </a:r>
            <a:r>
              <a:rPr lang="fr-FR" baseline="30000" dirty="0"/>
              <a:t>762</a:t>
            </a:r>
            <a:r>
              <a:rPr lang="fr-FR" dirty="0"/>
              <a:t>. </a:t>
            </a:r>
          </a:p>
          <a:p>
            <a:pPr algn="just"/>
            <a:r>
              <a:rPr lang="fr-FR" dirty="0"/>
              <a:t>Même avec les puissances de calcul actuelles, des méthodes basées sur de la résolution de type force brute n’est plus envisageable. </a:t>
            </a:r>
          </a:p>
          <a:p>
            <a:pPr algn="just"/>
            <a:r>
              <a:rPr lang="fr-FR" dirty="0"/>
              <a:t>C’est là que des méthodes d’apprentissage peuvent s’avérer efficaces. </a:t>
            </a:r>
          </a:p>
        </p:txBody>
      </p:sp>
      <p:pic>
        <p:nvPicPr>
          <p:cNvPr id="1026" name="Picture 2" descr="Lee Sedol — Wikipédia">
            <a:extLst>
              <a:ext uri="{FF2B5EF4-FFF2-40B4-BE49-F238E27FC236}">
                <a16:creationId xmlns:a16="http://schemas.microsoft.com/office/drawing/2014/main" id="{DA746CD7-8110-954A-BD84-2085EF7696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583" y="2556932"/>
            <a:ext cx="1872488" cy="188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811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8970C-1133-C948-A587-1B89A29E8D08}"/>
              </a:ext>
            </a:extLst>
          </p:cNvPr>
          <p:cNvSpPr>
            <a:spLocks noGrp="1"/>
          </p:cNvSpPr>
          <p:nvPr>
            <p:ph type="title"/>
          </p:nvPr>
        </p:nvSpPr>
        <p:spPr/>
        <p:txBody>
          <a:bodyPr/>
          <a:lstStyle/>
          <a:p>
            <a:r>
              <a:rPr lang="fr-FR" dirty="0"/>
              <a:t>La puissance d’</a:t>
            </a:r>
            <a:r>
              <a:rPr lang="fr-FR" dirty="0" err="1"/>
              <a:t>Alphago</a:t>
            </a:r>
            <a:endParaRPr lang="fr-FR" dirty="0"/>
          </a:p>
        </p:txBody>
      </p:sp>
      <p:sp>
        <p:nvSpPr>
          <p:cNvPr id="3" name="Espace réservé du contenu 2">
            <a:extLst>
              <a:ext uri="{FF2B5EF4-FFF2-40B4-BE49-F238E27FC236}">
                <a16:creationId xmlns:a16="http://schemas.microsoft.com/office/drawing/2014/main" id="{655A65A5-4A29-C243-A591-7C58008BC5FE}"/>
              </a:ext>
            </a:extLst>
          </p:cNvPr>
          <p:cNvSpPr>
            <a:spLocks noGrp="1"/>
          </p:cNvSpPr>
          <p:nvPr>
            <p:ph idx="1"/>
          </p:nvPr>
        </p:nvSpPr>
        <p:spPr/>
        <p:txBody>
          <a:bodyPr/>
          <a:lstStyle/>
          <a:p>
            <a:r>
              <a:rPr lang="fr-FR" dirty="0" err="1"/>
              <a:t>Alphago</a:t>
            </a:r>
            <a:r>
              <a:rPr lang="fr-FR" dirty="0"/>
              <a:t> c’était :</a:t>
            </a:r>
          </a:p>
          <a:p>
            <a:r>
              <a:rPr lang="fr-FR" dirty="0"/>
              <a:t>1500 CPU (Processeurs centraux)</a:t>
            </a:r>
          </a:p>
          <a:p>
            <a:r>
              <a:rPr lang="fr-FR" dirty="0"/>
              <a:t>250 GPU (Processeurs Graphiques utilisés pour les puissances de calcul)</a:t>
            </a:r>
          </a:p>
          <a:p>
            <a:r>
              <a:rPr lang="fr-FR" dirty="0"/>
              <a:t>Quelques TPU (</a:t>
            </a:r>
            <a:r>
              <a:rPr lang="fr-FR" dirty="0" err="1"/>
              <a:t>Tensor</a:t>
            </a:r>
            <a:r>
              <a:rPr lang="fr-FR" dirty="0"/>
              <a:t> </a:t>
            </a:r>
            <a:r>
              <a:rPr lang="fr-FR" dirty="0" err="1"/>
              <a:t>Processing</a:t>
            </a:r>
            <a:r>
              <a:rPr lang="fr-FR" dirty="0"/>
              <a:t> Unit, un type de processeur dédié au calcul d' apprentissage des réseaux de neurones ).</a:t>
            </a:r>
          </a:p>
          <a:p>
            <a:r>
              <a:rPr lang="fr-FR" dirty="0" err="1"/>
              <a:t>Alphago</a:t>
            </a:r>
            <a:r>
              <a:rPr lang="fr-FR" dirty="0"/>
              <a:t> a utilisé des techniques d’apprentissage couplées à des statistiques </a:t>
            </a:r>
            <a:r>
              <a:rPr lang="fr-FR" b="1" dirty="0"/>
              <a:t>Est-ce de l’intelligence ?  </a:t>
            </a:r>
          </a:p>
        </p:txBody>
      </p:sp>
    </p:spTree>
    <p:extLst>
      <p:ext uri="{BB962C8B-B14F-4D97-AF65-F5344CB8AC3E}">
        <p14:creationId xmlns:p14="http://schemas.microsoft.com/office/powerpoint/2010/main" val="2097023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16D23-DBA4-7041-B84E-591A50600D53}"/>
              </a:ext>
            </a:extLst>
          </p:cNvPr>
          <p:cNvSpPr>
            <a:spLocks noGrp="1"/>
          </p:cNvSpPr>
          <p:nvPr>
            <p:ph type="title"/>
          </p:nvPr>
        </p:nvSpPr>
        <p:spPr/>
        <p:txBody>
          <a:bodyPr/>
          <a:lstStyle/>
          <a:p>
            <a:r>
              <a:rPr lang="fr-FR" dirty="0"/>
              <a:t>Bon mais la voiture autonome çà marche !</a:t>
            </a:r>
          </a:p>
        </p:txBody>
      </p:sp>
      <p:sp>
        <p:nvSpPr>
          <p:cNvPr id="3" name="Espace réservé du contenu 2">
            <a:extLst>
              <a:ext uri="{FF2B5EF4-FFF2-40B4-BE49-F238E27FC236}">
                <a16:creationId xmlns:a16="http://schemas.microsoft.com/office/drawing/2014/main" id="{72BA96FF-62A2-0C4F-9AD7-8A2A265762C0}"/>
              </a:ext>
            </a:extLst>
          </p:cNvPr>
          <p:cNvSpPr>
            <a:spLocks noGrp="1"/>
          </p:cNvSpPr>
          <p:nvPr>
            <p:ph idx="1"/>
          </p:nvPr>
        </p:nvSpPr>
        <p:spPr>
          <a:xfrm>
            <a:off x="1295401" y="2556931"/>
            <a:ext cx="9601196" cy="3557541"/>
          </a:xfrm>
        </p:spPr>
        <p:txBody>
          <a:bodyPr>
            <a:normAutofit lnSpcReduction="10000"/>
          </a:bodyPr>
          <a:lstStyle/>
          <a:p>
            <a:r>
              <a:rPr lang="fr-FR" dirty="0"/>
              <a:t>Et bien … Non et en tout cas pas comme vous l’imaginez. </a:t>
            </a:r>
          </a:p>
          <a:p>
            <a:r>
              <a:rPr lang="fr-FR" dirty="0"/>
              <a:t>Il existe 5 niveaux de voiture autonome. Le niveau 5 correspondant à la voiture qui fonctionne réellement seule (vous pouvez envoyer vos sms au volant, dormir, regarder un film, …). </a:t>
            </a:r>
          </a:p>
          <a:p>
            <a:r>
              <a:rPr lang="fr-FR" dirty="0"/>
              <a:t>CES de Vegas. 2018 : La voiture autonome c’est pour dans 5 ans</a:t>
            </a:r>
          </a:p>
          <a:p>
            <a:r>
              <a:rPr lang="fr-FR" dirty="0"/>
              <a:t>CES de Vegas. 2019 : La voiture autonome arrive dans 15 ans</a:t>
            </a:r>
          </a:p>
          <a:p>
            <a:r>
              <a:rPr lang="fr-FR" dirty="0"/>
              <a:t>CES de Vegas. 2020 : La voiture autonome arrive dans 20-25 ans </a:t>
            </a:r>
          </a:p>
          <a:p>
            <a:r>
              <a:rPr lang="fr-FR" dirty="0"/>
              <a:t>R. VIVIAN 2024 (comme Luc Julia)  : La voiture niveau 5 …. Jamais</a:t>
            </a:r>
          </a:p>
        </p:txBody>
      </p:sp>
    </p:spTree>
    <p:extLst>
      <p:ext uri="{BB962C8B-B14F-4D97-AF65-F5344CB8AC3E}">
        <p14:creationId xmlns:p14="http://schemas.microsoft.com/office/powerpoint/2010/main" val="92707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04172B-01FC-2843-9A0E-EF3F92FEDE98}"/>
              </a:ext>
            </a:extLst>
          </p:cNvPr>
          <p:cNvSpPr>
            <a:spLocks noGrp="1"/>
          </p:cNvSpPr>
          <p:nvPr>
            <p:ph type="title"/>
          </p:nvPr>
        </p:nvSpPr>
        <p:spPr/>
        <p:txBody>
          <a:bodyPr/>
          <a:lstStyle/>
          <a:p>
            <a:r>
              <a:rPr lang="fr-FR" dirty="0"/>
              <a:t>Et j’ai des preuves</a:t>
            </a:r>
          </a:p>
        </p:txBody>
      </p:sp>
      <p:sp>
        <p:nvSpPr>
          <p:cNvPr id="3" name="Espace réservé du contenu 2">
            <a:extLst>
              <a:ext uri="{FF2B5EF4-FFF2-40B4-BE49-F238E27FC236}">
                <a16:creationId xmlns:a16="http://schemas.microsoft.com/office/drawing/2014/main" id="{D2AEE747-4A70-CC48-9375-5D26D92492A2}"/>
              </a:ext>
            </a:extLst>
          </p:cNvPr>
          <p:cNvSpPr>
            <a:spLocks noGrp="1"/>
          </p:cNvSpPr>
          <p:nvPr>
            <p:ph idx="1"/>
          </p:nvPr>
        </p:nvSpPr>
        <p:spPr/>
        <p:txBody>
          <a:bodyPr/>
          <a:lstStyle/>
          <a:p>
            <a:pPr algn="just"/>
            <a:r>
              <a:rPr lang="fr-FR" dirty="0"/>
              <a:t>2) </a:t>
            </a:r>
            <a:r>
              <a:rPr lang="fr-FR" dirty="0" err="1"/>
              <a:t>Waymo</a:t>
            </a:r>
            <a:r>
              <a:rPr lang="fr-FR" dirty="0"/>
              <a:t> : compagnie de Google qui travaille sur la voiture autonome et qui a parcouru, avec leur prototype plus de 32 millions de km. </a:t>
            </a:r>
          </a:p>
          <a:p>
            <a:pPr algn="just"/>
            <a:r>
              <a:rPr lang="fr-FR" dirty="0"/>
              <a:t>Les vidéos étant disponibles sur </a:t>
            </a:r>
            <a:r>
              <a:rPr lang="fr-FR" dirty="0" err="1"/>
              <a:t>Youtube</a:t>
            </a:r>
            <a:r>
              <a:rPr lang="fr-FR" dirty="0"/>
              <a:t> pour pouvez aller les regarder. Rien de passionnant sauf (au moins) une anecdote rapportée par Luc Julia. Une voiture roule dans </a:t>
            </a:r>
            <a:r>
              <a:rPr lang="fr-FR" dirty="0" err="1"/>
              <a:t>MountainView</a:t>
            </a:r>
            <a:r>
              <a:rPr lang="fr-FR" dirty="0"/>
              <a:t> et tout d’un coup elle s’arrête sans raison, pas de feux, pas de croisement, pas de voiture, juste deux piétons sur un trottoir.  Elle redémarre puis s’arrête encore deux mètres plus loin, etc. </a:t>
            </a:r>
          </a:p>
        </p:txBody>
      </p:sp>
    </p:spTree>
    <p:extLst>
      <p:ext uri="{BB962C8B-B14F-4D97-AF65-F5344CB8AC3E}">
        <p14:creationId xmlns:p14="http://schemas.microsoft.com/office/powerpoint/2010/main" val="325593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A9BC876-571A-45A6-93A3-FB2839CE6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F484B2EA-E61C-489C-A595-160191247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76" name="Picture 75">
              <a:extLst>
                <a:ext uri="{FF2B5EF4-FFF2-40B4-BE49-F238E27FC236}">
                  <a16:creationId xmlns:a16="http://schemas.microsoft.com/office/drawing/2014/main" id="{9E987F02-C120-4654-AD1E-98AF4B643EF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64E470B5-B546-4390-9A0D-408D49895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78" name="Picture 77">
              <a:extLst>
                <a:ext uri="{FF2B5EF4-FFF2-40B4-BE49-F238E27FC236}">
                  <a16:creationId xmlns:a16="http://schemas.microsoft.com/office/drawing/2014/main" id="{D061B9CE-C400-4868-9385-01A0BBB98C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40C49D50-A49B-4F80-81C4-05BBCF4B5A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61ECA99A-5699-4C48-A26A-477BD73A8B7F}"/>
              </a:ext>
            </a:extLst>
          </p:cNvPr>
          <p:cNvSpPr>
            <a:spLocks noGrp="1"/>
          </p:cNvSpPr>
          <p:nvPr>
            <p:ph type="title"/>
          </p:nvPr>
        </p:nvSpPr>
        <p:spPr>
          <a:xfrm>
            <a:off x="1180101" y="982132"/>
            <a:ext cx="6354633" cy="1303867"/>
          </a:xfrm>
        </p:spPr>
        <p:txBody>
          <a:bodyPr>
            <a:normAutofit/>
          </a:bodyPr>
          <a:lstStyle/>
          <a:p>
            <a:r>
              <a:rPr lang="fr-FR" dirty="0"/>
              <a:t>Et j’ai des preuves</a:t>
            </a:r>
          </a:p>
        </p:txBody>
      </p:sp>
      <p:cxnSp>
        <p:nvCxnSpPr>
          <p:cNvPr id="81" name="Straight Connector 80">
            <a:extLst>
              <a:ext uri="{FF2B5EF4-FFF2-40B4-BE49-F238E27FC236}">
                <a16:creationId xmlns:a16="http://schemas.microsoft.com/office/drawing/2014/main" id="{1124B3AE-D38B-4A63-B422-F9792E745B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77057" y="2400639"/>
            <a:ext cx="576072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Espace réservé du contenu 2">
            <a:extLst>
              <a:ext uri="{FF2B5EF4-FFF2-40B4-BE49-F238E27FC236}">
                <a16:creationId xmlns:a16="http://schemas.microsoft.com/office/drawing/2014/main" id="{82C01353-1010-E047-80B8-CBFA072497CA}"/>
              </a:ext>
            </a:extLst>
          </p:cNvPr>
          <p:cNvSpPr>
            <a:spLocks noGrp="1"/>
          </p:cNvSpPr>
          <p:nvPr>
            <p:ph idx="1"/>
          </p:nvPr>
        </p:nvSpPr>
        <p:spPr>
          <a:xfrm>
            <a:off x="1167386" y="2724727"/>
            <a:ext cx="5687584" cy="2178024"/>
          </a:xfrm>
        </p:spPr>
        <p:txBody>
          <a:bodyPr>
            <a:normAutofit fontScale="92500" lnSpcReduction="20000"/>
          </a:bodyPr>
          <a:lstStyle/>
          <a:p>
            <a:pPr algn="just"/>
            <a:r>
              <a:rPr lang="fr-FR" sz="2200" dirty="0"/>
              <a:t>1) Place de l’étoile à Paris à 8H ou 18H. Pourquoi ? Tout simplement parce que ce n’est plus du code de la route. Les règles établies ne fonctionnent plus. C’est de la négociation, de la psychologie, de la testostérone, du risque et c’est tout. Donc après 5 ans de programmation pour intégrer la négociation dans votre logiciel pour réussir à traverser la place de l’étoile en 3H, </a:t>
            </a:r>
          </a:p>
        </p:txBody>
      </p:sp>
      <p:pic>
        <p:nvPicPr>
          <p:cNvPr id="1026" name="Picture 2" descr="La ville avec le plus d&amp;#39;embouteillages est Paris">
            <a:extLst>
              <a:ext uri="{FF2B5EF4-FFF2-40B4-BE49-F238E27FC236}">
                <a16:creationId xmlns:a16="http://schemas.microsoft.com/office/drawing/2014/main" id="{27BE0106-4939-6E40-8160-0237925FE25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7462983" y="969105"/>
            <a:ext cx="3872042" cy="2255464"/>
          </a:xfrm>
          <a:prstGeom prst="rect">
            <a:avLst/>
          </a:prstGeom>
          <a:noFill/>
          <a:ln w="57150" cmpd="thickThin">
            <a:noFill/>
            <a:miter lim="800000"/>
          </a:ln>
          <a:extLst>
            <a:ext uri="{909E8E84-426E-40DD-AFC4-6F175D3DCCD1}">
              <a14:hiddenFill xmlns:a14="http://schemas.microsoft.com/office/drawing/2010/main">
                <a:solidFill>
                  <a:srgbClr val="FFFFFF"/>
                </a:solidFill>
              </a14:hiddenFill>
            </a:ext>
          </a:extLst>
        </p:spPr>
      </p:pic>
      <p:pic>
        <p:nvPicPr>
          <p:cNvPr id="1028" name="Picture 4" descr="La mobilité urbaine en Inde, un développement hétérogène – Bangalore |">
            <a:extLst>
              <a:ext uri="{FF2B5EF4-FFF2-40B4-BE49-F238E27FC236}">
                <a16:creationId xmlns:a16="http://schemas.microsoft.com/office/drawing/2014/main" id="{991516EC-CA11-2D47-B54A-A9012EE3860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7462983" y="3697843"/>
            <a:ext cx="3872043" cy="2178024"/>
          </a:xfrm>
          <a:prstGeom prst="rect">
            <a:avLst/>
          </a:prstGeom>
          <a:noFill/>
          <a:ln w="57150" cmpd="thickThin">
            <a:noFill/>
            <a:miter lim="800000"/>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6415E33A-0B5D-5D47-9059-2083D0F1A024}"/>
              </a:ext>
            </a:extLst>
          </p:cNvPr>
          <p:cNvSpPr txBox="1"/>
          <p:nvPr/>
        </p:nvSpPr>
        <p:spPr>
          <a:xfrm>
            <a:off x="1167386" y="4929244"/>
            <a:ext cx="5687585" cy="984885"/>
          </a:xfrm>
          <a:prstGeom prst="rect">
            <a:avLst/>
          </a:prstGeom>
          <a:noFill/>
        </p:spPr>
        <p:txBody>
          <a:bodyPr wrap="square" rtlCol="0">
            <a:spAutoFit/>
          </a:bodyPr>
          <a:lstStyle/>
          <a:p>
            <a:pPr marL="342900" indent="-342900">
              <a:buFont typeface="Arial" panose="020B0604020202020204" pitchFamily="34" charset="0"/>
              <a:buChar char="•"/>
            </a:pPr>
            <a:r>
              <a:rPr lang="fr-FR" sz="2000" dirty="0">
                <a:solidFill>
                  <a:schemeClr val="tx1">
                    <a:lumMod val="85000"/>
                    <a:lumOff val="15000"/>
                  </a:schemeClr>
                </a:solidFill>
              </a:rPr>
              <a:t>Vous prenez votre voiture et vous la faites rouler à Bogota, </a:t>
            </a:r>
            <a:r>
              <a:rPr lang="fr-FR" sz="2000" dirty="0" err="1">
                <a:solidFill>
                  <a:schemeClr val="tx1">
                    <a:lumMod val="85000"/>
                    <a:lumOff val="15000"/>
                  </a:schemeClr>
                </a:solidFill>
              </a:rPr>
              <a:t>Bangalor</a:t>
            </a:r>
            <a:r>
              <a:rPr lang="fr-FR" sz="2000" dirty="0">
                <a:solidFill>
                  <a:schemeClr val="tx1">
                    <a:lumMod val="85000"/>
                    <a:lumOff val="15000"/>
                  </a:schemeClr>
                </a:solidFill>
              </a:rPr>
              <a:t>.</a:t>
            </a:r>
          </a:p>
          <a:p>
            <a:endParaRPr lang="fr-FR" dirty="0"/>
          </a:p>
        </p:txBody>
      </p:sp>
    </p:spTree>
    <p:extLst>
      <p:ext uri="{BB962C8B-B14F-4D97-AF65-F5344CB8AC3E}">
        <p14:creationId xmlns:p14="http://schemas.microsoft.com/office/powerpoint/2010/main" val="285433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5F6DB6-287D-4D42-A56D-A450056632E4}"/>
              </a:ext>
            </a:extLst>
          </p:cNvPr>
          <p:cNvSpPr>
            <a:spLocks noGrp="1"/>
          </p:cNvSpPr>
          <p:nvPr>
            <p:ph type="title"/>
          </p:nvPr>
        </p:nvSpPr>
        <p:spPr/>
        <p:txBody>
          <a:bodyPr/>
          <a:lstStyle/>
          <a:p>
            <a:r>
              <a:rPr lang="fr-FR" dirty="0"/>
              <a:t>Et j’ai des preuves</a:t>
            </a:r>
          </a:p>
        </p:txBody>
      </p:sp>
      <p:sp>
        <p:nvSpPr>
          <p:cNvPr id="3" name="Espace réservé du contenu 2">
            <a:extLst>
              <a:ext uri="{FF2B5EF4-FFF2-40B4-BE49-F238E27FC236}">
                <a16:creationId xmlns:a16="http://schemas.microsoft.com/office/drawing/2014/main" id="{B0392829-A816-A44B-A9C7-B1355718BD72}"/>
              </a:ext>
            </a:extLst>
          </p:cNvPr>
          <p:cNvSpPr>
            <a:spLocks noGrp="1"/>
          </p:cNvSpPr>
          <p:nvPr>
            <p:ph idx="1"/>
          </p:nvPr>
        </p:nvSpPr>
        <p:spPr/>
        <p:txBody>
          <a:bodyPr/>
          <a:lstStyle/>
          <a:p>
            <a:pPr algn="just"/>
            <a:r>
              <a:rPr lang="fr-FR" dirty="0"/>
              <a:t>En zoomant, on remarque qu’un des piétons transporte un panneau stop. La voiture n’est pas capable d’analyser la situation. Elle détecte un stop et elle s’arrête. Elle n’a pas de sens commun. </a:t>
            </a:r>
          </a:p>
          <a:p>
            <a:pPr algn="just"/>
            <a:r>
              <a:rPr lang="fr-FR" dirty="0"/>
              <a:t>En France aussi </a:t>
            </a:r>
          </a:p>
        </p:txBody>
      </p:sp>
      <p:pic>
        <p:nvPicPr>
          <p:cNvPr id="2052" name="Picture 4" descr="Actualités de Sérac Signalisation,réalisations de totems, panneaux de  signalisation et barrières de sécurité à la sortie des écoles.">
            <a:extLst>
              <a:ext uri="{FF2B5EF4-FFF2-40B4-BE49-F238E27FC236}">
                <a16:creationId xmlns:a16="http://schemas.microsoft.com/office/drawing/2014/main" id="{3253ED42-EED5-034C-B86B-1C6D836091B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2866" y="4216400"/>
            <a:ext cx="3252440" cy="16262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mp;#39;est quoi ces petits bonhommes jaunes rue Fernand-Bar à Béthune?">
            <a:extLst>
              <a:ext uri="{FF2B5EF4-FFF2-40B4-BE49-F238E27FC236}">
                <a16:creationId xmlns:a16="http://schemas.microsoft.com/office/drawing/2014/main" id="{EE4C18C3-97D9-2B48-ABC6-76CAF1A8DED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8943" y="4304836"/>
            <a:ext cx="2811964" cy="16262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rquage au sol peinture, résine, thermocollé, 3D | Veka signalisation">
            <a:extLst>
              <a:ext uri="{FF2B5EF4-FFF2-40B4-BE49-F238E27FC236}">
                <a16:creationId xmlns:a16="http://schemas.microsoft.com/office/drawing/2014/main" id="{6B1C7B74-84F2-A147-B66C-1625E043169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57265" y="4216399"/>
            <a:ext cx="2439332" cy="16262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iabi">
            <a:extLst>
              <a:ext uri="{FF2B5EF4-FFF2-40B4-BE49-F238E27FC236}">
                <a16:creationId xmlns:a16="http://schemas.microsoft.com/office/drawing/2014/main" id="{764174D8-56BC-EC40-822E-CDDF50A0AC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1" y="612236"/>
            <a:ext cx="9934574" cy="5633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60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linds(horizontal)">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34325-FAC4-5B47-8704-44AF8F6588F6}"/>
              </a:ext>
            </a:extLst>
          </p:cNvPr>
          <p:cNvSpPr>
            <a:spLocks noGrp="1"/>
          </p:cNvSpPr>
          <p:nvPr>
            <p:ph type="title"/>
          </p:nvPr>
        </p:nvSpPr>
        <p:spPr/>
        <p:txBody>
          <a:bodyPr/>
          <a:lstStyle/>
          <a:p>
            <a:r>
              <a:rPr lang="fr-FR" dirty="0"/>
              <a:t>Alors	</a:t>
            </a:r>
          </a:p>
        </p:txBody>
      </p:sp>
      <p:sp>
        <p:nvSpPr>
          <p:cNvPr id="3" name="Espace réservé du contenu 2">
            <a:extLst>
              <a:ext uri="{FF2B5EF4-FFF2-40B4-BE49-F238E27FC236}">
                <a16:creationId xmlns:a16="http://schemas.microsoft.com/office/drawing/2014/main" id="{49C079FE-8A99-7F46-A6C4-B013B1A03298}"/>
              </a:ext>
            </a:extLst>
          </p:cNvPr>
          <p:cNvSpPr>
            <a:spLocks noGrp="1"/>
          </p:cNvSpPr>
          <p:nvPr>
            <p:ph idx="1"/>
          </p:nvPr>
        </p:nvSpPr>
        <p:spPr/>
        <p:txBody>
          <a:bodyPr>
            <a:normAutofit lnSpcReduction="10000"/>
          </a:bodyPr>
          <a:lstStyle/>
          <a:p>
            <a:pPr algn="just"/>
            <a:r>
              <a:rPr lang="fr-FR" dirty="0"/>
              <a:t>Oui les aides à la conduite amélioreront les statistiques des accidents</a:t>
            </a:r>
          </a:p>
          <a:p>
            <a:pPr algn="just"/>
            <a:r>
              <a:rPr lang="fr-FR" dirty="0"/>
              <a:t>Oui les véhicules seront des outils communicants</a:t>
            </a:r>
          </a:p>
          <a:p>
            <a:pPr algn="just"/>
            <a:r>
              <a:rPr lang="fr-FR" dirty="0"/>
              <a:t>Oui on assurera plus de sécurité pour les passagers</a:t>
            </a:r>
          </a:p>
          <a:p>
            <a:pPr algn="just"/>
            <a:r>
              <a:rPr lang="fr-FR" dirty="0"/>
              <a:t>Mais non, on ne pourra pas se passer de l’humain car il y aura toujours une situation particulière qui mettra en défaut un système qui fonctionne sur l’interprétation stricte de règles. Nous on s’adapte à tout, on invente, on crée. Une machine, si un programmeur ne lui a pas écrit les bonnes lignes, si elle n’a jamais rencontré le cas, </a:t>
            </a:r>
            <a:r>
              <a:rPr lang="fr-FR" b="1" dirty="0"/>
              <a:t>elle ne sait pas faire</a:t>
            </a:r>
            <a:r>
              <a:rPr lang="fr-FR" dirty="0"/>
              <a:t>. </a:t>
            </a:r>
          </a:p>
        </p:txBody>
      </p:sp>
    </p:spTree>
    <p:extLst>
      <p:ext uri="{BB962C8B-B14F-4D97-AF65-F5344CB8AC3E}">
        <p14:creationId xmlns:p14="http://schemas.microsoft.com/office/powerpoint/2010/main" val="2667288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56BE2F-6BC7-2546-C539-4B74EA5FF0F1}"/>
              </a:ext>
            </a:extLst>
          </p:cNvPr>
          <p:cNvSpPr>
            <a:spLocks noGrp="1"/>
          </p:cNvSpPr>
          <p:nvPr>
            <p:ph type="title"/>
          </p:nvPr>
        </p:nvSpPr>
        <p:spPr/>
        <p:txBody>
          <a:bodyPr/>
          <a:lstStyle/>
          <a:p>
            <a:r>
              <a:rPr lang="fr-FR" dirty="0"/>
              <a:t>Voiture faussement intelligente</a:t>
            </a:r>
          </a:p>
        </p:txBody>
      </p:sp>
      <p:pic>
        <p:nvPicPr>
          <p:cNvPr id="4" name="tesla">
            <a:hlinkClick r:id="" action="ppaction://media"/>
            <a:extLst>
              <a:ext uri="{FF2B5EF4-FFF2-40B4-BE49-F238E27FC236}">
                <a16:creationId xmlns:a16="http://schemas.microsoft.com/office/drawing/2014/main" id="{84A0F058-949F-EA67-8FB5-5FF6937B2B3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023360" y="2043975"/>
            <a:ext cx="3992879" cy="4185114"/>
          </a:xfrm>
        </p:spPr>
      </p:pic>
    </p:spTree>
    <p:extLst>
      <p:ext uri="{BB962C8B-B14F-4D97-AF65-F5344CB8AC3E}">
        <p14:creationId xmlns:p14="http://schemas.microsoft.com/office/powerpoint/2010/main" val="341701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FC23C-B01A-7145-83AE-490DF9BFA308}"/>
              </a:ext>
            </a:extLst>
          </p:cNvPr>
          <p:cNvSpPr>
            <a:spLocks noGrp="1"/>
          </p:cNvSpPr>
          <p:nvPr>
            <p:ph type="title"/>
          </p:nvPr>
        </p:nvSpPr>
        <p:spPr/>
        <p:txBody>
          <a:bodyPr/>
          <a:lstStyle/>
          <a:p>
            <a:r>
              <a:rPr lang="fr-FR" dirty="0"/>
              <a:t>Comment analyser Arcimboldo ?</a:t>
            </a:r>
          </a:p>
        </p:txBody>
      </p:sp>
      <p:sp>
        <p:nvSpPr>
          <p:cNvPr id="3" name="Espace réservé du contenu 2">
            <a:extLst>
              <a:ext uri="{FF2B5EF4-FFF2-40B4-BE49-F238E27FC236}">
                <a16:creationId xmlns:a16="http://schemas.microsoft.com/office/drawing/2014/main" id="{78C798F6-875D-084F-BAD7-77CD6B214373}"/>
              </a:ext>
            </a:extLst>
          </p:cNvPr>
          <p:cNvSpPr>
            <a:spLocks noGrp="1"/>
          </p:cNvSpPr>
          <p:nvPr>
            <p:ph idx="1"/>
          </p:nvPr>
        </p:nvSpPr>
        <p:spPr/>
        <p:txBody>
          <a:bodyPr/>
          <a:lstStyle/>
          <a:p>
            <a:endParaRPr lang="fr-FR" dirty="0"/>
          </a:p>
        </p:txBody>
      </p:sp>
      <p:pic>
        <p:nvPicPr>
          <p:cNvPr id="1026" name="Picture 2" descr="Vertumne (Arcimboldo) — Wikipédia">
            <a:extLst>
              <a:ext uri="{FF2B5EF4-FFF2-40B4-BE49-F238E27FC236}">
                <a16:creationId xmlns:a16="http://schemas.microsoft.com/office/drawing/2014/main" id="{A286F9C2-C940-CA48-85EE-04C5343DA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0438" y="2009554"/>
            <a:ext cx="3409470" cy="41998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imboldo, les quatre éléments, portraits composés - archéologie du  quotidien archéologie du futur">
            <a:extLst>
              <a:ext uri="{FF2B5EF4-FFF2-40B4-BE49-F238E27FC236}">
                <a16:creationId xmlns:a16="http://schemas.microsoft.com/office/drawing/2014/main" id="{CE4EEA67-A305-6045-B318-90EB9DE82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3232" y="2009554"/>
            <a:ext cx="3189755" cy="4199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0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8E3F5-C850-7F4F-BBF4-B2EBFB4F42E8}"/>
              </a:ext>
            </a:extLst>
          </p:cNvPr>
          <p:cNvSpPr>
            <a:spLocks noGrp="1"/>
          </p:cNvSpPr>
          <p:nvPr>
            <p:ph type="title"/>
          </p:nvPr>
        </p:nvSpPr>
        <p:spPr/>
        <p:txBody>
          <a:bodyPr/>
          <a:lstStyle/>
          <a:p>
            <a:r>
              <a:rPr lang="fr-FR" dirty="0"/>
              <a:t>On peut faire du transfert de style</a:t>
            </a:r>
          </a:p>
        </p:txBody>
      </p:sp>
      <p:sp>
        <p:nvSpPr>
          <p:cNvPr id="4" name="AutoShape 2" descr="Le programme peut transformer n'importe quelle image et l'adapter dans le style d'un peintre.">
            <a:extLst>
              <a:ext uri="{FF2B5EF4-FFF2-40B4-BE49-F238E27FC236}">
                <a16:creationId xmlns:a16="http://schemas.microsoft.com/office/drawing/2014/main" id="{18266A1C-688A-6A4E-9075-0ECFC4C5CD12}"/>
              </a:ext>
            </a:extLst>
          </p:cNvPr>
          <p:cNvSpPr>
            <a:spLocks noChangeAspect="1" noChangeArrowheads="1"/>
          </p:cNvSpPr>
          <p:nvPr/>
        </p:nvSpPr>
        <p:spPr bwMode="auto">
          <a:xfrm>
            <a:off x="1879600" y="615950"/>
            <a:ext cx="8432800" cy="5626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descr="Une image contenant texte, extérieur&#10;&#10;Description générée automatiquement">
            <a:extLst>
              <a:ext uri="{FF2B5EF4-FFF2-40B4-BE49-F238E27FC236}">
                <a16:creationId xmlns:a16="http://schemas.microsoft.com/office/drawing/2014/main" id="{BBA83046-C21A-F242-81FA-8A222AE0C3B8}"/>
              </a:ext>
            </a:extLst>
          </p:cNvPr>
          <p:cNvPicPr>
            <a:picLocks noChangeAspect="1"/>
          </p:cNvPicPr>
          <p:nvPr/>
        </p:nvPicPr>
        <p:blipFill>
          <a:blip r:embed="rId3"/>
          <a:stretch>
            <a:fillRect/>
          </a:stretch>
        </p:blipFill>
        <p:spPr>
          <a:xfrm>
            <a:off x="1035050" y="2965450"/>
            <a:ext cx="2997200" cy="2260600"/>
          </a:xfrm>
          <a:prstGeom prst="rect">
            <a:avLst/>
          </a:prstGeom>
        </p:spPr>
      </p:pic>
      <p:pic>
        <p:nvPicPr>
          <p:cNvPr id="8" name="Image 7">
            <a:extLst>
              <a:ext uri="{FF2B5EF4-FFF2-40B4-BE49-F238E27FC236}">
                <a16:creationId xmlns:a16="http://schemas.microsoft.com/office/drawing/2014/main" id="{1885F60E-B82C-4B42-8A95-D04ED26CF481}"/>
              </a:ext>
            </a:extLst>
          </p:cNvPr>
          <p:cNvPicPr>
            <a:picLocks noChangeAspect="1"/>
          </p:cNvPicPr>
          <p:nvPr/>
        </p:nvPicPr>
        <p:blipFill>
          <a:blip r:embed="rId4"/>
          <a:stretch>
            <a:fillRect/>
          </a:stretch>
        </p:blipFill>
        <p:spPr>
          <a:xfrm>
            <a:off x="4362451" y="2819400"/>
            <a:ext cx="3352800" cy="2578100"/>
          </a:xfrm>
          <a:prstGeom prst="rect">
            <a:avLst/>
          </a:prstGeom>
        </p:spPr>
      </p:pic>
      <p:pic>
        <p:nvPicPr>
          <p:cNvPr id="10" name="Image 9">
            <a:extLst>
              <a:ext uri="{FF2B5EF4-FFF2-40B4-BE49-F238E27FC236}">
                <a16:creationId xmlns:a16="http://schemas.microsoft.com/office/drawing/2014/main" id="{0EB8202F-1B60-8D4C-9B31-30D7EC3D9422}"/>
              </a:ext>
            </a:extLst>
          </p:cNvPr>
          <p:cNvPicPr>
            <a:picLocks noChangeAspect="1"/>
          </p:cNvPicPr>
          <p:nvPr/>
        </p:nvPicPr>
        <p:blipFill>
          <a:blip r:embed="rId5"/>
          <a:stretch>
            <a:fillRect/>
          </a:stretch>
        </p:blipFill>
        <p:spPr>
          <a:xfrm>
            <a:off x="7829550" y="2806700"/>
            <a:ext cx="3327400" cy="2590800"/>
          </a:xfrm>
          <a:prstGeom prst="rect">
            <a:avLst/>
          </a:prstGeom>
        </p:spPr>
      </p:pic>
    </p:spTree>
    <p:extLst>
      <p:ext uri="{BB962C8B-B14F-4D97-AF65-F5344CB8AC3E}">
        <p14:creationId xmlns:p14="http://schemas.microsoft.com/office/powerpoint/2010/main" val="3900101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52120-78A3-CD4E-B4AD-DAF447EEE9BC}"/>
              </a:ext>
            </a:extLst>
          </p:cNvPr>
          <p:cNvSpPr>
            <a:spLocks noGrp="1"/>
          </p:cNvSpPr>
          <p:nvPr>
            <p:ph type="title"/>
          </p:nvPr>
        </p:nvSpPr>
        <p:spPr/>
        <p:txBody>
          <a:bodyPr/>
          <a:lstStyle/>
          <a:p>
            <a:r>
              <a:rPr lang="fr-FR" dirty="0"/>
              <a:t>On peut peindre COMME Braque</a:t>
            </a:r>
          </a:p>
        </p:txBody>
      </p:sp>
      <p:pic>
        <p:nvPicPr>
          <p:cNvPr id="1026" name="Picture 2">
            <a:extLst>
              <a:ext uri="{FF2B5EF4-FFF2-40B4-BE49-F238E27FC236}">
                <a16:creationId xmlns:a16="http://schemas.microsoft.com/office/drawing/2014/main" id="{FF93461C-51D2-6645-8B94-4C247A128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235201"/>
            <a:ext cx="5943597" cy="396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300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9BE16-B471-734D-9CB8-D4A007D3F366}"/>
              </a:ext>
            </a:extLst>
          </p:cNvPr>
          <p:cNvSpPr>
            <a:spLocks noGrp="1"/>
          </p:cNvSpPr>
          <p:nvPr>
            <p:ph type="title"/>
          </p:nvPr>
        </p:nvSpPr>
        <p:spPr/>
        <p:txBody>
          <a:bodyPr/>
          <a:lstStyle/>
          <a:p>
            <a:r>
              <a:rPr lang="fr-FR" dirty="0"/>
              <a:t>Mais on ne fait que copier</a:t>
            </a:r>
          </a:p>
        </p:txBody>
      </p:sp>
      <p:pic>
        <p:nvPicPr>
          <p:cNvPr id="3076" name="Picture 4">
            <a:extLst>
              <a:ext uri="{FF2B5EF4-FFF2-40B4-BE49-F238E27FC236}">
                <a16:creationId xmlns:a16="http://schemas.microsoft.com/office/drawing/2014/main" id="{6BF35228-741E-5947-8D88-C4D315E96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4930" y="3021071"/>
            <a:ext cx="3232150" cy="24257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texte, vieux&#10;&#10;Description générée automatiquement">
            <a:extLst>
              <a:ext uri="{FF2B5EF4-FFF2-40B4-BE49-F238E27FC236}">
                <a16:creationId xmlns:a16="http://schemas.microsoft.com/office/drawing/2014/main" id="{8CD6A449-DD35-C34C-8DBC-92527A033474}"/>
              </a:ext>
            </a:extLst>
          </p:cNvPr>
          <p:cNvPicPr>
            <a:picLocks noChangeAspect="1"/>
          </p:cNvPicPr>
          <p:nvPr/>
        </p:nvPicPr>
        <p:blipFill>
          <a:blip r:embed="rId4"/>
          <a:stretch>
            <a:fillRect/>
          </a:stretch>
        </p:blipFill>
        <p:spPr>
          <a:xfrm>
            <a:off x="4349752" y="2831161"/>
            <a:ext cx="2044700" cy="2805519"/>
          </a:xfrm>
          <a:prstGeom prst="rect">
            <a:avLst/>
          </a:prstGeom>
        </p:spPr>
      </p:pic>
      <p:pic>
        <p:nvPicPr>
          <p:cNvPr id="3078" name="Picture 6">
            <a:extLst>
              <a:ext uri="{FF2B5EF4-FFF2-40B4-BE49-F238E27FC236}">
                <a16:creationId xmlns:a16="http://schemas.microsoft.com/office/drawing/2014/main" id="{8912F300-6DF3-C949-9492-6E4FD8C9A3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304" y="3116320"/>
            <a:ext cx="2860144" cy="22352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ablo Picasso | Maya à la poupée et au cheval (1938) | Artsy">
            <a:extLst>
              <a:ext uri="{FF2B5EF4-FFF2-40B4-BE49-F238E27FC236}">
                <a16:creationId xmlns:a16="http://schemas.microsoft.com/office/drawing/2014/main" id="{5F905802-2665-4643-8F43-8A91AF9550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3926" y="2135027"/>
            <a:ext cx="3436937" cy="4197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6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078"/>
                                        </p:tgtEl>
                                      </p:cBhvr>
                                    </p:animEffect>
                                    <p:set>
                                      <p:cBhvr>
                                        <p:cTn id="22" dur="1" fill="hold">
                                          <p:stCondLst>
                                            <p:cond delay="499"/>
                                          </p:stCondLst>
                                        </p:cTn>
                                        <p:tgtEl>
                                          <p:spTgt spid="307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076"/>
                                        </p:tgtEl>
                                      </p:cBhvr>
                                    </p:animEffect>
                                    <p:set>
                                      <p:cBhvr>
                                        <p:cTn id="25" dur="1" fill="hold">
                                          <p:stCondLst>
                                            <p:cond delay="499"/>
                                          </p:stCondLst>
                                        </p:cTn>
                                        <p:tgtEl>
                                          <p:spTgt spid="307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BFEF7C-89F3-5E4A-B1B8-78E356D145D7}"/>
              </a:ext>
            </a:extLst>
          </p:cNvPr>
          <p:cNvSpPr>
            <a:spLocks noGrp="1"/>
          </p:cNvSpPr>
          <p:nvPr>
            <p:ph type="title"/>
          </p:nvPr>
        </p:nvSpPr>
        <p:spPr/>
        <p:txBody>
          <a:bodyPr/>
          <a:lstStyle/>
          <a:p>
            <a:r>
              <a:rPr lang="fr-FR" dirty="0"/>
              <a:t>Alors l’IA n’existe pas ?	</a:t>
            </a:r>
          </a:p>
        </p:txBody>
      </p:sp>
      <p:sp>
        <p:nvSpPr>
          <p:cNvPr id="3" name="Espace réservé du contenu 2">
            <a:extLst>
              <a:ext uri="{FF2B5EF4-FFF2-40B4-BE49-F238E27FC236}">
                <a16:creationId xmlns:a16="http://schemas.microsoft.com/office/drawing/2014/main" id="{A53660A6-F4D6-7649-B4E7-2F4AD3EAEEF0}"/>
              </a:ext>
            </a:extLst>
          </p:cNvPr>
          <p:cNvSpPr>
            <a:spLocks noGrp="1"/>
          </p:cNvSpPr>
          <p:nvPr>
            <p:ph idx="1"/>
          </p:nvPr>
        </p:nvSpPr>
        <p:spPr/>
        <p:txBody>
          <a:bodyPr/>
          <a:lstStyle/>
          <a:p>
            <a:pPr algn="just"/>
            <a:r>
              <a:rPr lang="fr-FR" dirty="0"/>
              <a:t>Non, en tout cas pas comme des journalistes incompétents veulent bien nous le faire croire à longueur de temps. </a:t>
            </a:r>
          </a:p>
          <a:p>
            <a:pPr algn="just"/>
            <a:r>
              <a:rPr lang="fr-FR" dirty="0"/>
              <a:t>Par contre dire que l’on passe d’une programmation logique à une programmation statistique là d’accord. Est-ce de l’IA ? Sans doute un peu plus mais on est très très loin du concept d’intelligence humaine. </a:t>
            </a:r>
          </a:p>
          <a:p>
            <a:pPr algn="just"/>
            <a:endParaRPr lang="fr-FR" dirty="0"/>
          </a:p>
        </p:txBody>
      </p:sp>
    </p:spTree>
    <p:extLst>
      <p:ext uri="{BB962C8B-B14F-4D97-AF65-F5344CB8AC3E}">
        <p14:creationId xmlns:p14="http://schemas.microsoft.com/office/powerpoint/2010/main" val="958427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1B235E-2E03-A24D-8E96-8ADD03938264}"/>
              </a:ext>
            </a:extLst>
          </p:cNvPr>
          <p:cNvSpPr>
            <a:spLocks noGrp="1"/>
          </p:cNvSpPr>
          <p:nvPr>
            <p:ph type="title" idx="4294967295"/>
          </p:nvPr>
        </p:nvSpPr>
        <p:spPr>
          <a:xfrm>
            <a:off x="828022" y="781237"/>
            <a:ext cx="9601200" cy="1303337"/>
          </a:xfrm>
        </p:spPr>
        <p:txBody>
          <a:bodyPr/>
          <a:lstStyle/>
          <a:p>
            <a:r>
              <a:rPr lang="fr-FR" dirty="0"/>
              <a:t>Pourquoi l’IA n’existe pas !</a:t>
            </a:r>
          </a:p>
        </p:txBody>
      </p:sp>
      <p:sp>
        <p:nvSpPr>
          <p:cNvPr id="3" name="Espace réservé du contenu 2">
            <a:extLst>
              <a:ext uri="{FF2B5EF4-FFF2-40B4-BE49-F238E27FC236}">
                <a16:creationId xmlns:a16="http://schemas.microsoft.com/office/drawing/2014/main" id="{18E7E1E4-8C42-5B40-9EEA-987925AE9851}"/>
              </a:ext>
            </a:extLst>
          </p:cNvPr>
          <p:cNvSpPr>
            <a:spLocks noGrp="1"/>
          </p:cNvSpPr>
          <p:nvPr>
            <p:ph idx="4294967295"/>
          </p:nvPr>
        </p:nvSpPr>
        <p:spPr>
          <a:xfrm>
            <a:off x="828022" y="2111188"/>
            <a:ext cx="9723437" cy="3965575"/>
          </a:xfrm>
        </p:spPr>
        <p:txBody>
          <a:bodyPr>
            <a:normAutofit/>
          </a:bodyPr>
          <a:lstStyle/>
          <a:p>
            <a:pPr algn="just"/>
            <a:r>
              <a:rPr lang="fr-FR" dirty="0"/>
              <a:t>Si on s’interroge sur la notion de créativité elle-même. Margaret Boden, une informaticienne anglaise ayant développé une théorie sur la question, distingue trois niveaux de créativité, chez les humains comme chez les ordinateurs : </a:t>
            </a:r>
          </a:p>
          <a:p>
            <a:pPr lvl="1" algn="just"/>
            <a:r>
              <a:rPr lang="fr-FR" dirty="0"/>
              <a:t>la « </a:t>
            </a:r>
            <a:r>
              <a:rPr lang="fr-FR" b="1" dirty="0"/>
              <a:t>créativité exploratrice</a:t>
            </a:r>
            <a:r>
              <a:rPr lang="fr-FR" dirty="0"/>
              <a:t> », qui consiste juste à étendre un peu ce qui existe déjà (écrire un poème à la façon de Baudelaire) ; </a:t>
            </a:r>
          </a:p>
          <a:p>
            <a:pPr lvl="1" algn="just"/>
            <a:r>
              <a:rPr lang="fr-FR" dirty="0"/>
              <a:t>la « </a:t>
            </a:r>
            <a:r>
              <a:rPr lang="fr-FR" b="1" dirty="0"/>
              <a:t>créativité combinatoire </a:t>
            </a:r>
            <a:r>
              <a:rPr lang="fr-FR" dirty="0"/>
              <a:t>», qui consiste à combiner de façon originale des éléments existants autour de nous, mais de nature éloignée. </a:t>
            </a:r>
          </a:p>
          <a:p>
            <a:pPr lvl="1" algn="just"/>
            <a:r>
              <a:rPr lang="fr-FR" dirty="0"/>
              <a:t>La troisième forme de créativité, qualifiée de « </a:t>
            </a:r>
            <a:r>
              <a:rPr lang="fr-FR" b="1" dirty="0"/>
              <a:t>transformationnelle</a:t>
            </a:r>
            <a:r>
              <a:rPr lang="fr-FR" dirty="0"/>
              <a:t> », est d’une autre nature, elle change radicalement la façon de voir la réalité et produit généralement toute une nouvelle lignée d’œuvres, d’idées, de concepts. </a:t>
            </a:r>
          </a:p>
        </p:txBody>
      </p:sp>
    </p:spTree>
    <p:extLst>
      <p:ext uri="{BB962C8B-B14F-4D97-AF65-F5344CB8AC3E}">
        <p14:creationId xmlns:p14="http://schemas.microsoft.com/office/powerpoint/2010/main" val="3155282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19D7A-1EA7-7241-8EF5-172B07C154FF}"/>
              </a:ext>
            </a:extLst>
          </p:cNvPr>
          <p:cNvSpPr>
            <a:spLocks noGrp="1"/>
          </p:cNvSpPr>
          <p:nvPr>
            <p:ph type="title"/>
          </p:nvPr>
        </p:nvSpPr>
        <p:spPr/>
        <p:txBody>
          <a:bodyPr/>
          <a:lstStyle/>
          <a:p>
            <a:r>
              <a:rPr lang="fr-FR" dirty="0"/>
              <a:t>Pourquoi l’IA n’existe pas !</a:t>
            </a:r>
          </a:p>
        </p:txBody>
      </p:sp>
      <p:sp>
        <p:nvSpPr>
          <p:cNvPr id="3" name="Espace réservé du contenu 2">
            <a:extLst>
              <a:ext uri="{FF2B5EF4-FFF2-40B4-BE49-F238E27FC236}">
                <a16:creationId xmlns:a16="http://schemas.microsoft.com/office/drawing/2014/main" id="{514F8900-CA66-3646-9668-BA2A5233FC0D}"/>
              </a:ext>
            </a:extLst>
          </p:cNvPr>
          <p:cNvSpPr>
            <a:spLocks noGrp="1"/>
          </p:cNvSpPr>
          <p:nvPr>
            <p:ph idx="1"/>
          </p:nvPr>
        </p:nvSpPr>
        <p:spPr/>
        <p:txBody>
          <a:bodyPr/>
          <a:lstStyle/>
          <a:p>
            <a:pPr algn="just"/>
            <a:r>
              <a:rPr lang="fr-FR" dirty="0"/>
              <a:t> Le Graal de la créativité par ordinateur serait d’atteindre la créativité transformationnelle, au sens que Boden accorde à ce mot. Un ordinateur serait-il capable d’atteindre ce niveau ? On peut en douter, car ce niveau implique une certaine conscience de soi, une prise de recul par rapport au réel, pour imaginer des mécanismes complètement nouveaux. </a:t>
            </a:r>
          </a:p>
        </p:txBody>
      </p:sp>
    </p:spTree>
    <p:extLst>
      <p:ext uri="{BB962C8B-B14F-4D97-AF65-F5344CB8AC3E}">
        <p14:creationId xmlns:p14="http://schemas.microsoft.com/office/powerpoint/2010/main" val="2589168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9B5D2D-118B-A346-AA3C-CD679FDF904D}"/>
              </a:ext>
            </a:extLst>
          </p:cNvPr>
          <p:cNvSpPr>
            <a:spLocks noGrp="1"/>
          </p:cNvSpPr>
          <p:nvPr>
            <p:ph type="title"/>
          </p:nvPr>
        </p:nvSpPr>
        <p:spPr>
          <a:xfrm>
            <a:off x="1145764" y="932362"/>
            <a:ext cx="9956695" cy="1303867"/>
          </a:xfrm>
        </p:spPr>
        <p:txBody>
          <a:bodyPr>
            <a:normAutofit fontScale="90000"/>
          </a:bodyPr>
          <a:lstStyle/>
          <a:p>
            <a:r>
              <a:rPr lang="fr-FR" dirty="0"/>
              <a:t>Même mathématiquement cela ne fonctionne pas</a:t>
            </a:r>
          </a:p>
        </p:txBody>
      </p:sp>
      <p:cxnSp>
        <p:nvCxnSpPr>
          <p:cNvPr id="5" name="Connecteur droit avec flèche 4">
            <a:extLst>
              <a:ext uri="{FF2B5EF4-FFF2-40B4-BE49-F238E27FC236}">
                <a16:creationId xmlns:a16="http://schemas.microsoft.com/office/drawing/2014/main" id="{D542929D-75E2-5B40-9DDC-E58E225A905A}"/>
              </a:ext>
            </a:extLst>
          </p:cNvPr>
          <p:cNvCxnSpPr>
            <a:cxnSpLocks/>
          </p:cNvCxnSpPr>
          <p:nvPr/>
        </p:nvCxnSpPr>
        <p:spPr>
          <a:xfrm flipV="1">
            <a:off x="1489166" y="2730137"/>
            <a:ext cx="0" cy="2730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222EC7A0-439E-D347-8CD9-58FC0F3DA0BE}"/>
              </a:ext>
            </a:extLst>
          </p:cNvPr>
          <p:cNvCxnSpPr/>
          <p:nvPr/>
        </p:nvCxnSpPr>
        <p:spPr>
          <a:xfrm>
            <a:off x="1449979" y="5460274"/>
            <a:ext cx="94074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FF2E23C-D2F8-924B-9969-BC3D3379ABC8}"/>
              </a:ext>
            </a:extLst>
          </p:cNvPr>
          <p:cNvSpPr txBox="1"/>
          <p:nvPr/>
        </p:nvSpPr>
        <p:spPr>
          <a:xfrm>
            <a:off x="10103730" y="5691202"/>
            <a:ext cx="1103187" cy="369332"/>
          </a:xfrm>
          <a:prstGeom prst="rect">
            <a:avLst/>
          </a:prstGeom>
          <a:noFill/>
        </p:spPr>
        <p:txBody>
          <a:bodyPr wrap="none" rtlCol="0">
            <a:spAutoFit/>
          </a:bodyPr>
          <a:lstStyle/>
          <a:p>
            <a:r>
              <a:rPr lang="fr-FR" dirty="0"/>
              <a:t>Domaines</a:t>
            </a:r>
          </a:p>
        </p:txBody>
      </p:sp>
      <p:sp>
        <p:nvSpPr>
          <p:cNvPr id="11" name="Forme libre 10">
            <a:extLst>
              <a:ext uri="{FF2B5EF4-FFF2-40B4-BE49-F238E27FC236}">
                <a16:creationId xmlns:a16="http://schemas.microsoft.com/office/drawing/2014/main" id="{222668C5-D536-8B45-B3B0-68DA40325A73}"/>
              </a:ext>
            </a:extLst>
          </p:cNvPr>
          <p:cNvSpPr/>
          <p:nvPr/>
        </p:nvSpPr>
        <p:spPr>
          <a:xfrm>
            <a:off x="1480457" y="3512497"/>
            <a:ext cx="8556172" cy="582708"/>
          </a:xfrm>
          <a:custGeom>
            <a:avLst/>
            <a:gdLst>
              <a:gd name="connsiteX0" fmla="*/ 0 w 8556172"/>
              <a:gd name="connsiteY0" fmla="*/ 575231 h 582708"/>
              <a:gd name="connsiteX1" fmla="*/ 1619795 w 8556172"/>
              <a:gd name="connsiteY1" fmla="*/ 418476 h 582708"/>
              <a:gd name="connsiteX2" fmla="*/ 2769326 w 8556172"/>
              <a:gd name="connsiteY2" fmla="*/ 65779 h 582708"/>
              <a:gd name="connsiteX3" fmla="*/ 4245429 w 8556172"/>
              <a:gd name="connsiteY3" fmla="*/ 470728 h 582708"/>
              <a:gd name="connsiteX4" fmla="*/ 5368835 w 8556172"/>
              <a:gd name="connsiteY4" fmla="*/ 465 h 582708"/>
              <a:gd name="connsiteX5" fmla="*/ 7080069 w 8556172"/>
              <a:gd name="connsiteY5" fmla="*/ 575231 h 582708"/>
              <a:gd name="connsiteX6" fmla="*/ 7824652 w 8556172"/>
              <a:gd name="connsiteY6" fmla="*/ 327036 h 582708"/>
              <a:gd name="connsiteX7" fmla="*/ 8556172 w 8556172"/>
              <a:gd name="connsiteY7" fmla="*/ 313974 h 58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6172" h="582708">
                <a:moveTo>
                  <a:pt x="0" y="575231"/>
                </a:moveTo>
                <a:cubicBezTo>
                  <a:pt x="579120" y="539308"/>
                  <a:pt x="1158241" y="503385"/>
                  <a:pt x="1619795" y="418476"/>
                </a:cubicBezTo>
                <a:cubicBezTo>
                  <a:pt x="2081349" y="333567"/>
                  <a:pt x="2331720" y="57070"/>
                  <a:pt x="2769326" y="65779"/>
                </a:cubicBezTo>
                <a:cubicBezTo>
                  <a:pt x="3206932" y="74488"/>
                  <a:pt x="3812178" y="481614"/>
                  <a:pt x="4245429" y="470728"/>
                </a:cubicBezTo>
                <a:cubicBezTo>
                  <a:pt x="4678680" y="459842"/>
                  <a:pt x="4896395" y="-16952"/>
                  <a:pt x="5368835" y="465"/>
                </a:cubicBezTo>
                <a:cubicBezTo>
                  <a:pt x="5841275" y="17882"/>
                  <a:pt x="6670766" y="520803"/>
                  <a:pt x="7080069" y="575231"/>
                </a:cubicBezTo>
                <a:cubicBezTo>
                  <a:pt x="7489372" y="629659"/>
                  <a:pt x="7578635" y="370579"/>
                  <a:pt x="7824652" y="327036"/>
                </a:cubicBezTo>
                <a:cubicBezTo>
                  <a:pt x="8070669" y="283493"/>
                  <a:pt x="8313420" y="298733"/>
                  <a:pt x="8556172" y="3139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8E91666F-7EA5-F648-BD00-2E335B384CD2}"/>
              </a:ext>
            </a:extLst>
          </p:cNvPr>
          <p:cNvSpPr txBox="1"/>
          <p:nvPr/>
        </p:nvSpPr>
        <p:spPr>
          <a:xfrm>
            <a:off x="939903" y="4146617"/>
            <a:ext cx="510076" cy="369332"/>
          </a:xfrm>
          <a:prstGeom prst="rect">
            <a:avLst/>
          </a:prstGeom>
          <a:noFill/>
        </p:spPr>
        <p:txBody>
          <a:bodyPr wrap="none" rtlCol="0">
            <a:spAutoFit/>
          </a:bodyPr>
          <a:lstStyle/>
          <a:p>
            <a:r>
              <a:rPr lang="fr-FR" dirty="0"/>
              <a:t>100</a:t>
            </a:r>
          </a:p>
        </p:txBody>
      </p:sp>
      <p:sp>
        <p:nvSpPr>
          <p:cNvPr id="14" name="Rectangle 13">
            <a:extLst>
              <a:ext uri="{FF2B5EF4-FFF2-40B4-BE49-F238E27FC236}">
                <a16:creationId xmlns:a16="http://schemas.microsoft.com/office/drawing/2014/main" id="{15CFB945-4A67-5644-9075-107EB8B5D2C3}"/>
              </a:ext>
            </a:extLst>
          </p:cNvPr>
          <p:cNvSpPr/>
          <p:nvPr/>
        </p:nvSpPr>
        <p:spPr>
          <a:xfrm>
            <a:off x="2155371" y="3657600"/>
            <a:ext cx="176953" cy="1802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3C76D6DA-D174-5942-BC2E-034B035149AD}"/>
              </a:ext>
            </a:extLst>
          </p:cNvPr>
          <p:cNvSpPr txBox="1"/>
          <p:nvPr/>
        </p:nvSpPr>
        <p:spPr>
          <a:xfrm rot="16200000">
            <a:off x="1860709" y="5691202"/>
            <a:ext cx="824456" cy="369332"/>
          </a:xfrm>
          <a:prstGeom prst="rect">
            <a:avLst/>
          </a:prstGeom>
          <a:noFill/>
        </p:spPr>
        <p:txBody>
          <a:bodyPr wrap="none" rtlCol="0">
            <a:spAutoFit/>
          </a:bodyPr>
          <a:lstStyle/>
          <a:p>
            <a:r>
              <a:rPr lang="fr-FR" dirty="0"/>
              <a:t>Echecs</a:t>
            </a:r>
          </a:p>
        </p:txBody>
      </p:sp>
      <p:sp>
        <p:nvSpPr>
          <p:cNvPr id="16" name="Rectangle 15">
            <a:extLst>
              <a:ext uri="{FF2B5EF4-FFF2-40B4-BE49-F238E27FC236}">
                <a16:creationId xmlns:a16="http://schemas.microsoft.com/office/drawing/2014/main" id="{4BA7655C-8E4C-DA41-B6CF-846D7ADA1A04}"/>
              </a:ext>
            </a:extLst>
          </p:cNvPr>
          <p:cNvSpPr/>
          <p:nvPr/>
        </p:nvSpPr>
        <p:spPr>
          <a:xfrm>
            <a:off x="2625634" y="2638697"/>
            <a:ext cx="195943" cy="28215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B5F9F238-CDE7-A649-893C-CD9A61B457D9}"/>
              </a:ext>
            </a:extLst>
          </p:cNvPr>
          <p:cNvSpPr txBox="1"/>
          <p:nvPr/>
        </p:nvSpPr>
        <p:spPr>
          <a:xfrm rot="16200000">
            <a:off x="2483796" y="5720103"/>
            <a:ext cx="479618" cy="369332"/>
          </a:xfrm>
          <a:prstGeom prst="rect">
            <a:avLst/>
          </a:prstGeom>
          <a:noFill/>
        </p:spPr>
        <p:txBody>
          <a:bodyPr wrap="none" rtlCol="0">
            <a:spAutoFit/>
          </a:bodyPr>
          <a:lstStyle/>
          <a:p>
            <a:r>
              <a:rPr lang="fr-FR" dirty="0"/>
              <a:t>Go</a:t>
            </a:r>
          </a:p>
        </p:txBody>
      </p:sp>
      <p:sp>
        <p:nvSpPr>
          <p:cNvPr id="18" name="Rectangle 17">
            <a:extLst>
              <a:ext uri="{FF2B5EF4-FFF2-40B4-BE49-F238E27FC236}">
                <a16:creationId xmlns:a16="http://schemas.microsoft.com/office/drawing/2014/main" id="{F63F87B8-0E10-EA46-A3DC-4E201CA999CD}"/>
              </a:ext>
            </a:extLst>
          </p:cNvPr>
          <p:cNvSpPr/>
          <p:nvPr/>
        </p:nvSpPr>
        <p:spPr>
          <a:xfrm>
            <a:off x="4215202" y="3325366"/>
            <a:ext cx="287383" cy="214230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C42E14F5-07B4-284D-B463-E4E49B6EB0C8}"/>
              </a:ext>
            </a:extLst>
          </p:cNvPr>
          <p:cNvSpPr txBox="1"/>
          <p:nvPr/>
        </p:nvSpPr>
        <p:spPr>
          <a:xfrm rot="16200000">
            <a:off x="3943086" y="5523103"/>
            <a:ext cx="865943" cy="646331"/>
          </a:xfrm>
          <a:prstGeom prst="rect">
            <a:avLst/>
          </a:prstGeom>
          <a:noFill/>
        </p:spPr>
        <p:txBody>
          <a:bodyPr wrap="none" rtlCol="0">
            <a:spAutoFit/>
          </a:bodyPr>
          <a:lstStyle/>
          <a:p>
            <a:r>
              <a:rPr lang="fr-FR" dirty="0"/>
              <a:t>Voiture</a:t>
            </a:r>
          </a:p>
          <a:p>
            <a:r>
              <a:rPr lang="fr-FR" dirty="0"/>
              <a:t>    </a:t>
            </a:r>
            <a:r>
              <a:rPr lang="fr-FR" sz="1400" dirty="0"/>
              <a:t>IV</a:t>
            </a:r>
            <a:endParaRPr lang="fr-FR" dirty="0"/>
          </a:p>
        </p:txBody>
      </p:sp>
      <p:sp>
        <p:nvSpPr>
          <p:cNvPr id="20" name="ZoneTexte 19">
            <a:extLst>
              <a:ext uri="{FF2B5EF4-FFF2-40B4-BE49-F238E27FC236}">
                <a16:creationId xmlns:a16="http://schemas.microsoft.com/office/drawing/2014/main" id="{DC04C93B-980B-1343-9E0D-405617CB2AAF}"/>
              </a:ext>
            </a:extLst>
          </p:cNvPr>
          <p:cNvSpPr txBox="1"/>
          <p:nvPr/>
        </p:nvSpPr>
        <p:spPr>
          <a:xfrm>
            <a:off x="958603" y="3019916"/>
            <a:ext cx="510076" cy="369332"/>
          </a:xfrm>
          <a:prstGeom prst="rect">
            <a:avLst/>
          </a:prstGeom>
          <a:noFill/>
        </p:spPr>
        <p:txBody>
          <a:bodyPr wrap="none" rtlCol="0">
            <a:spAutoFit/>
          </a:bodyPr>
          <a:lstStyle/>
          <a:p>
            <a:r>
              <a:rPr lang="fr-FR" dirty="0"/>
              <a:t>160</a:t>
            </a:r>
          </a:p>
        </p:txBody>
      </p:sp>
      <p:sp>
        <p:nvSpPr>
          <p:cNvPr id="21" name="Rectangle 20">
            <a:extLst>
              <a:ext uri="{FF2B5EF4-FFF2-40B4-BE49-F238E27FC236}">
                <a16:creationId xmlns:a16="http://schemas.microsoft.com/office/drawing/2014/main" id="{E8D877FB-BB02-B741-AB7C-B19B6ED033F9}"/>
              </a:ext>
            </a:extLst>
          </p:cNvPr>
          <p:cNvSpPr/>
          <p:nvPr/>
        </p:nvSpPr>
        <p:spPr>
          <a:xfrm>
            <a:off x="6702502" y="4855345"/>
            <a:ext cx="298775" cy="58270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8DA38798-F06D-CC43-9857-37FDF976F3A5}"/>
              </a:ext>
            </a:extLst>
          </p:cNvPr>
          <p:cNvSpPr txBox="1"/>
          <p:nvPr/>
        </p:nvSpPr>
        <p:spPr>
          <a:xfrm rot="16200000">
            <a:off x="6421173" y="5678409"/>
            <a:ext cx="850042" cy="369332"/>
          </a:xfrm>
          <a:prstGeom prst="rect">
            <a:avLst/>
          </a:prstGeom>
          <a:noFill/>
        </p:spPr>
        <p:txBody>
          <a:bodyPr wrap="square" rtlCol="0">
            <a:spAutoFit/>
          </a:bodyPr>
          <a:lstStyle/>
          <a:p>
            <a:r>
              <a:rPr lang="fr-FR" dirty="0"/>
              <a:t>Cuisine</a:t>
            </a:r>
          </a:p>
        </p:txBody>
      </p:sp>
      <p:sp>
        <p:nvSpPr>
          <p:cNvPr id="23" name="Rectangle 22">
            <a:extLst>
              <a:ext uri="{FF2B5EF4-FFF2-40B4-BE49-F238E27FC236}">
                <a16:creationId xmlns:a16="http://schemas.microsoft.com/office/drawing/2014/main" id="{A16DEF6B-C743-3145-AEE4-4D78A977E15B}"/>
              </a:ext>
            </a:extLst>
          </p:cNvPr>
          <p:cNvSpPr/>
          <p:nvPr/>
        </p:nvSpPr>
        <p:spPr>
          <a:xfrm>
            <a:off x="4573838" y="3360325"/>
            <a:ext cx="484581" cy="209255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24" name="ZoneTexte 23">
            <a:extLst>
              <a:ext uri="{FF2B5EF4-FFF2-40B4-BE49-F238E27FC236}">
                <a16:creationId xmlns:a16="http://schemas.microsoft.com/office/drawing/2014/main" id="{C4665433-E108-6F4C-AD3F-47B4ECD77358}"/>
              </a:ext>
            </a:extLst>
          </p:cNvPr>
          <p:cNvSpPr txBox="1"/>
          <p:nvPr/>
        </p:nvSpPr>
        <p:spPr>
          <a:xfrm rot="16200000">
            <a:off x="4275697" y="5757873"/>
            <a:ext cx="979755" cy="338554"/>
          </a:xfrm>
          <a:prstGeom prst="rect">
            <a:avLst/>
          </a:prstGeom>
          <a:noFill/>
        </p:spPr>
        <p:txBody>
          <a:bodyPr wrap="none" rtlCol="0">
            <a:spAutoFit/>
          </a:bodyPr>
          <a:lstStyle/>
          <a:p>
            <a:r>
              <a:rPr lang="fr-FR" sz="1600" dirty="0"/>
              <a:t>Transport</a:t>
            </a:r>
          </a:p>
        </p:txBody>
      </p:sp>
      <p:cxnSp>
        <p:nvCxnSpPr>
          <p:cNvPr id="26" name="Connecteur droit avec flèche 25">
            <a:extLst>
              <a:ext uri="{FF2B5EF4-FFF2-40B4-BE49-F238E27FC236}">
                <a16:creationId xmlns:a16="http://schemas.microsoft.com/office/drawing/2014/main" id="{53386B35-E063-8342-A2D6-73A9FFCC7B47}"/>
              </a:ext>
            </a:extLst>
          </p:cNvPr>
          <p:cNvCxnSpPr/>
          <p:nvPr/>
        </p:nvCxnSpPr>
        <p:spPr>
          <a:xfrm flipH="1">
            <a:off x="4519749" y="2730137"/>
            <a:ext cx="1423851" cy="5878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632BEF00-014F-2B4E-9448-C68D2544C4CB}"/>
              </a:ext>
            </a:extLst>
          </p:cNvPr>
          <p:cNvSpPr txBox="1"/>
          <p:nvPr/>
        </p:nvSpPr>
        <p:spPr>
          <a:xfrm>
            <a:off x="5947956" y="2588091"/>
            <a:ext cx="606502" cy="584775"/>
          </a:xfrm>
          <a:prstGeom prst="rect">
            <a:avLst/>
          </a:prstGeom>
          <a:noFill/>
        </p:spPr>
        <p:txBody>
          <a:bodyPr wrap="square" rtlCol="0">
            <a:spAutoFit/>
          </a:bodyPr>
          <a:lstStyle/>
          <a:p>
            <a:r>
              <a:rPr lang="fr-FR" sz="3200" dirty="0"/>
              <a:t>♾</a:t>
            </a:r>
            <a:endParaRPr lang="fr-FR" dirty="0"/>
          </a:p>
        </p:txBody>
      </p:sp>
      <p:sp>
        <p:nvSpPr>
          <p:cNvPr id="28" name="Rectangle 27">
            <a:extLst>
              <a:ext uri="{FF2B5EF4-FFF2-40B4-BE49-F238E27FC236}">
                <a16:creationId xmlns:a16="http://schemas.microsoft.com/office/drawing/2014/main" id="{E33B4DF5-224F-4E4E-9D5F-35F243448EAA}"/>
              </a:ext>
            </a:extLst>
          </p:cNvPr>
          <p:cNvSpPr/>
          <p:nvPr/>
        </p:nvSpPr>
        <p:spPr>
          <a:xfrm>
            <a:off x="9274629" y="5371472"/>
            <a:ext cx="369332" cy="88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05722D4F-5E72-C04C-90FA-C278C2EA8243}"/>
              </a:ext>
            </a:extLst>
          </p:cNvPr>
          <p:cNvSpPr txBox="1"/>
          <p:nvPr/>
        </p:nvSpPr>
        <p:spPr>
          <a:xfrm rot="16200000">
            <a:off x="9551102" y="4866992"/>
            <a:ext cx="723275" cy="369332"/>
          </a:xfrm>
          <a:prstGeom prst="rect">
            <a:avLst/>
          </a:prstGeom>
          <a:noFill/>
        </p:spPr>
        <p:txBody>
          <a:bodyPr wrap="none" rtlCol="0">
            <a:spAutoFit/>
          </a:bodyPr>
          <a:lstStyle/>
          <a:p>
            <a:r>
              <a:rPr lang="fr-FR" dirty="0"/>
              <a:t>Covid</a:t>
            </a:r>
          </a:p>
        </p:txBody>
      </p:sp>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421C50CD-366D-1D49-B332-4FFE2F26D14E}"/>
                  </a:ext>
                </a:extLst>
              </p:cNvPr>
              <p:cNvSpPr txBox="1"/>
              <p:nvPr/>
            </p:nvSpPr>
            <p:spPr>
              <a:xfrm>
                <a:off x="9172224" y="4662325"/>
                <a:ext cx="5741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i="1" smtClean="0">
                          <a:latin typeface="Cambria Math" panose="02040503050406030204" pitchFamily="18" charset="0"/>
                          <a:ea typeface="Cambria Math" panose="02040503050406030204" pitchFamily="18" charset="0"/>
                        </a:rPr>
                        <m:t>∅</m:t>
                      </m:r>
                    </m:oMath>
                  </m:oMathPara>
                </a14:m>
                <a:endParaRPr lang="fr-FR" dirty="0"/>
              </a:p>
            </p:txBody>
          </p:sp>
        </mc:Choice>
        <mc:Fallback xmlns="">
          <p:sp>
            <p:nvSpPr>
              <p:cNvPr id="30" name="ZoneTexte 29">
                <a:extLst>
                  <a:ext uri="{FF2B5EF4-FFF2-40B4-BE49-F238E27FC236}">
                    <a16:creationId xmlns:a16="http://schemas.microsoft.com/office/drawing/2014/main" id="{421C50CD-366D-1D49-B332-4FFE2F26D14E}"/>
                  </a:ext>
                </a:extLst>
              </p:cNvPr>
              <p:cNvSpPr txBox="1">
                <a:spLocks noRot="1" noChangeAspect="1" noMove="1" noResize="1" noEditPoints="1" noAdjustHandles="1" noChangeArrowheads="1" noChangeShapeType="1" noTextEdit="1"/>
              </p:cNvSpPr>
              <p:nvPr/>
            </p:nvSpPr>
            <p:spPr>
              <a:xfrm>
                <a:off x="9172224" y="4662325"/>
                <a:ext cx="574141" cy="369332"/>
              </a:xfrm>
              <a:prstGeom prst="rect">
                <a:avLst/>
              </a:prstGeom>
              <a:blipFill>
                <a:blip r:embed="rId3"/>
                <a:stretch>
                  <a:fillRect b="-6897"/>
                </a:stretch>
              </a:blipFill>
            </p:spPr>
            <p:txBody>
              <a:bodyPr/>
              <a:lstStyle/>
              <a:p>
                <a:r>
                  <a:rPr lang="fr-FR">
                    <a:noFill/>
                  </a:rPr>
                  <a:t> </a:t>
                </a:r>
              </a:p>
            </p:txBody>
          </p:sp>
        </mc:Fallback>
      </mc:AlternateContent>
      <p:sp>
        <p:nvSpPr>
          <p:cNvPr id="25" name="Rectangle 24">
            <a:extLst>
              <a:ext uri="{FF2B5EF4-FFF2-40B4-BE49-F238E27FC236}">
                <a16:creationId xmlns:a16="http://schemas.microsoft.com/office/drawing/2014/main" id="{413D6D26-EEF6-5C45-B9AD-D76577776400}"/>
              </a:ext>
            </a:extLst>
          </p:cNvPr>
          <p:cNvSpPr/>
          <p:nvPr/>
        </p:nvSpPr>
        <p:spPr>
          <a:xfrm>
            <a:off x="1761598" y="4414148"/>
            <a:ext cx="171076" cy="103501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0000"/>
              </a:solidFill>
            </a:endParaRPr>
          </a:p>
        </p:txBody>
      </p:sp>
      <p:sp>
        <p:nvSpPr>
          <p:cNvPr id="32" name="ZoneTexte 31">
            <a:extLst>
              <a:ext uri="{FF2B5EF4-FFF2-40B4-BE49-F238E27FC236}">
                <a16:creationId xmlns:a16="http://schemas.microsoft.com/office/drawing/2014/main" id="{6B5AB76B-ADFF-434C-B572-AE474E03F494}"/>
              </a:ext>
            </a:extLst>
          </p:cNvPr>
          <p:cNvSpPr txBox="1"/>
          <p:nvPr/>
        </p:nvSpPr>
        <p:spPr>
          <a:xfrm rot="16200000">
            <a:off x="1434855" y="5678407"/>
            <a:ext cx="774827" cy="369332"/>
          </a:xfrm>
          <a:prstGeom prst="rect">
            <a:avLst/>
          </a:prstGeom>
          <a:noFill/>
        </p:spPr>
        <p:txBody>
          <a:bodyPr wrap="none" rtlCol="0">
            <a:spAutoFit/>
          </a:bodyPr>
          <a:lstStyle/>
          <a:p>
            <a:r>
              <a:rPr lang="fr-FR" dirty="0"/>
              <a:t>Bridge</a:t>
            </a:r>
          </a:p>
        </p:txBody>
      </p:sp>
    </p:spTree>
    <p:extLst>
      <p:ext uri="{BB962C8B-B14F-4D97-AF65-F5344CB8AC3E}">
        <p14:creationId xmlns:p14="http://schemas.microsoft.com/office/powerpoint/2010/main" val="140434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p:bldP spid="16" grpId="0" animBg="1"/>
      <p:bldP spid="17" grpId="0"/>
      <p:bldP spid="18" grpId="0" animBg="1"/>
      <p:bldP spid="19" grpId="0"/>
      <p:bldP spid="21" grpId="0" animBg="1"/>
      <p:bldP spid="22" grpId="0"/>
      <p:bldP spid="23" grpId="0" animBg="1"/>
      <p:bldP spid="24" grpId="0"/>
      <p:bldP spid="27" grpId="0"/>
      <p:bldP spid="28" grpId="0" animBg="1"/>
      <p:bldP spid="29" grpId="0"/>
      <p:bldP spid="29" grpId="1"/>
      <p:bldP spid="30" grpId="0"/>
      <p:bldP spid="25" grpId="0" animBg="1"/>
      <p:bldP spid="25" grpId="1" animBg="1"/>
      <p:bldP spid="32" grpId="0"/>
      <p:bldP spid="32"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CAC76-D0A8-CC41-94FF-65F68FE568FC}"/>
              </a:ext>
            </a:extLst>
          </p:cNvPr>
          <p:cNvSpPr>
            <a:spLocks noGrp="1"/>
          </p:cNvSpPr>
          <p:nvPr>
            <p:ph type="ctrTitle"/>
          </p:nvPr>
        </p:nvSpPr>
        <p:spPr/>
        <p:txBody>
          <a:bodyPr/>
          <a:lstStyle/>
          <a:p>
            <a:r>
              <a:rPr lang="fr-FR" dirty="0"/>
              <a:t>Mais alors comment définir l’intelligence ?</a:t>
            </a:r>
          </a:p>
        </p:txBody>
      </p:sp>
      <p:pic>
        <p:nvPicPr>
          <p:cNvPr id="2052" name="Picture 4" descr="Quel type d&amp;#39;intelligence est votre enfant ?">
            <a:extLst>
              <a:ext uri="{FF2B5EF4-FFF2-40B4-BE49-F238E27FC236}">
                <a16:creationId xmlns:a16="http://schemas.microsoft.com/office/drawing/2014/main" id="{27091EDB-6467-BB46-BEC7-043EA6FC916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22956" y="3590691"/>
            <a:ext cx="3388753" cy="177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15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76" name="Picture 75">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78" name="Picture 77">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re 1">
            <a:extLst>
              <a:ext uri="{FF2B5EF4-FFF2-40B4-BE49-F238E27FC236}">
                <a16:creationId xmlns:a16="http://schemas.microsoft.com/office/drawing/2014/main" id="{BDF9AA5F-151B-8E41-9471-8AEE395D9248}"/>
              </a:ext>
            </a:extLst>
          </p:cNvPr>
          <p:cNvSpPr>
            <a:spLocks noGrp="1"/>
          </p:cNvSpPr>
          <p:nvPr>
            <p:ph type="title"/>
          </p:nvPr>
        </p:nvSpPr>
        <p:spPr>
          <a:xfrm>
            <a:off x="7535825" y="982132"/>
            <a:ext cx="3360772" cy="1303867"/>
          </a:xfrm>
        </p:spPr>
        <p:txBody>
          <a:bodyPr>
            <a:normAutofit/>
          </a:bodyPr>
          <a:lstStyle/>
          <a:p>
            <a:pPr>
              <a:lnSpc>
                <a:spcPct val="90000"/>
              </a:lnSpc>
            </a:pPr>
            <a:r>
              <a:rPr lang="fr-FR" sz="4100" dirty="0"/>
              <a:t>Voilà une bonne question</a:t>
            </a:r>
          </a:p>
        </p:txBody>
      </p:sp>
      <p:sp>
        <p:nvSpPr>
          <p:cNvPr id="81" name="Rectangle 80">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Les intelligences multiples de Howard Gardner - Formation 3.0">
            <a:extLst>
              <a:ext uri="{FF2B5EF4-FFF2-40B4-BE49-F238E27FC236}">
                <a16:creationId xmlns:a16="http://schemas.microsoft.com/office/drawing/2014/main" id="{D6266D6B-3841-334D-A828-E5367690266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178602" y="1199507"/>
            <a:ext cx="5801095" cy="4240594"/>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Espace réservé du contenu 2">
            <a:extLst>
              <a:ext uri="{FF2B5EF4-FFF2-40B4-BE49-F238E27FC236}">
                <a16:creationId xmlns:a16="http://schemas.microsoft.com/office/drawing/2014/main" id="{92B0FE54-423C-5E45-9E53-06E4DCF986B5}"/>
              </a:ext>
            </a:extLst>
          </p:cNvPr>
          <p:cNvSpPr>
            <a:spLocks noGrp="1"/>
          </p:cNvSpPr>
          <p:nvPr>
            <p:ph idx="1"/>
          </p:nvPr>
        </p:nvSpPr>
        <p:spPr>
          <a:xfrm>
            <a:off x="7213600" y="2556932"/>
            <a:ext cx="4167753" cy="3318936"/>
          </a:xfrm>
        </p:spPr>
        <p:txBody>
          <a:bodyPr>
            <a:normAutofit lnSpcReduction="10000"/>
          </a:bodyPr>
          <a:lstStyle/>
          <a:p>
            <a:pPr marL="0" indent="0" algn="just">
              <a:buNone/>
            </a:pPr>
            <a:r>
              <a:rPr lang="fr-FR" dirty="0"/>
              <a:t>Parler de « l’intelligence » est sans doute réducteur. On peut entendre certains parler d’intelligence artistique, manuelle, cognitive, … Moi je la définis comme étant la capacité </a:t>
            </a:r>
            <a:r>
              <a:rPr lang="fr-FR" b="1" i="1" dirty="0"/>
              <a:t>d’innover</a:t>
            </a:r>
            <a:r>
              <a:rPr lang="fr-FR" dirty="0"/>
              <a:t>, de </a:t>
            </a:r>
            <a:r>
              <a:rPr lang="fr-FR" b="1" i="1" dirty="0"/>
              <a:t>casser les règles</a:t>
            </a:r>
            <a:r>
              <a:rPr lang="fr-FR" dirty="0"/>
              <a:t>, de </a:t>
            </a:r>
            <a:r>
              <a:rPr lang="fr-FR" b="1" i="1" dirty="0"/>
              <a:t>remettre en </a:t>
            </a:r>
            <a:r>
              <a:rPr lang="fr-FR" b="1" i="1"/>
              <a:t>cause l’acquis</a:t>
            </a:r>
            <a:r>
              <a:rPr lang="fr-FR"/>
              <a:t>. </a:t>
            </a:r>
            <a:r>
              <a:rPr lang="fr-FR" dirty="0"/>
              <a:t>C’est la seule façon d’avancer</a:t>
            </a:r>
          </a:p>
        </p:txBody>
      </p:sp>
      <p:pic>
        <p:nvPicPr>
          <p:cNvPr id="13" name="Picture 2" descr="Une image contenant carte&#10;&#10;Description générée automatiquement">
            <a:extLst>
              <a:ext uri="{FF2B5EF4-FFF2-40B4-BE49-F238E27FC236}">
                <a16:creationId xmlns:a16="http://schemas.microsoft.com/office/drawing/2014/main" id="{CF6CDEA4-C873-744E-BD68-7DFEF7DDD5E6}"/>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1037010" y="1062252"/>
            <a:ext cx="5842105" cy="4515103"/>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87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2B1C7-6A85-7849-8A7B-48DA5A847BE7}"/>
              </a:ext>
            </a:extLst>
          </p:cNvPr>
          <p:cNvSpPr>
            <a:spLocks noGrp="1"/>
          </p:cNvSpPr>
          <p:nvPr>
            <p:ph type="ctrTitle"/>
          </p:nvPr>
        </p:nvSpPr>
        <p:spPr/>
        <p:txBody>
          <a:bodyPr/>
          <a:lstStyle/>
          <a:p>
            <a:r>
              <a:rPr lang="fr-FR" dirty="0"/>
              <a:t>Le machine </a:t>
            </a:r>
            <a:r>
              <a:rPr lang="fr-FR" dirty="0" err="1"/>
              <a:t>learning</a:t>
            </a:r>
            <a:endParaRPr lang="fr-FR" dirty="0"/>
          </a:p>
        </p:txBody>
      </p:sp>
      <p:sp>
        <p:nvSpPr>
          <p:cNvPr id="3" name="Sous-titre 2">
            <a:extLst>
              <a:ext uri="{FF2B5EF4-FFF2-40B4-BE49-F238E27FC236}">
                <a16:creationId xmlns:a16="http://schemas.microsoft.com/office/drawing/2014/main" id="{A35805DD-9BCB-FC4D-8242-77E7778FFDBE}"/>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081059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99175D-0E7B-3646-9CD2-FCDA4E61B6DA}"/>
              </a:ext>
            </a:extLst>
          </p:cNvPr>
          <p:cNvSpPr>
            <a:spLocks noGrp="1"/>
          </p:cNvSpPr>
          <p:nvPr>
            <p:ph type="title" idx="4294967295"/>
          </p:nvPr>
        </p:nvSpPr>
        <p:spPr>
          <a:xfrm>
            <a:off x="1295400" y="688975"/>
            <a:ext cx="9601200" cy="684772"/>
          </a:xfrm>
        </p:spPr>
        <p:txBody>
          <a:bodyPr>
            <a:normAutofit fontScale="90000"/>
          </a:bodyPr>
          <a:lstStyle/>
          <a:p>
            <a:r>
              <a:rPr lang="fr-FR" dirty="0"/>
              <a:t>1965 l’IA des systèmes experts</a:t>
            </a:r>
          </a:p>
        </p:txBody>
      </p:sp>
      <p:sp>
        <p:nvSpPr>
          <p:cNvPr id="3" name="Espace réservé du contenu 2">
            <a:extLst>
              <a:ext uri="{FF2B5EF4-FFF2-40B4-BE49-F238E27FC236}">
                <a16:creationId xmlns:a16="http://schemas.microsoft.com/office/drawing/2014/main" id="{7120CECE-78F1-1443-A8F4-744DB8C330D5}"/>
              </a:ext>
            </a:extLst>
          </p:cNvPr>
          <p:cNvSpPr>
            <a:spLocks noGrp="1"/>
          </p:cNvSpPr>
          <p:nvPr>
            <p:ph idx="4294967295"/>
          </p:nvPr>
        </p:nvSpPr>
        <p:spPr>
          <a:xfrm>
            <a:off x="968187" y="1752413"/>
            <a:ext cx="10165977" cy="4416611"/>
          </a:xfrm>
        </p:spPr>
        <p:txBody>
          <a:bodyPr>
            <a:normAutofit/>
          </a:bodyPr>
          <a:lstStyle/>
          <a:p>
            <a:pPr algn="just"/>
            <a:r>
              <a:rPr lang="fr-FR" dirty="0"/>
              <a:t>Le premier système expert fut </a:t>
            </a:r>
            <a:r>
              <a:rPr lang="fr-FR" i="1" dirty="0"/>
              <a:t>Dendral</a:t>
            </a:r>
            <a:r>
              <a:rPr lang="fr-FR" dirty="0"/>
              <a:t> en 1965, créé par les informaticiens Edward </a:t>
            </a:r>
            <a:r>
              <a:rPr lang="fr-FR" dirty="0" err="1"/>
              <a:t>Feigenbaum</a:t>
            </a:r>
            <a:r>
              <a:rPr lang="fr-FR" dirty="0"/>
              <a:t>. Le programme permettait d'identifier les constituants chimiques d'un matériau à partir de spectrométrie de masse et de résonance magnétique </a:t>
            </a:r>
          </a:p>
          <a:p>
            <a:pPr algn="just"/>
            <a:r>
              <a:rPr lang="fr-FR" dirty="0"/>
              <a:t>Un système expert est en fait une suite de règles que l’ordinateur va déclencher en fonction d’une situation « si P est vrai (fait ou prémisse) et si on sait que P implique Q (règle) alors, Q est vrai (nouveau fait ou conclusion) ». </a:t>
            </a:r>
          </a:p>
          <a:p>
            <a:pPr algn="just"/>
            <a:r>
              <a:rPr lang="fr-FR" dirty="0"/>
              <a:t>La grande difficulté est de maintenir une cohérence entre les règles et éviter des incompatibilités, des redondances et des bouclages. L’être humain vit avec des règles contradictoires, la différence est que nous le savons et nous nous adaptons.</a:t>
            </a:r>
          </a:p>
        </p:txBody>
      </p:sp>
    </p:spTree>
    <p:extLst>
      <p:ext uri="{BB962C8B-B14F-4D97-AF65-F5344CB8AC3E}">
        <p14:creationId xmlns:p14="http://schemas.microsoft.com/office/powerpoint/2010/main" val="399173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FC26F-6AAC-FC4C-87E5-B5397A9060EF}"/>
              </a:ext>
            </a:extLst>
          </p:cNvPr>
          <p:cNvSpPr>
            <a:spLocks noGrp="1"/>
          </p:cNvSpPr>
          <p:nvPr>
            <p:ph type="title" idx="4294967295"/>
          </p:nvPr>
        </p:nvSpPr>
        <p:spPr>
          <a:xfrm>
            <a:off x="1295402" y="982132"/>
            <a:ext cx="3660056" cy="1325373"/>
          </a:xfrm>
        </p:spPr>
        <p:txBody>
          <a:bodyPr vert="horz" lIns="91440" tIns="45720" rIns="91440" bIns="45720" rtlCol="0" anchor="b">
            <a:normAutofit/>
          </a:bodyPr>
          <a:lstStyle/>
          <a:p>
            <a:r>
              <a:rPr lang="en-US" sz="2800">
                <a:solidFill>
                  <a:srgbClr val="262626"/>
                </a:solidFill>
              </a:rPr>
              <a:t>L’IA du Machine Learning &amp; Big Data</a:t>
            </a:r>
          </a:p>
        </p:txBody>
      </p:sp>
      <p:sp>
        <p:nvSpPr>
          <p:cNvPr id="3" name="Espace réservé du contenu 2">
            <a:extLst>
              <a:ext uri="{FF2B5EF4-FFF2-40B4-BE49-F238E27FC236}">
                <a16:creationId xmlns:a16="http://schemas.microsoft.com/office/drawing/2014/main" id="{89020482-056B-4141-A605-6D6DCB89A895}"/>
              </a:ext>
            </a:extLst>
          </p:cNvPr>
          <p:cNvSpPr>
            <a:spLocks noGrp="1"/>
          </p:cNvSpPr>
          <p:nvPr>
            <p:ph idx="4294967295"/>
          </p:nvPr>
        </p:nvSpPr>
        <p:spPr>
          <a:xfrm>
            <a:off x="582739" y="2493774"/>
            <a:ext cx="4372720" cy="3382094"/>
          </a:xfrm>
        </p:spPr>
        <p:txBody>
          <a:bodyPr vert="horz" lIns="91440" tIns="45720" rIns="91440" bIns="45720" rtlCol="0" anchor="t">
            <a:normAutofit/>
          </a:bodyPr>
          <a:lstStyle/>
          <a:p>
            <a:pPr algn="just"/>
            <a:r>
              <a:rPr lang="en-US" sz="2000" dirty="0">
                <a:solidFill>
                  <a:srgbClr val="262626"/>
                </a:solidFill>
              </a:rPr>
              <a:t>Le Machine Learning </a:t>
            </a:r>
            <a:r>
              <a:rPr lang="en-US" sz="2000" dirty="0" err="1">
                <a:solidFill>
                  <a:srgbClr val="262626"/>
                </a:solidFill>
              </a:rPr>
              <a:t>est</a:t>
            </a:r>
            <a:r>
              <a:rPr lang="en-US" sz="2000" dirty="0">
                <a:solidFill>
                  <a:srgbClr val="262626"/>
                </a:solidFill>
              </a:rPr>
              <a:t> </a:t>
            </a:r>
            <a:r>
              <a:rPr lang="en-US" sz="2000" dirty="0" err="1">
                <a:solidFill>
                  <a:srgbClr val="262626"/>
                </a:solidFill>
              </a:rPr>
              <a:t>une</a:t>
            </a:r>
            <a:r>
              <a:rPr lang="en-US" sz="2000" dirty="0">
                <a:solidFill>
                  <a:srgbClr val="262626"/>
                </a:solidFill>
              </a:rPr>
              <a:t> </a:t>
            </a:r>
            <a:r>
              <a:rPr lang="en-US" sz="2000" dirty="0" err="1">
                <a:solidFill>
                  <a:srgbClr val="262626"/>
                </a:solidFill>
              </a:rPr>
              <a:t>technologie</a:t>
            </a:r>
            <a:r>
              <a:rPr lang="en-US" sz="2000" dirty="0">
                <a:solidFill>
                  <a:srgbClr val="262626"/>
                </a:solidFill>
              </a:rPr>
              <a:t> </a:t>
            </a:r>
            <a:r>
              <a:rPr lang="en-US" sz="2000" dirty="0" err="1">
                <a:solidFill>
                  <a:srgbClr val="262626"/>
                </a:solidFill>
              </a:rPr>
              <a:t>permettant</a:t>
            </a:r>
            <a:r>
              <a:rPr lang="en-US" sz="2000" dirty="0">
                <a:solidFill>
                  <a:srgbClr val="262626"/>
                </a:solidFill>
              </a:rPr>
              <a:t> aux </a:t>
            </a:r>
            <a:r>
              <a:rPr lang="en-US" sz="2000" dirty="0" err="1">
                <a:solidFill>
                  <a:srgbClr val="262626"/>
                </a:solidFill>
              </a:rPr>
              <a:t>ordinateurs</a:t>
            </a:r>
            <a:r>
              <a:rPr lang="en-US" sz="2000" dirty="0">
                <a:solidFill>
                  <a:srgbClr val="262626"/>
                </a:solidFill>
              </a:rPr>
              <a:t> </a:t>
            </a:r>
            <a:r>
              <a:rPr lang="en-US" sz="2000" dirty="0" err="1">
                <a:solidFill>
                  <a:srgbClr val="262626"/>
                </a:solidFill>
              </a:rPr>
              <a:t>d’apprendre</a:t>
            </a:r>
            <a:r>
              <a:rPr lang="en-US" sz="2000" dirty="0">
                <a:solidFill>
                  <a:srgbClr val="262626"/>
                </a:solidFill>
              </a:rPr>
              <a:t> sans </a:t>
            </a:r>
            <a:r>
              <a:rPr lang="en-US" sz="2000" dirty="0" err="1">
                <a:solidFill>
                  <a:srgbClr val="262626"/>
                </a:solidFill>
              </a:rPr>
              <a:t>avoir</a:t>
            </a:r>
            <a:r>
              <a:rPr lang="en-US" sz="2000" dirty="0">
                <a:solidFill>
                  <a:srgbClr val="262626"/>
                </a:solidFill>
              </a:rPr>
              <a:t> </a:t>
            </a:r>
            <a:r>
              <a:rPr lang="en-US" sz="2000" dirty="0" err="1">
                <a:solidFill>
                  <a:srgbClr val="262626"/>
                </a:solidFill>
              </a:rPr>
              <a:t>été</a:t>
            </a:r>
            <a:r>
              <a:rPr lang="en-US" sz="2000" dirty="0">
                <a:solidFill>
                  <a:srgbClr val="262626"/>
                </a:solidFill>
              </a:rPr>
              <a:t> </a:t>
            </a:r>
            <a:r>
              <a:rPr lang="en-US" sz="2000" dirty="0" err="1">
                <a:solidFill>
                  <a:srgbClr val="262626"/>
                </a:solidFill>
              </a:rPr>
              <a:t>programmés</a:t>
            </a:r>
            <a:r>
              <a:rPr lang="en-US" sz="2000" dirty="0">
                <a:solidFill>
                  <a:srgbClr val="262626"/>
                </a:solidFill>
              </a:rPr>
              <a:t> </a:t>
            </a:r>
            <a:r>
              <a:rPr lang="en-US" sz="2000" b="1" dirty="0" err="1">
                <a:solidFill>
                  <a:srgbClr val="262626"/>
                </a:solidFill>
              </a:rPr>
              <a:t>explicitement</a:t>
            </a:r>
            <a:r>
              <a:rPr lang="en-US" sz="2000" dirty="0">
                <a:solidFill>
                  <a:srgbClr val="262626"/>
                </a:solidFill>
              </a:rPr>
              <a:t> </a:t>
            </a:r>
            <a:r>
              <a:rPr lang="en-US" sz="2000" dirty="0" err="1">
                <a:solidFill>
                  <a:srgbClr val="262626"/>
                </a:solidFill>
              </a:rPr>
              <a:t>à</a:t>
            </a:r>
            <a:r>
              <a:rPr lang="en-US" sz="2000" dirty="0">
                <a:solidFill>
                  <a:srgbClr val="262626"/>
                </a:solidFill>
              </a:rPr>
              <a:t> </a:t>
            </a:r>
            <a:r>
              <a:rPr lang="en-US" sz="2000" dirty="0" err="1">
                <a:solidFill>
                  <a:srgbClr val="262626"/>
                </a:solidFill>
              </a:rPr>
              <a:t>cet</a:t>
            </a:r>
            <a:r>
              <a:rPr lang="en-US" sz="2000" dirty="0">
                <a:solidFill>
                  <a:srgbClr val="262626"/>
                </a:solidFill>
              </a:rPr>
              <a:t> </a:t>
            </a:r>
            <a:r>
              <a:rPr lang="en-US" sz="2000" dirty="0" err="1">
                <a:solidFill>
                  <a:srgbClr val="262626"/>
                </a:solidFill>
              </a:rPr>
              <a:t>effet</a:t>
            </a:r>
            <a:r>
              <a:rPr lang="en-US" sz="2000" dirty="0">
                <a:solidFill>
                  <a:srgbClr val="262626"/>
                </a:solidFill>
              </a:rPr>
              <a:t>. Pour </a:t>
            </a:r>
            <a:r>
              <a:rPr lang="en-US" sz="2000" dirty="0" err="1">
                <a:solidFill>
                  <a:srgbClr val="262626"/>
                </a:solidFill>
              </a:rPr>
              <a:t>apprendre</a:t>
            </a:r>
            <a:r>
              <a:rPr lang="en-US" sz="2000" dirty="0">
                <a:solidFill>
                  <a:srgbClr val="262626"/>
                </a:solidFill>
              </a:rPr>
              <a:t> et se </a:t>
            </a:r>
            <a:r>
              <a:rPr lang="en-US" sz="2000" dirty="0" err="1">
                <a:solidFill>
                  <a:srgbClr val="262626"/>
                </a:solidFill>
              </a:rPr>
              <a:t>développer</a:t>
            </a:r>
            <a:r>
              <a:rPr lang="en-US" sz="2000" dirty="0">
                <a:solidFill>
                  <a:srgbClr val="262626"/>
                </a:solidFill>
              </a:rPr>
              <a:t>, les </a:t>
            </a:r>
            <a:r>
              <a:rPr lang="en-US" sz="2000" dirty="0" err="1">
                <a:solidFill>
                  <a:srgbClr val="262626"/>
                </a:solidFill>
              </a:rPr>
              <a:t>ordinateurs</a:t>
            </a:r>
            <a:r>
              <a:rPr lang="en-US" sz="2000" dirty="0">
                <a:solidFill>
                  <a:srgbClr val="262626"/>
                </a:solidFill>
              </a:rPr>
              <a:t> </a:t>
            </a:r>
            <a:r>
              <a:rPr lang="en-US" sz="2000" dirty="0" err="1">
                <a:solidFill>
                  <a:srgbClr val="262626"/>
                </a:solidFill>
              </a:rPr>
              <a:t>ont</a:t>
            </a:r>
            <a:r>
              <a:rPr lang="en-US" sz="2000" dirty="0">
                <a:solidFill>
                  <a:srgbClr val="262626"/>
                </a:solidFill>
              </a:rPr>
              <a:t> </a:t>
            </a:r>
            <a:r>
              <a:rPr lang="en-US" sz="2000" dirty="0" err="1">
                <a:solidFill>
                  <a:srgbClr val="262626"/>
                </a:solidFill>
              </a:rPr>
              <a:t>toutefois</a:t>
            </a:r>
            <a:r>
              <a:rPr lang="en-US" sz="2000" dirty="0">
                <a:solidFill>
                  <a:srgbClr val="262626"/>
                </a:solidFill>
              </a:rPr>
              <a:t> </a:t>
            </a:r>
            <a:r>
              <a:rPr lang="en-US" sz="2000" dirty="0" err="1">
                <a:solidFill>
                  <a:srgbClr val="262626"/>
                </a:solidFill>
              </a:rPr>
              <a:t>besoin</a:t>
            </a:r>
            <a:r>
              <a:rPr lang="en-US" sz="2000" dirty="0">
                <a:solidFill>
                  <a:srgbClr val="262626"/>
                </a:solidFill>
              </a:rPr>
              <a:t> de </a:t>
            </a:r>
            <a:r>
              <a:rPr lang="en-US" sz="2000" dirty="0" err="1">
                <a:solidFill>
                  <a:srgbClr val="262626"/>
                </a:solidFill>
              </a:rPr>
              <a:t>données</a:t>
            </a:r>
            <a:r>
              <a:rPr lang="en-US" sz="2000" dirty="0">
                <a:solidFill>
                  <a:srgbClr val="262626"/>
                </a:solidFill>
              </a:rPr>
              <a:t> </a:t>
            </a:r>
            <a:r>
              <a:rPr lang="en-US" sz="2000" dirty="0" err="1">
                <a:solidFill>
                  <a:srgbClr val="262626"/>
                </a:solidFill>
              </a:rPr>
              <a:t>à</a:t>
            </a:r>
            <a:r>
              <a:rPr lang="en-US" sz="2000" dirty="0">
                <a:solidFill>
                  <a:srgbClr val="262626"/>
                </a:solidFill>
              </a:rPr>
              <a:t> </a:t>
            </a:r>
            <a:r>
              <a:rPr lang="en-US" sz="2000" dirty="0" err="1">
                <a:solidFill>
                  <a:srgbClr val="262626"/>
                </a:solidFill>
              </a:rPr>
              <a:t>analyser</a:t>
            </a:r>
            <a:r>
              <a:rPr lang="en-US" sz="2000" dirty="0">
                <a:solidFill>
                  <a:srgbClr val="262626"/>
                </a:solidFill>
              </a:rPr>
              <a:t> et sur </a:t>
            </a:r>
            <a:r>
              <a:rPr lang="en-US" sz="2000" dirty="0" err="1">
                <a:solidFill>
                  <a:srgbClr val="262626"/>
                </a:solidFill>
              </a:rPr>
              <a:t>lesquelles</a:t>
            </a:r>
            <a:r>
              <a:rPr lang="en-US" sz="2000" dirty="0">
                <a:solidFill>
                  <a:srgbClr val="262626"/>
                </a:solidFill>
              </a:rPr>
              <a:t> </a:t>
            </a:r>
            <a:r>
              <a:rPr lang="en-US" sz="2000" dirty="0" err="1">
                <a:solidFill>
                  <a:srgbClr val="262626"/>
                </a:solidFill>
              </a:rPr>
              <a:t>s’entraîner</a:t>
            </a:r>
            <a:r>
              <a:rPr lang="en-US" sz="2000" dirty="0">
                <a:solidFill>
                  <a:srgbClr val="262626"/>
                </a:solidFill>
              </a:rPr>
              <a:t>. De fait, le Big Data </a:t>
            </a:r>
            <a:r>
              <a:rPr lang="en-US" sz="2000" dirty="0" err="1">
                <a:solidFill>
                  <a:srgbClr val="262626"/>
                </a:solidFill>
              </a:rPr>
              <a:t>est</a:t>
            </a:r>
            <a:r>
              <a:rPr lang="en-US" sz="2000" dirty="0">
                <a:solidFill>
                  <a:srgbClr val="262626"/>
                </a:solidFill>
              </a:rPr>
              <a:t> </a:t>
            </a:r>
            <a:r>
              <a:rPr lang="en-US" sz="2000" dirty="0" err="1">
                <a:solidFill>
                  <a:srgbClr val="262626"/>
                </a:solidFill>
              </a:rPr>
              <a:t>l’essence</a:t>
            </a:r>
            <a:r>
              <a:rPr lang="en-US" sz="2000" dirty="0">
                <a:solidFill>
                  <a:srgbClr val="262626"/>
                </a:solidFill>
              </a:rPr>
              <a:t> du Machine Learning. </a:t>
            </a:r>
          </a:p>
        </p:txBody>
      </p:sp>
      <p:pic>
        <p:nvPicPr>
          <p:cNvPr id="6" name="Image 5">
            <a:extLst>
              <a:ext uri="{FF2B5EF4-FFF2-40B4-BE49-F238E27FC236}">
                <a16:creationId xmlns:a16="http://schemas.microsoft.com/office/drawing/2014/main" id="{7359577B-6334-5347-89E2-74D74FDB62E8}"/>
              </a:ext>
            </a:extLst>
          </p:cNvPr>
          <p:cNvPicPr>
            <a:picLocks noChangeAspect="1"/>
          </p:cNvPicPr>
          <p:nvPr/>
        </p:nvPicPr>
        <p:blipFill>
          <a:blip r:embed="rId2"/>
          <a:stretch>
            <a:fillRect/>
          </a:stretch>
        </p:blipFill>
        <p:spPr>
          <a:xfrm>
            <a:off x="5418668" y="1521523"/>
            <a:ext cx="5469466" cy="3814951"/>
          </a:xfrm>
          <a:prstGeom prst="rect">
            <a:avLst/>
          </a:prstGeom>
          <a:ln w="57150" cmpd="thickThin">
            <a:solidFill>
              <a:srgbClr val="7F7F7F"/>
            </a:solidFill>
            <a:miter lim="800000"/>
          </a:ln>
        </p:spPr>
      </p:pic>
      <p:sp>
        <p:nvSpPr>
          <p:cNvPr id="7" name="ZoneTexte 6">
            <a:extLst>
              <a:ext uri="{FF2B5EF4-FFF2-40B4-BE49-F238E27FC236}">
                <a16:creationId xmlns:a16="http://schemas.microsoft.com/office/drawing/2014/main" id="{1993ADB4-FCA4-024A-A45A-5F9DA6D08F0F}"/>
              </a:ext>
            </a:extLst>
          </p:cNvPr>
          <p:cNvSpPr txBox="1"/>
          <p:nvPr/>
        </p:nvSpPr>
        <p:spPr>
          <a:xfrm>
            <a:off x="8431210" y="1697824"/>
            <a:ext cx="2302406" cy="400110"/>
          </a:xfrm>
          <a:prstGeom prst="rect">
            <a:avLst/>
          </a:prstGeom>
          <a:noFill/>
        </p:spPr>
        <p:txBody>
          <a:bodyPr wrap="square" rtlCol="0">
            <a:spAutoFit/>
          </a:bodyPr>
          <a:lstStyle/>
          <a:p>
            <a:r>
              <a:rPr lang="fr-FR" sz="2000" dirty="0">
                <a:solidFill>
                  <a:schemeClr val="bg1"/>
                </a:solidFill>
                <a:latin typeface="Bradley Hand ITC" panose="020F0502020204030204" pitchFamily="34" charset="0"/>
                <a:cs typeface="Bradley Hand ITC" panose="020F0502020204030204" pitchFamily="34" charset="0"/>
              </a:rPr>
              <a:t>Systèmes experts</a:t>
            </a:r>
          </a:p>
        </p:txBody>
      </p:sp>
    </p:spTree>
    <p:extLst>
      <p:ext uri="{BB962C8B-B14F-4D97-AF65-F5344CB8AC3E}">
        <p14:creationId xmlns:p14="http://schemas.microsoft.com/office/powerpoint/2010/main" val="685336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Partons d’un exemple simple : Imaginons que votre fibre botaniste vous amène à mesurer des sapins vosgiens. Vous pourriez récupérer des données sur le diamètre et la hauteur.  </a:t>
            </a:r>
          </a:p>
        </p:txBody>
      </p:sp>
      <p:pic>
        <p:nvPicPr>
          <p:cNvPr id="1026" name="Picture 2" descr="Faller - 50 Sapins">
            <a:extLst>
              <a:ext uri="{FF2B5EF4-FFF2-40B4-BE49-F238E27FC236}">
                <a16:creationId xmlns:a16="http://schemas.microsoft.com/office/drawing/2014/main" id="{A63EE14B-8A2C-9245-8AF1-FEBECA16E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3166" y="3771375"/>
            <a:ext cx="2960233" cy="2376107"/>
          </a:xfrm>
          <a:prstGeom prst="rect">
            <a:avLst/>
          </a:prstGeom>
          <a:noFill/>
          <a:extLst>
            <a:ext uri="{909E8E84-426E-40DD-AFC4-6F175D3DCCD1}">
              <a14:hiddenFill xmlns:a14="http://schemas.microsoft.com/office/drawing/2010/main">
                <a:solidFill>
                  <a:srgbClr val="FFFFFF"/>
                </a:solidFill>
              </a14:hiddenFill>
            </a:ext>
          </a:extLst>
        </p:spPr>
      </p:pic>
      <p:sp>
        <p:nvSpPr>
          <p:cNvPr id="7" name="Flèche vers la droite 6">
            <a:extLst>
              <a:ext uri="{FF2B5EF4-FFF2-40B4-BE49-F238E27FC236}">
                <a16:creationId xmlns:a16="http://schemas.microsoft.com/office/drawing/2014/main" id="{76322479-1F10-1343-AE54-0959C1E09D48}"/>
              </a:ext>
            </a:extLst>
          </p:cNvPr>
          <p:cNvSpPr/>
          <p:nvPr/>
        </p:nvSpPr>
        <p:spPr>
          <a:xfrm>
            <a:off x="4800600" y="4628923"/>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B2586DD-04D6-9242-90E3-71FC50901673}"/>
              </a:ext>
            </a:extLst>
          </p:cNvPr>
          <p:cNvPicPr>
            <a:picLocks noChangeAspect="1"/>
          </p:cNvPicPr>
          <p:nvPr/>
        </p:nvPicPr>
        <p:blipFill>
          <a:blip r:embed="rId3"/>
          <a:stretch>
            <a:fillRect/>
          </a:stretch>
        </p:blipFill>
        <p:spPr>
          <a:xfrm>
            <a:off x="6919831" y="3429000"/>
            <a:ext cx="2192575" cy="2762580"/>
          </a:xfrm>
          <a:prstGeom prst="rect">
            <a:avLst/>
          </a:prstGeom>
        </p:spPr>
      </p:pic>
    </p:spTree>
    <p:extLst>
      <p:ext uri="{BB962C8B-B14F-4D97-AF65-F5344CB8AC3E}">
        <p14:creationId xmlns:p14="http://schemas.microsoft.com/office/powerpoint/2010/main" val="345314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Ces points vous pouvez facilement les représenter graphiquement </a:t>
            </a:r>
          </a:p>
        </p:txBody>
      </p:sp>
      <p:sp>
        <p:nvSpPr>
          <p:cNvPr id="7" name="Flèche vers la droite 6">
            <a:extLst>
              <a:ext uri="{FF2B5EF4-FFF2-40B4-BE49-F238E27FC236}">
                <a16:creationId xmlns:a16="http://schemas.microsoft.com/office/drawing/2014/main" id="{76322479-1F10-1343-AE54-0959C1E09D48}"/>
              </a:ext>
            </a:extLst>
          </p:cNvPr>
          <p:cNvSpPr/>
          <p:nvPr/>
        </p:nvSpPr>
        <p:spPr>
          <a:xfrm>
            <a:off x="4521018" y="4623741"/>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B2586DD-04D6-9242-90E3-71FC50901673}"/>
              </a:ext>
            </a:extLst>
          </p:cNvPr>
          <p:cNvPicPr>
            <a:picLocks noChangeAspect="1"/>
          </p:cNvPicPr>
          <p:nvPr/>
        </p:nvPicPr>
        <p:blipFill>
          <a:blip r:embed="rId2"/>
          <a:stretch>
            <a:fillRect/>
          </a:stretch>
        </p:blipFill>
        <p:spPr>
          <a:xfrm>
            <a:off x="1951714" y="3155621"/>
            <a:ext cx="2192575" cy="2762580"/>
          </a:xfrm>
          <a:prstGeom prst="rect">
            <a:avLst/>
          </a:prstGeom>
        </p:spPr>
      </p:pic>
      <p:pic>
        <p:nvPicPr>
          <p:cNvPr id="5" name="Image 4" descr="Une image contenant texte, moniteur, noir&#10;&#10;Description générée automatiquement">
            <a:extLst>
              <a:ext uri="{FF2B5EF4-FFF2-40B4-BE49-F238E27FC236}">
                <a16:creationId xmlns:a16="http://schemas.microsoft.com/office/drawing/2014/main" id="{8CBB487F-E4EA-714B-AB20-A0E471FA4FBC}"/>
              </a:ext>
            </a:extLst>
          </p:cNvPr>
          <p:cNvPicPr>
            <a:picLocks noChangeAspect="1"/>
          </p:cNvPicPr>
          <p:nvPr/>
        </p:nvPicPr>
        <p:blipFill>
          <a:blip r:embed="rId3"/>
          <a:stretch>
            <a:fillRect/>
          </a:stretch>
        </p:blipFill>
        <p:spPr>
          <a:xfrm>
            <a:off x="6300434" y="3155621"/>
            <a:ext cx="4924319" cy="2936240"/>
          </a:xfrm>
          <a:prstGeom prst="rect">
            <a:avLst/>
          </a:prstGeom>
        </p:spPr>
      </p:pic>
    </p:spTree>
    <p:extLst>
      <p:ext uri="{BB962C8B-B14F-4D97-AF65-F5344CB8AC3E}">
        <p14:creationId xmlns:p14="http://schemas.microsoft.com/office/powerpoint/2010/main" val="405170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AC98F-43A5-7A41-85BA-3E0855EE7445}"/>
              </a:ext>
            </a:extLst>
          </p:cNvPr>
          <p:cNvSpPr>
            <a:spLocks noGrp="1"/>
          </p:cNvSpPr>
          <p:nvPr>
            <p:ph type="title"/>
          </p:nvPr>
        </p:nvSpPr>
        <p:spPr/>
        <p:txBody>
          <a:bodyPr/>
          <a:lstStyle/>
          <a:p>
            <a:r>
              <a:rPr lang="fr-FR" dirty="0"/>
              <a:t>Comment fonctionne le ML</a:t>
            </a:r>
          </a:p>
        </p:txBody>
      </p:sp>
      <p:sp>
        <p:nvSpPr>
          <p:cNvPr id="3" name="Espace réservé du contenu 2">
            <a:extLst>
              <a:ext uri="{FF2B5EF4-FFF2-40B4-BE49-F238E27FC236}">
                <a16:creationId xmlns:a16="http://schemas.microsoft.com/office/drawing/2014/main" id="{6C54707F-F94A-034C-8C4C-CFC0552868EA}"/>
              </a:ext>
            </a:extLst>
          </p:cNvPr>
          <p:cNvSpPr>
            <a:spLocks noGrp="1"/>
          </p:cNvSpPr>
          <p:nvPr>
            <p:ph idx="1"/>
          </p:nvPr>
        </p:nvSpPr>
        <p:spPr>
          <a:xfrm>
            <a:off x="1295402" y="2442632"/>
            <a:ext cx="9601196" cy="3318936"/>
          </a:xfrm>
        </p:spPr>
        <p:txBody>
          <a:bodyPr/>
          <a:lstStyle/>
          <a:p>
            <a:pPr algn="just"/>
            <a:r>
              <a:rPr lang="fr-FR" dirty="0"/>
              <a:t>Nous, humain, on remarque que les points sont alignés est on aimerait pouvoir tracer une droite et ainsi généraliser et prédire des hauteurs</a:t>
            </a:r>
          </a:p>
        </p:txBody>
      </p:sp>
      <p:sp>
        <p:nvSpPr>
          <p:cNvPr id="7" name="Flèche vers la droite 6">
            <a:extLst>
              <a:ext uri="{FF2B5EF4-FFF2-40B4-BE49-F238E27FC236}">
                <a16:creationId xmlns:a16="http://schemas.microsoft.com/office/drawing/2014/main" id="{76322479-1F10-1343-AE54-0959C1E09D48}"/>
              </a:ext>
            </a:extLst>
          </p:cNvPr>
          <p:cNvSpPr/>
          <p:nvPr/>
        </p:nvSpPr>
        <p:spPr>
          <a:xfrm>
            <a:off x="5150938" y="4643773"/>
            <a:ext cx="1453243"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texte, moniteur, noir&#10;&#10;Description générée automatiquement">
            <a:extLst>
              <a:ext uri="{FF2B5EF4-FFF2-40B4-BE49-F238E27FC236}">
                <a16:creationId xmlns:a16="http://schemas.microsoft.com/office/drawing/2014/main" id="{8CBB487F-E4EA-714B-AB20-A0E471FA4FBC}"/>
              </a:ext>
            </a:extLst>
          </p:cNvPr>
          <p:cNvPicPr>
            <a:picLocks noChangeAspect="1"/>
          </p:cNvPicPr>
          <p:nvPr/>
        </p:nvPicPr>
        <p:blipFill>
          <a:blip r:embed="rId2"/>
          <a:stretch>
            <a:fillRect/>
          </a:stretch>
        </p:blipFill>
        <p:spPr>
          <a:xfrm>
            <a:off x="1123902" y="3881483"/>
            <a:ext cx="3706984" cy="2210376"/>
          </a:xfrm>
          <a:prstGeom prst="rect">
            <a:avLst/>
          </a:prstGeom>
        </p:spPr>
      </p:pic>
      <p:pic>
        <p:nvPicPr>
          <p:cNvPr id="6" name="Image 5">
            <a:extLst>
              <a:ext uri="{FF2B5EF4-FFF2-40B4-BE49-F238E27FC236}">
                <a16:creationId xmlns:a16="http://schemas.microsoft.com/office/drawing/2014/main" id="{D8505724-482B-1F43-B4D2-330AA8407CA4}"/>
              </a:ext>
            </a:extLst>
          </p:cNvPr>
          <p:cNvPicPr>
            <a:picLocks noChangeAspect="1"/>
          </p:cNvPicPr>
          <p:nvPr/>
        </p:nvPicPr>
        <p:blipFill>
          <a:blip r:embed="rId3"/>
          <a:stretch>
            <a:fillRect/>
          </a:stretch>
        </p:blipFill>
        <p:spPr>
          <a:xfrm>
            <a:off x="6924233" y="3881483"/>
            <a:ext cx="3762429" cy="2210377"/>
          </a:xfrm>
          <a:prstGeom prst="rect">
            <a:avLst/>
          </a:prstGeom>
        </p:spPr>
      </p:pic>
      <p:pic>
        <p:nvPicPr>
          <p:cNvPr id="10" name="Image 9">
            <a:extLst>
              <a:ext uri="{FF2B5EF4-FFF2-40B4-BE49-F238E27FC236}">
                <a16:creationId xmlns:a16="http://schemas.microsoft.com/office/drawing/2014/main" id="{6D58CEE8-46D0-3444-8E46-09FDCF8BC336}"/>
              </a:ext>
            </a:extLst>
          </p:cNvPr>
          <p:cNvPicPr>
            <a:picLocks noChangeAspect="1"/>
          </p:cNvPicPr>
          <p:nvPr/>
        </p:nvPicPr>
        <p:blipFill>
          <a:blip r:embed="rId4"/>
          <a:stretch>
            <a:fillRect/>
          </a:stretch>
        </p:blipFill>
        <p:spPr>
          <a:xfrm>
            <a:off x="6924234" y="3881482"/>
            <a:ext cx="3849808" cy="2210377"/>
          </a:xfrm>
          <a:prstGeom prst="rect">
            <a:avLst/>
          </a:prstGeom>
        </p:spPr>
      </p:pic>
    </p:spTree>
    <p:extLst>
      <p:ext uri="{BB962C8B-B14F-4D97-AF65-F5344CB8AC3E}">
        <p14:creationId xmlns:p14="http://schemas.microsoft.com/office/powerpoint/2010/main" val="195095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60172B8-840A-A742-9B11-50658B115235}"/>
              </a:ext>
            </a:extLst>
          </p:cNvPr>
          <p:cNvSpPr>
            <a:spLocks noGrp="1"/>
          </p:cNvSpPr>
          <p:nvPr>
            <p:ph idx="1"/>
          </p:nvPr>
        </p:nvSpPr>
        <p:spPr/>
        <p:txBody>
          <a:bodyPr/>
          <a:lstStyle/>
          <a:p>
            <a:pPr algn="just"/>
            <a:r>
              <a:rPr lang="fr-FR" dirty="0"/>
              <a:t>Une droite est définie par une ordonnée à l’origine et une pente ce qui donne  l’équation. Un algorithme peut faire varier a et b pour trouver la meilleure droite possible. </a:t>
            </a:r>
          </a:p>
        </p:txBody>
      </p:sp>
      <p:sp>
        <p:nvSpPr>
          <p:cNvPr id="4" name="Titre 1">
            <a:extLst>
              <a:ext uri="{FF2B5EF4-FFF2-40B4-BE49-F238E27FC236}">
                <a16:creationId xmlns:a16="http://schemas.microsoft.com/office/drawing/2014/main" id="{240F3EA1-FE43-F544-99DB-02035C8D99B4}"/>
              </a:ext>
            </a:extLst>
          </p:cNvPr>
          <p:cNvSpPr txBox="1">
            <a:spLocks/>
          </p:cNvSpPr>
          <p:nvPr/>
        </p:nvSpPr>
        <p:spPr>
          <a:xfrm>
            <a:off x="1447802" y="11345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t>Comment fonctionne le ML</a:t>
            </a:r>
            <a:endParaRPr lang="fr-FR" dirty="0"/>
          </a:p>
        </p:txBody>
      </p:sp>
      <p:pic>
        <p:nvPicPr>
          <p:cNvPr id="6" name="Image 5">
            <a:extLst>
              <a:ext uri="{FF2B5EF4-FFF2-40B4-BE49-F238E27FC236}">
                <a16:creationId xmlns:a16="http://schemas.microsoft.com/office/drawing/2014/main" id="{858DBE82-D44B-FD4A-B409-DAF913BD0AD3}"/>
              </a:ext>
            </a:extLst>
          </p:cNvPr>
          <p:cNvPicPr>
            <a:picLocks noChangeAspect="1"/>
          </p:cNvPicPr>
          <p:nvPr/>
        </p:nvPicPr>
        <p:blipFill>
          <a:blip r:embed="rId5"/>
          <a:stretch>
            <a:fillRect/>
          </a:stretch>
        </p:blipFill>
        <p:spPr>
          <a:xfrm>
            <a:off x="1569722" y="3803228"/>
            <a:ext cx="4221226" cy="2286321"/>
          </a:xfrm>
          <a:prstGeom prst="rect">
            <a:avLst/>
          </a:prstGeom>
        </p:spPr>
      </p:pic>
      <p:pic>
        <p:nvPicPr>
          <p:cNvPr id="2" name="Enregistrement de l’écran 2021-10-11 à 14.23.48" descr="Enregistrement de l’écran 2021-10-11 à 14.23.48">
            <a:hlinkClick r:id="" action="ppaction://media"/>
            <a:extLst>
              <a:ext uri="{FF2B5EF4-FFF2-40B4-BE49-F238E27FC236}">
                <a16:creationId xmlns:a16="http://schemas.microsoft.com/office/drawing/2014/main" id="{46CE4269-F367-F247-8D5D-1F19A6D2EEE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76408" y="3429000"/>
            <a:ext cx="3134728" cy="2784133"/>
          </a:xfrm>
          <a:prstGeom prst="rect">
            <a:avLst/>
          </a:prstGeom>
        </p:spPr>
      </p:pic>
    </p:spTree>
    <p:extLst>
      <p:ext uri="{BB962C8B-B14F-4D97-AF65-F5344CB8AC3E}">
        <p14:creationId xmlns:p14="http://schemas.microsoft.com/office/powerpoint/2010/main" val="191093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60172B8-840A-A742-9B11-50658B115235}"/>
              </a:ext>
            </a:extLst>
          </p:cNvPr>
          <p:cNvSpPr>
            <a:spLocks noGrp="1"/>
          </p:cNvSpPr>
          <p:nvPr>
            <p:ph idx="1"/>
          </p:nvPr>
        </p:nvSpPr>
        <p:spPr>
          <a:xfrm>
            <a:off x="972821" y="2556932"/>
            <a:ext cx="5123180" cy="3478108"/>
          </a:xfrm>
        </p:spPr>
        <p:txBody>
          <a:bodyPr/>
          <a:lstStyle/>
          <a:p>
            <a:pPr algn="just"/>
            <a:r>
              <a:rPr lang="fr-FR" dirty="0"/>
              <a:t>Résumé : On a des entrées, on les présente à un algorithme qui a des boutons qu’il fait varier jusqu’à trouver la sortie Y (phase d’apprentissage). Une fois que l’algorithme est stable on peut passer dans des phases de prédiction.  </a:t>
            </a:r>
          </a:p>
        </p:txBody>
      </p:sp>
      <p:sp>
        <p:nvSpPr>
          <p:cNvPr id="4" name="Titre 1">
            <a:extLst>
              <a:ext uri="{FF2B5EF4-FFF2-40B4-BE49-F238E27FC236}">
                <a16:creationId xmlns:a16="http://schemas.microsoft.com/office/drawing/2014/main" id="{240F3EA1-FE43-F544-99DB-02035C8D99B4}"/>
              </a:ext>
            </a:extLst>
          </p:cNvPr>
          <p:cNvSpPr txBox="1">
            <a:spLocks/>
          </p:cNvSpPr>
          <p:nvPr/>
        </p:nvSpPr>
        <p:spPr>
          <a:xfrm>
            <a:off x="1447802" y="11345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t>Comment fonctionne le ML</a:t>
            </a:r>
            <a:endParaRPr lang="fr-FR" dirty="0"/>
          </a:p>
        </p:txBody>
      </p:sp>
      <p:pic>
        <p:nvPicPr>
          <p:cNvPr id="5" name="Image 4">
            <a:extLst>
              <a:ext uri="{FF2B5EF4-FFF2-40B4-BE49-F238E27FC236}">
                <a16:creationId xmlns:a16="http://schemas.microsoft.com/office/drawing/2014/main" id="{CE856005-FAB9-7042-8D64-24DDF2E52460}"/>
              </a:ext>
            </a:extLst>
          </p:cNvPr>
          <p:cNvPicPr>
            <a:picLocks noChangeAspect="1"/>
          </p:cNvPicPr>
          <p:nvPr/>
        </p:nvPicPr>
        <p:blipFill>
          <a:blip r:embed="rId2"/>
          <a:stretch>
            <a:fillRect/>
          </a:stretch>
        </p:blipFill>
        <p:spPr>
          <a:xfrm>
            <a:off x="6248400" y="2850925"/>
            <a:ext cx="4970780" cy="3024943"/>
          </a:xfrm>
          <a:prstGeom prst="rect">
            <a:avLst/>
          </a:prstGeom>
        </p:spPr>
      </p:pic>
    </p:spTree>
    <p:extLst>
      <p:ext uri="{BB962C8B-B14F-4D97-AF65-F5344CB8AC3E}">
        <p14:creationId xmlns:p14="http://schemas.microsoft.com/office/powerpoint/2010/main" val="1444270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60172B8-840A-A742-9B11-50658B115235}"/>
              </a:ext>
            </a:extLst>
          </p:cNvPr>
          <p:cNvSpPr>
            <a:spLocks noGrp="1"/>
          </p:cNvSpPr>
          <p:nvPr>
            <p:ph idx="1"/>
          </p:nvPr>
        </p:nvSpPr>
        <p:spPr>
          <a:xfrm>
            <a:off x="972820" y="2556932"/>
            <a:ext cx="10076177" cy="3325253"/>
          </a:xfrm>
        </p:spPr>
        <p:txBody>
          <a:bodyPr/>
          <a:lstStyle/>
          <a:p>
            <a:pPr algn="just"/>
            <a:r>
              <a:rPr lang="fr-FR" dirty="0"/>
              <a:t>Bien évidement tout se complique quand les entrées et sorties sont multiples. </a:t>
            </a:r>
          </a:p>
        </p:txBody>
      </p:sp>
      <p:sp>
        <p:nvSpPr>
          <p:cNvPr id="4" name="Titre 1">
            <a:extLst>
              <a:ext uri="{FF2B5EF4-FFF2-40B4-BE49-F238E27FC236}">
                <a16:creationId xmlns:a16="http://schemas.microsoft.com/office/drawing/2014/main" id="{240F3EA1-FE43-F544-99DB-02035C8D99B4}"/>
              </a:ext>
            </a:extLst>
          </p:cNvPr>
          <p:cNvSpPr txBox="1">
            <a:spLocks/>
          </p:cNvSpPr>
          <p:nvPr/>
        </p:nvSpPr>
        <p:spPr>
          <a:xfrm>
            <a:off x="1447802" y="11345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a:t>Comment fonctionne le ML</a:t>
            </a:r>
            <a:endParaRPr lang="fr-FR" dirty="0"/>
          </a:p>
        </p:txBody>
      </p:sp>
      <p:pic>
        <p:nvPicPr>
          <p:cNvPr id="6" name="Image 5" descr="Une image contenant texte, tableau noir&#10;&#10;Description générée automatiquement">
            <a:extLst>
              <a:ext uri="{FF2B5EF4-FFF2-40B4-BE49-F238E27FC236}">
                <a16:creationId xmlns:a16="http://schemas.microsoft.com/office/drawing/2014/main" id="{48C7A04B-3E99-764A-86E4-AFC5333A67CD}"/>
              </a:ext>
            </a:extLst>
          </p:cNvPr>
          <p:cNvPicPr>
            <a:picLocks noChangeAspect="1"/>
          </p:cNvPicPr>
          <p:nvPr/>
        </p:nvPicPr>
        <p:blipFill>
          <a:blip r:embed="rId3"/>
          <a:stretch>
            <a:fillRect/>
          </a:stretch>
        </p:blipFill>
        <p:spPr>
          <a:xfrm>
            <a:off x="2364626" y="3205480"/>
            <a:ext cx="6860654" cy="2955920"/>
          </a:xfrm>
          <a:prstGeom prst="rect">
            <a:avLst/>
          </a:prstGeom>
        </p:spPr>
      </p:pic>
      <p:pic>
        <p:nvPicPr>
          <p:cNvPr id="8" name="Image 7">
            <a:extLst>
              <a:ext uri="{FF2B5EF4-FFF2-40B4-BE49-F238E27FC236}">
                <a16:creationId xmlns:a16="http://schemas.microsoft.com/office/drawing/2014/main" id="{B9D3BEB5-0F62-1145-A122-FC7EE0662E58}"/>
              </a:ext>
            </a:extLst>
          </p:cNvPr>
          <p:cNvPicPr>
            <a:picLocks noChangeAspect="1"/>
          </p:cNvPicPr>
          <p:nvPr/>
        </p:nvPicPr>
        <p:blipFill>
          <a:blip r:embed="rId4"/>
          <a:stretch>
            <a:fillRect/>
          </a:stretch>
        </p:blipFill>
        <p:spPr>
          <a:xfrm>
            <a:off x="2364626" y="3086947"/>
            <a:ext cx="6860654" cy="3047165"/>
          </a:xfrm>
          <a:prstGeom prst="rect">
            <a:avLst/>
          </a:prstGeom>
        </p:spPr>
      </p:pic>
    </p:spTree>
    <p:extLst>
      <p:ext uri="{BB962C8B-B14F-4D97-AF65-F5344CB8AC3E}">
        <p14:creationId xmlns:p14="http://schemas.microsoft.com/office/powerpoint/2010/main" val="421848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08918-1E7F-534E-8EA9-64B7BB4914F0}"/>
              </a:ext>
            </a:extLst>
          </p:cNvPr>
          <p:cNvSpPr>
            <a:spLocks noGrp="1"/>
          </p:cNvSpPr>
          <p:nvPr>
            <p:ph type="title"/>
          </p:nvPr>
        </p:nvSpPr>
        <p:spPr/>
        <p:txBody>
          <a:bodyPr/>
          <a:lstStyle/>
          <a:p>
            <a:r>
              <a:rPr lang="fr-FR" dirty="0"/>
              <a:t>Machine </a:t>
            </a:r>
            <a:r>
              <a:rPr lang="fr-FR" dirty="0" err="1"/>
              <a:t>learning</a:t>
            </a:r>
            <a:r>
              <a:rPr lang="fr-FR" dirty="0"/>
              <a:t> et réseau de neurones</a:t>
            </a:r>
          </a:p>
        </p:txBody>
      </p:sp>
      <p:sp>
        <p:nvSpPr>
          <p:cNvPr id="3" name="Espace réservé du contenu 2">
            <a:extLst>
              <a:ext uri="{FF2B5EF4-FFF2-40B4-BE49-F238E27FC236}">
                <a16:creationId xmlns:a16="http://schemas.microsoft.com/office/drawing/2014/main" id="{D8921B04-AA4D-B246-AE0B-AC86B81D40D5}"/>
              </a:ext>
            </a:extLst>
          </p:cNvPr>
          <p:cNvSpPr>
            <a:spLocks noGrp="1"/>
          </p:cNvSpPr>
          <p:nvPr>
            <p:ph idx="1"/>
          </p:nvPr>
        </p:nvSpPr>
        <p:spPr/>
        <p:txBody>
          <a:bodyPr/>
          <a:lstStyle/>
          <a:p>
            <a:pPr marL="0" indent="0">
              <a:buNone/>
            </a:pPr>
            <a:r>
              <a:rPr lang="fr-FR" dirty="0"/>
              <a:t>Exemple de la reconnaissance d’image. </a:t>
            </a:r>
          </a:p>
        </p:txBody>
      </p:sp>
      <p:pic>
        <p:nvPicPr>
          <p:cNvPr id="5" name="Image 4" descr="Une image contenant texte, tableau noir&#10;&#10;Description générée automatiquement">
            <a:extLst>
              <a:ext uri="{FF2B5EF4-FFF2-40B4-BE49-F238E27FC236}">
                <a16:creationId xmlns:a16="http://schemas.microsoft.com/office/drawing/2014/main" id="{DC68BB9B-08FD-3D4D-A27B-E885F55D2238}"/>
              </a:ext>
            </a:extLst>
          </p:cNvPr>
          <p:cNvPicPr>
            <a:picLocks noChangeAspect="1"/>
          </p:cNvPicPr>
          <p:nvPr/>
        </p:nvPicPr>
        <p:blipFill>
          <a:blip r:embed="rId3"/>
          <a:stretch>
            <a:fillRect/>
          </a:stretch>
        </p:blipFill>
        <p:spPr>
          <a:xfrm>
            <a:off x="1498601" y="3022812"/>
            <a:ext cx="6774180" cy="2853056"/>
          </a:xfrm>
          <a:prstGeom prst="rect">
            <a:avLst/>
          </a:prstGeom>
        </p:spPr>
      </p:pic>
    </p:spTree>
    <p:extLst>
      <p:ext uri="{BB962C8B-B14F-4D97-AF65-F5344CB8AC3E}">
        <p14:creationId xmlns:p14="http://schemas.microsoft.com/office/powerpoint/2010/main" val="2611586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9B8408-67D1-7E49-A7F0-BD5470379BAD}"/>
              </a:ext>
            </a:extLst>
          </p:cNvPr>
          <p:cNvSpPr>
            <a:spLocks noGrp="1"/>
          </p:cNvSpPr>
          <p:nvPr>
            <p:ph type="title"/>
          </p:nvPr>
        </p:nvSpPr>
        <p:spPr/>
        <p:txBody>
          <a:bodyPr/>
          <a:lstStyle/>
          <a:p>
            <a:r>
              <a:rPr lang="fr-FR" dirty="0"/>
              <a:t>ML &amp; RN</a:t>
            </a:r>
          </a:p>
        </p:txBody>
      </p:sp>
      <p:sp>
        <p:nvSpPr>
          <p:cNvPr id="3" name="Espace réservé du contenu 2">
            <a:extLst>
              <a:ext uri="{FF2B5EF4-FFF2-40B4-BE49-F238E27FC236}">
                <a16:creationId xmlns:a16="http://schemas.microsoft.com/office/drawing/2014/main" id="{67220300-7404-154A-AA47-D2226917C586}"/>
              </a:ext>
            </a:extLst>
          </p:cNvPr>
          <p:cNvSpPr>
            <a:spLocks noGrp="1"/>
          </p:cNvSpPr>
          <p:nvPr>
            <p:ph idx="1"/>
          </p:nvPr>
        </p:nvSpPr>
        <p:spPr/>
        <p:txBody>
          <a:bodyPr/>
          <a:lstStyle/>
          <a:p>
            <a:r>
              <a:rPr lang="fr-FR" dirty="0"/>
              <a:t>Un neurone va jouer le même rôle que notre droite de l’exemple précédent. C’est une équation mathématique (un algorithme qui met en relation des entrées et des sorties).</a:t>
            </a:r>
          </a:p>
          <a:p>
            <a:r>
              <a:rPr lang="fr-FR" dirty="0"/>
              <a:t>Bien évidement c’est un concept théorique qui essaie d’imiter grossièrement le principe d’un neurone biologique. </a:t>
            </a:r>
          </a:p>
        </p:txBody>
      </p:sp>
      <p:pic>
        <p:nvPicPr>
          <p:cNvPr id="7" name="Image 6" descr="Une image contenant texte, cerf-volant, tableau noir, très coloré&#10;&#10;Description générée automatiquement">
            <a:extLst>
              <a:ext uri="{FF2B5EF4-FFF2-40B4-BE49-F238E27FC236}">
                <a16:creationId xmlns:a16="http://schemas.microsoft.com/office/drawing/2014/main" id="{9454860B-FE63-7348-9F86-AC6986B0175E}"/>
              </a:ext>
            </a:extLst>
          </p:cNvPr>
          <p:cNvPicPr>
            <a:picLocks noChangeAspect="1"/>
          </p:cNvPicPr>
          <p:nvPr/>
        </p:nvPicPr>
        <p:blipFill>
          <a:blip r:embed="rId3"/>
          <a:stretch>
            <a:fillRect/>
          </a:stretch>
        </p:blipFill>
        <p:spPr>
          <a:xfrm>
            <a:off x="1116756" y="579427"/>
            <a:ext cx="9601196" cy="5823063"/>
          </a:xfrm>
          <a:prstGeom prst="rect">
            <a:avLst/>
          </a:prstGeom>
        </p:spPr>
      </p:pic>
    </p:spTree>
    <p:extLst>
      <p:ext uri="{BB962C8B-B14F-4D97-AF65-F5344CB8AC3E}">
        <p14:creationId xmlns:p14="http://schemas.microsoft.com/office/powerpoint/2010/main" val="92630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9B8408-67D1-7E49-A7F0-BD5470379BAD}"/>
              </a:ext>
            </a:extLst>
          </p:cNvPr>
          <p:cNvSpPr>
            <a:spLocks noGrp="1"/>
          </p:cNvSpPr>
          <p:nvPr>
            <p:ph type="title"/>
          </p:nvPr>
        </p:nvSpPr>
        <p:spPr/>
        <p:txBody>
          <a:bodyPr/>
          <a:lstStyle/>
          <a:p>
            <a:r>
              <a:rPr lang="fr-FR" dirty="0"/>
              <a:t>ML &amp; RN</a:t>
            </a:r>
          </a:p>
        </p:txBody>
      </p:sp>
      <p:sp>
        <p:nvSpPr>
          <p:cNvPr id="3" name="Espace réservé du contenu 2">
            <a:extLst>
              <a:ext uri="{FF2B5EF4-FFF2-40B4-BE49-F238E27FC236}">
                <a16:creationId xmlns:a16="http://schemas.microsoft.com/office/drawing/2014/main" id="{67220300-7404-154A-AA47-D2226917C586}"/>
              </a:ext>
            </a:extLst>
          </p:cNvPr>
          <p:cNvSpPr>
            <a:spLocks noGrp="1"/>
          </p:cNvSpPr>
          <p:nvPr>
            <p:ph idx="1"/>
          </p:nvPr>
        </p:nvSpPr>
        <p:spPr/>
        <p:txBody>
          <a:bodyPr/>
          <a:lstStyle/>
          <a:p>
            <a:r>
              <a:rPr lang="fr-FR" dirty="0"/>
              <a:t>Extrapolation à un neurone artificiel. On a 3 entrées X1, X2, X3.</a:t>
            </a:r>
          </a:p>
        </p:txBody>
      </p:sp>
      <p:pic>
        <p:nvPicPr>
          <p:cNvPr id="5" name="Image 4">
            <a:extLst>
              <a:ext uri="{FF2B5EF4-FFF2-40B4-BE49-F238E27FC236}">
                <a16:creationId xmlns:a16="http://schemas.microsoft.com/office/drawing/2014/main" id="{7F78B0D0-1418-C646-B186-96614E93220D}"/>
              </a:ext>
            </a:extLst>
          </p:cNvPr>
          <p:cNvPicPr>
            <a:picLocks noChangeAspect="1"/>
          </p:cNvPicPr>
          <p:nvPr/>
        </p:nvPicPr>
        <p:blipFill>
          <a:blip r:embed="rId3"/>
          <a:stretch>
            <a:fillRect/>
          </a:stretch>
        </p:blipFill>
        <p:spPr>
          <a:xfrm>
            <a:off x="792478" y="3505387"/>
            <a:ext cx="2890519" cy="2133225"/>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B63D3ADE-6D0F-7F4F-B42C-231BC4E8835A}"/>
              </a:ext>
            </a:extLst>
          </p:cNvPr>
          <p:cNvPicPr>
            <a:picLocks noChangeAspect="1"/>
          </p:cNvPicPr>
          <p:nvPr/>
        </p:nvPicPr>
        <p:blipFill>
          <a:blip r:embed="rId4"/>
          <a:stretch>
            <a:fillRect/>
          </a:stretch>
        </p:blipFill>
        <p:spPr>
          <a:xfrm>
            <a:off x="5499100" y="3856625"/>
            <a:ext cx="5900420" cy="1341005"/>
          </a:xfrm>
          <a:prstGeom prst="rect">
            <a:avLst/>
          </a:prstGeom>
        </p:spPr>
      </p:pic>
      <p:sp>
        <p:nvSpPr>
          <p:cNvPr id="9" name="Flèche vers la droite 8">
            <a:extLst>
              <a:ext uri="{FF2B5EF4-FFF2-40B4-BE49-F238E27FC236}">
                <a16:creationId xmlns:a16="http://schemas.microsoft.com/office/drawing/2014/main" id="{C0274F99-9B1B-B049-A951-192C7A7F7CF9}"/>
              </a:ext>
            </a:extLst>
          </p:cNvPr>
          <p:cNvSpPr/>
          <p:nvPr/>
        </p:nvSpPr>
        <p:spPr>
          <a:xfrm>
            <a:off x="4145280" y="4216400"/>
            <a:ext cx="975360" cy="558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Espace réservé du contenu 4">
            <a:extLst>
              <a:ext uri="{FF2B5EF4-FFF2-40B4-BE49-F238E27FC236}">
                <a16:creationId xmlns:a16="http://schemas.microsoft.com/office/drawing/2014/main" id="{773B455B-98C4-8942-8893-2369477DA485}"/>
              </a:ext>
            </a:extLst>
          </p:cNvPr>
          <p:cNvPicPr>
            <a:picLocks noChangeAspect="1"/>
          </p:cNvPicPr>
          <p:nvPr/>
        </p:nvPicPr>
        <p:blipFill>
          <a:blip r:embed="rId5"/>
          <a:stretch>
            <a:fillRect/>
          </a:stretch>
        </p:blipFill>
        <p:spPr>
          <a:xfrm>
            <a:off x="4128459" y="2986459"/>
            <a:ext cx="3661099" cy="3081336"/>
          </a:xfrm>
          <a:prstGeom prst="rect">
            <a:avLst/>
          </a:prstGeom>
        </p:spPr>
      </p:pic>
    </p:spTree>
    <p:extLst>
      <p:ext uri="{BB962C8B-B14F-4D97-AF65-F5344CB8AC3E}">
        <p14:creationId xmlns:p14="http://schemas.microsoft.com/office/powerpoint/2010/main" val="295886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5" presetClass="exit" presetSubtype="10" fill="hold" nodeType="withEffect">
                                  <p:stCondLst>
                                    <p:cond delay="0"/>
                                  </p:stCondLst>
                                  <p:childTnLst>
                                    <p:animEffect transition="out" filter="checkerboard(across)">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A1388-F9BC-3145-B5A9-C38FA8BD8AC7}"/>
              </a:ext>
            </a:extLst>
          </p:cNvPr>
          <p:cNvSpPr>
            <a:spLocks noGrp="1"/>
          </p:cNvSpPr>
          <p:nvPr>
            <p:ph type="title"/>
          </p:nvPr>
        </p:nvSpPr>
        <p:spPr/>
        <p:txBody>
          <a:bodyPr/>
          <a:lstStyle/>
          <a:p>
            <a:r>
              <a:rPr lang="fr-FR" dirty="0"/>
              <a:t>ML &amp; RN</a:t>
            </a:r>
          </a:p>
        </p:txBody>
      </p:sp>
      <p:sp>
        <p:nvSpPr>
          <p:cNvPr id="9" name="Espace réservé du contenu 8">
            <a:extLst>
              <a:ext uri="{FF2B5EF4-FFF2-40B4-BE49-F238E27FC236}">
                <a16:creationId xmlns:a16="http://schemas.microsoft.com/office/drawing/2014/main" id="{065A5660-C979-6A4B-B6C8-1AD1E9768A1D}"/>
              </a:ext>
            </a:extLst>
          </p:cNvPr>
          <p:cNvSpPr>
            <a:spLocks noGrp="1"/>
          </p:cNvSpPr>
          <p:nvPr>
            <p:ph idx="1"/>
          </p:nvPr>
        </p:nvSpPr>
        <p:spPr>
          <a:xfrm>
            <a:off x="1117601" y="2556932"/>
            <a:ext cx="5071112" cy="3539068"/>
          </a:xfrm>
        </p:spPr>
        <p:txBody>
          <a:bodyPr>
            <a:normAutofit/>
          </a:bodyPr>
          <a:lstStyle/>
          <a:p>
            <a:pPr algn="just"/>
            <a:r>
              <a:rPr lang="fr-FR" dirty="0"/>
              <a:t>Avec 1 neurone il est très difficile de faire des choses un peu compliquées. On va donc en empiler plusieurs ce qui va donner les réseaux de neurones (artificiels) avec autant de poids et de seuils pour votre réseau.  </a:t>
            </a:r>
          </a:p>
          <a:p>
            <a:pPr algn="just"/>
            <a:r>
              <a:rPr lang="fr-FR" dirty="0"/>
              <a:t>Cela semble plus compliqué mais c’est le même principe de fonctionnement que notre droite.  </a:t>
            </a:r>
          </a:p>
        </p:txBody>
      </p:sp>
      <p:pic>
        <p:nvPicPr>
          <p:cNvPr id="11" name="Image 10">
            <a:extLst>
              <a:ext uri="{FF2B5EF4-FFF2-40B4-BE49-F238E27FC236}">
                <a16:creationId xmlns:a16="http://schemas.microsoft.com/office/drawing/2014/main" id="{63AF4F9E-BCCB-6C47-86D8-CC03461C62AF}"/>
              </a:ext>
            </a:extLst>
          </p:cNvPr>
          <p:cNvPicPr>
            <a:picLocks noChangeAspect="1"/>
          </p:cNvPicPr>
          <p:nvPr/>
        </p:nvPicPr>
        <p:blipFill>
          <a:blip r:embed="rId2"/>
          <a:stretch>
            <a:fillRect/>
          </a:stretch>
        </p:blipFill>
        <p:spPr>
          <a:xfrm>
            <a:off x="6583680" y="2811786"/>
            <a:ext cx="4893310" cy="2809228"/>
          </a:xfrm>
          <a:prstGeom prst="rect">
            <a:avLst/>
          </a:prstGeom>
        </p:spPr>
      </p:pic>
    </p:spTree>
    <p:extLst>
      <p:ext uri="{BB962C8B-B14F-4D97-AF65-F5344CB8AC3E}">
        <p14:creationId xmlns:p14="http://schemas.microsoft.com/office/powerpoint/2010/main" val="2762732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DB5CF6-A1AF-4C49-9651-5DC80AA40E8B}"/>
              </a:ext>
            </a:extLst>
          </p:cNvPr>
          <p:cNvSpPr>
            <a:spLocks noGrp="1"/>
          </p:cNvSpPr>
          <p:nvPr>
            <p:ph type="title"/>
          </p:nvPr>
        </p:nvSpPr>
        <p:spPr/>
        <p:txBody>
          <a:bodyPr/>
          <a:lstStyle/>
          <a:p>
            <a:r>
              <a:rPr lang="fr-FR" dirty="0"/>
              <a:t>ML &amp; RN</a:t>
            </a:r>
          </a:p>
        </p:txBody>
      </p:sp>
      <p:pic>
        <p:nvPicPr>
          <p:cNvPr id="5" name="Espace réservé du contenu 4" descr="Une image contenant texte, tableau noir&#10;&#10;Description générée automatiquement">
            <a:extLst>
              <a:ext uri="{FF2B5EF4-FFF2-40B4-BE49-F238E27FC236}">
                <a16:creationId xmlns:a16="http://schemas.microsoft.com/office/drawing/2014/main" id="{7FD8F4A2-9F7E-A64A-B77C-DF317F71A70E}"/>
              </a:ext>
            </a:extLst>
          </p:cNvPr>
          <p:cNvPicPr>
            <a:picLocks noGrp="1" noChangeAspect="1"/>
          </p:cNvPicPr>
          <p:nvPr>
            <p:ph idx="1"/>
          </p:nvPr>
        </p:nvPicPr>
        <p:blipFill>
          <a:blip r:embed="rId3"/>
          <a:stretch>
            <a:fillRect/>
          </a:stretch>
        </p:blipFill>
        <p:spPr>
          <a:xfrm>
            <a:off x="6188712" y="2537673"/>
            <a:ext cx="5071111" cy="3695490"/>
          </a:xfrm>
        </p:spPr>
      </p:pic>
      <p:sp>
        <p:nvSpPr>
          <p:cNvPr id="7" name="Espace réservé du contenu 8">
            <a:extLst>
              <a:ext uri="{FF2B5EF4-FFF2-40B4-BE49-F238E27FC236}">
                <a16:creationId xmlns:a16="http://schemas.microsoft.com/office/drawing/2014/main" id="{B03178AF-0861-5748-B7EB-0C4F1995B3A5}"/>
              </a:ext>
            </a:extLst>
          </p:cNvPr>
          <p:cNvSpPr txBox="1">
            <a:spLocks/>
          </p:cNvSpPr>
          <p:nvPr/>
        </p:nvSpPr>
        <p:spPr>
          <a:xfrm>
            <a:off x="911857" y="2537673"/>
            <a:ext cx="5071112" cy="353906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just"/>
            <a:r>
              <a:rPr lang="fr-FR" dirty="0"/>
              <a:t>Le problème peut être tellement complexe que le réseau de neurones se comporte souvent comme une boite noire difficilement interprétable. </a:t>
            </a:r>
          </a:p>
          <a:p>
            <a:pPr algn="just"/>
            <a:r>
              <a:rPr lang="fr-FR" dirty="0"/>
              <a:t>Ce problème est considéré comme secondaire à partir du moment où la sortie </a:t>
            </a:r>
            <a:r>
              <a:rPr lang="fr-FR" b="1" dirty="0"/>
              <a:t>semble</a:t>
            </a:r>
            <a:r>
              <a:rPr lang="fr-FR" dirty="0"/>
              <a:t> correcte. </a:t>
            </a:r>
          </a:p>
        </p:txBody>
      </p:sp>
    </p:spTree>
    <p:extLst>
      <p:ext uri="{BB962C8B-B14F-4D97-AF65-F5344CB8AC3E}">
        <p14:creationId xmlns:p14="http://schemas.microsoft.com/office/powerpoint/2010/main" val="1078922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39F9E5-C135-504B-9198-24094A6D7852}"/>
              </a:ext>
            </a:extLst>
          </p:cNvPr>
          <p:cNvSpPr>
            <a:spLocks noGrp="1"/>
          </p:cNvSpPr>
          <p:nvPr>
            <p:ph type="title"/>
          </p:nvPr>
        </p:nvSpPr>
        <p:spPr/>
        <p:txBody>
          <a:bodyPr/>
          <a:lstStyle/>
          <a:p>
            <a:r>
              <a:rPr lang="fr-FR" dirty="0"/>
              <a:t>ML &amp; RN</a:t>
            </a:r>
          </a:p>
        </p:txBody>
      </p:sp>
      <p:sp>
        <p:nvSpPr>
          <p:cNvPr id="3" name="Espace réservé du contenu 2">
            <a:extLst>
              <a:ext uri="{FF2B5EF4-FFF2-40B4-BE49-F238E27FC236}">
                <a16:creationId xmlns:a16="http://schemas.microsoft.com/office/drawing/2014/main" id="{16D18C08-A89C-E346-82B7-D132ABADC741}"/>
              </a:ext>
            </a:extLst>
          </p:cNvPr>
          <p:cNvSpPr>
            <a:spLocks noGrp="1"/>
          </p:cNvSpPr>
          <p:nvPr>
            <p:ph idx="1"/>
          </p:nvPr>
        </p:nvSpPr>
        <p:spPr>
          <a:xfrm>
            <a:off x="1295401" y="2556932"/>
            <a:ext cx="9601196" cy="3803228"/>
          </a:xfrm>
        </p:spPr>
        <p:txBody>
          <a:bodyPr>
            <a:normAutofit/>
          </a:bodyPr>
          <a:lstStyle/>
          <a:p>
            <a:r>
              <a:rPr lang="fr-FR" dirty="0"/>
              <a:t>On peut empiler plusieurs couches de neurones artificiels pour résoudre un problème complexe.</a:t>
            </a:r>
          </a:p>
          <a:p>
            <a:r>
              <a:rPr lang="fr-FR" dirty="0"/>
              <a:t>Attention un réseau de neurones artificiels ne peut pas être comparé à un cerveau : </a:t>
            </a:r>
          </a:p>
          <a:p>
            <a:pPr lvl="1"/>
            <a:r>
              <a:rPr lang="fr-FR" dirty="0"/>
              <a:t>Un cerveau c’est environ 100 Milliards de neurones</a:t>
            </a:r>
          </a:p>
          <a:p>
            <a:pPr lvl="1"/>
            <a:r>
              <a:rPr lang="fr-FR" dirty="0"/>
              <a:t>Un neurone peut avoir plusieurs milliers de synapses</a:t>
            </a:r>
          </a:p>
          <a:p>
            <a:pPr marL="457200" lvl="1" indent="0">
              <a:buNone/>
            </a:pPr>
            <a:r>
              <a:rPr lang="fr-FR" dirty="0"/>
              <a:t>Cela donnerait un réseau de proche du million de milliards de connexions. </a:t>
            </a:r>
          </a:p>
          <a:p>
            <a:pPr marL="0" indent="0">
              <a:buNone/>
            </a:pPr>
            <a:r>
              <a:rPr lang="fr-FR" dirty="0"/>
              <a:t>IMPOSSIBLE DE GARANTIR UNE PHASE D’APPRENTISSAGE</a:t>
            </a:r>
          </a:p>
        </p:txBody>
      </p:sp>
    </p:spTree>
    <p:extLst>
      <p:ext uri="{BB962C8B-B14F-4D97-AF65-F5344CB8AC3E}">
        <p14:creationId xmlns:p14="http://schemas.microsoft.com/office/powerpoint/2010/main" val="1321316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CB861-2152-6846-9485-14DFF5487EB4}"/>
              </a:ext>
            </a:extLst>
          </p:cNvPr>
          <p:cNvSpPr>
            <a:spLocks noGrp="1"/>
          </p:cNvSpPr>
          <p:nvPr>
            <p:ph type="title"/>
          </p:nvPr>
        </p:nvSpPr>
        <p:spPr/>
        <p:txBody>
          <a:bodyPr/>
          <a:lstStyle/>
          <a:p>
            <a:r>
              <a:rPr lang="fr-FR" dirty="0"/>
              <a:t>ML &amp; RN Limites</a:t>
            </a:r>
          </a:p>
        </p:txBody>
      </p:sp>
      <p:sp>
        <p:nvSpPr>
          <p:cNvPr id="3" name="Espace réservé du contenu 2">
            <a:extLst>
              <a:ext uri="{FF2B5EF4-FFF2-40B4-BE49-F238E27FC236}">
                <a16:creationId xmlns:a16="http://schemas.microsoft.com/office/drawing/2014/main" id="{189F47ED-144B-424B-901A-EFFF0DD5BCC2}"/>
              </a:ext>
            </a:extLst>
          </p:cNvPr>
          <p:cNvSpPr>
            <a:spLocks noGrp="1"/>
          </p:cNvSpPr>
          <p:nvPr>
            <p:ph idx="1"/>
          </p:nvPr>
        </p:nvSpPr>
        <p:spPr>
          <a:xfrm>
            <a:off x="1295401" y="2556932"/>
            <a:ext cx="5389879" cy="3318936"/>
          </a:xfrm>
        </p:spPr>
        <p:txBody>
          <a:bodyPr/>
          <a:lstStyle/>
          <a:p>
            <a:pPr algn="just"/>
            <a:r>
              <a:rPr lang="fr-FR" dirty="0"/>
              <a:t>Avec une couche ou deux de neurones on peut proposer des restaurants ou de la musique en ligne. </a:t>
            </a:r>
          </a:p>
          <a:p>
            <a:pPr algn="just"/>
            <a:r>
              <a:rPr lang="fr-FR" dirty="0"/>
              <a:t>Mais si l’on prend l’exemple d’une simple image …. Il sera impossible d’entrainer le réseau.</a:t>
            </a:r>
          </a:p>
        </p:txBody>
      </p:sp>
      <p:pic>
        <p:nvPicPr>
          <p:cNvPr id="5" name="Image 4" descr="Une image contenant texte, chat, chat domestique&#10;&#10;Description générée automatiquement">
            <a:extLst>
              <a:ext uri="{FF2B5EF4-FFF2-40B4-BE49-F238E27FC236}">
                <a16:creationId xmlns:a16="http://schemas.microsoft.com/office/drawing/2014/main" id="{9CC88321-61B9-0140-950E-FF335E5453E6}"/>
              </a:ext>
            </a:extLst>
          </p:cNvPr>
          <p:cNvPicPr>
            <a:picLocks noChangeAspect="1"/>
          </p:cNvPicPr>
          <p:nvPr/>
        </p:nvPicPr>
        <p:blipFill>
          <a:blip r:embed="rId3"/>
          <a:stretch>
            <a:fillRect/>
          </a:stretch>
        </p:blipFill>
        <p:spPr>
          <a:xfrm>
            <a:off x="7132320" y="2556932"/>
            <a:ext cx="4211317" cy="2325371"/>
          </a:xfrm>
          <a:prstGeom prst="rect">
            <a:avLst/>
          </a:prstGeom>
        </p:spPr>
      </p:pic>
    </p:spTree>
    <p:extLst>
      <p:ext uri="{BB962C8B-B14F-4D97-AF65-F5344CB8AC3E}">
        <p14:creationId xmlns:p14="http://schemas.microsoft.com/office/powerpoint/2010/main" val="24411372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CB861-2152-6846-9485-14DFF5487EB4}"/>
              </a:ext>
            </a:extLst>
          </p:cNvPr>
          <p:cNvSpPr>
            <a:spLocks noGrp="1"/>
          </p:cNvSpPr>
          <p:nvPr>
            <p:ph type="title"/>
          </p:nvPr>
        </p:nvSpPr>
        <p:spPr/>
        <p:txBody>
          <a:bodyPr/>
          <a:lstStyle/>
          <a:p>
            <a:r>
              <a:rPr lang="fr-FR" dirty="0"/>
              <a:t>ML, RN &amp; être humain !</a:t>
            </a:r>
          </a:p>
        </p:txBody>
      </p:sp>
      <p:sp>
        <p:nvSpPr>
          <p:cNvPr id="3" name="Espace réservé du contenu 2">
            <a:extLst>
              <a:ext uri="{FF2B5EF4-FFF2-40B4-BE49-F238E27FC236}">
                <a16:creationId xmlns:a16="http://schemas.microsoft.com/office/drawing/2014/main" id="{189F47ED-144B-424B-901A-EFFF0DD5BCC2}"/>
              </a:ext>
            </a:extLst>
          </p:cNvPr>
          <p:cNvSpPr>
            <a:spLocks noGrp="1"/>
          </p:cNvSpPr>
          <p:nvPr>
            <p:ph idx="1"/>
          </p:nvPr>
        </p:nvSpPr>
        <p:spPr>
          <a:xfrm>
            <a:off x="1295401" y="2556932"/>
            <a:ext cx="9331959" cy="2787228"/>
          </a:xfrm>
        </p:spPr>
        <p:txBody>
          <a:bodyPr/>
          <a:lstStyle/>
          <a:p>
            <a:pPr algn="just"/>
            <a:r>
              <a:rPr lang="fr-FR" dirty="0"/>
              <a:t>Pour améliorer les choses on essaie d’extraire des caractéristiques spécifiques à ce que l’on veut reconnaitre. Par exemple :</a:t>
            </a:r>
          </a:p>
        </p:txBody>
      </p:sp>
      <p:pic>
        <p:nvPicPr>
          <p:cNvPr id="6" name="Image 5" descr="Une image contenant texte, route, tableau noir&#10;&#10;Description générée automatiquement">
            <a:extLst>
              <a:ext uri="{FF2B5EF4-FFF2-40B4-BE49-F238E27FC236}">
                <a16:creationId xmlns:a16="http://schemas.microsoft.com/office/drawing/2014/main" id="{3C3E4EB3-7F12-F841-87E8-CAA0FF14BE98}"/>
              </a:ext>
            </a:extLst>
          </p:cNvPr>
          <p:cNvPicPr>
            <a:picLocks noChangeAspect="1"/>
          </p:cNvPicPr>
          <p:nvPr/>
        </p:nvPicPr>
        <p:blipFill>
          <a:blip r:embed="rId3"/>
          <a:stretch>
            <a:fillRect/>
          </a:stretch>
        </p:blipFill>
        <p:spPr>
          <a:xfrm>
            <a:off x="3124200" y="3429000"/>
            <a:ext cx="6466840" cy="2733836"/>
          </a:xfrm>
          <a:prstGeom prst="rect">
            <a:avLst/>
          </a:prstGeom>
        </p:spPr>
      </p:pic>
    </p:spTree>
    <p:extLst>
      <p:ext uri="{BB962C8B-B14F-4D97-AF65-F5344CB8AC3E}">
        <p14:creationId xmlns:p14="http://schemas.microsoft.com/office/powerpoint/2010/main" val="3258233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C0C88-EDA5-C442-BA27-7D8D4453D4FE}"/>
              </a:ext>
            </a:extLst>
          </p:cNvPr>
          <p:cNvSpPr>
            <a:spLocks noGrp="1"/>
          </p:cNvSpPr>
          <p:nvPr>
            <p:ph type="title"/>
          </p:nvPr>
        </p:nvSpPr>
        <p:spPr/>
        <p:txBody>
          <a:bodyPr/>
          <a:lstStyle/>
          <a:p>
            <a:r>
              <a:rPr lang="fr-FR" dirty="0"/>
              <a:t>ML, RN &amp; être humain !</a:t>
            </a:r>
          </a:p>
        </p:txBody>
      </p:sp>
      <p:sp>
        <p:nvSpPr>
          <p:cNvPr id="3" name="Espace réservé du contenu 2">
            <a:extLst>
              <a:ext uri="{FF2B5EF4-FFF2-40B4-BE49-F238E27FC236}">
                <a16:creationId xmlns:a16="http://schemas.microsoft.com/office/drawing/2014/main" id="{6658ACDA-D215-C34D-BCDC-5AC0FA3CF43A}"/>
              </a:ext>
            </a:extLst>
          </p:cNvPr>
          <p:cNvSpPr>
            <a:spLocks noGrp="1"/>
          </p:cNvSpPr>
          <p:nvPr>
            <p:ph idx="1"/>
          </p:nvPr>
        </p:nvSpPr>
        <p:spPr/>
        <p:txBody>
          <a:bodyPr/>
          <a:lstStyle/>
          <a:p>
            <a:r>
              <a:rPr lang="fr-FR" dirty="0"/>
              <a:t>On va, nous être humain, distinguer des caractéristiques spécifiques comme :</a:t>
            </a:r>
          </a:p>
        </p:txBody>
      </p:sp>
      <p:pic>
        <p:nvPicPr>
          <p:cNvPr id="7" name="Image 6">
            <a:extLst>
              <a:ext uri="{FF2B5EF4-FFF2-40B4-BE49-F238E27FC236}">
                <a16:creationId xmlns:a16="http://schemas.microsoft.com/office/drawing/2014/main" id="{70108C6B-3DCE-0443-B1BF-87FFC4E326BF}"/>
              </a:ext>
            </a:extLst>
          </p:cNvPr>
          <p:cNvPicPr>
            <a:picLocks noChangeAspect="1"/>
          </p:cNvPicPr>
          <p:nvPr/>
        </p:nvPicPr>
        <p:blipFill>
          <a:blip r:embed="rId2"/>
          <a:stretch>
            <a:fillRect/>
          </a:stretch>
        </p:blipFill>
        <p:spPr>
          <a:xfrm>
            <a:off x="1295401" y="3116488"/>
            <a:ext cx="5158106" cy="3030313"/>
          </a:xfrm>
          <a:prstGeom prst="rect">
            <a:avLst/>
          </a:prstGeom>
        </p:spPr>
      </p:pic>
      <p:sp>
        <p:nvSpPr>
          <p:cNvPr id="8" name="Flèche vers la droite 7">
            <a:extLst>
              <a:ext uri="{FF2B5EF4-FFF2-40B4-BE49-F238E27FC236}">
                <a16:creationId xmlns:a16="http://schemas.microsoft.com/office/drawing/2014/main" id="{27A90FB5-E706-FA42-ADA9-4F3DE600C0E2}"/>
              </a:ext>
            </a:extLst>
          </p:cNvPr>
          <p:cNvSpPr/>
          <p:nvPr/>
        </p:nvSpPr>
        <p:spPr>
          <a:xfrm>
            <a:off x="6827520" y="4216400"/>
            <a:ext cx="1076960" cy="538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B59E93A-BE21-F645-99DB-DBC95AD54605}"/>
              </a:ext>
            </a:extLst>
          </p:cNvPr>
          <p:cNvSpPr txBox="1"/>
          <p:nvPr/>
        </p:nvSpPr>
        <p:spPr>
          <a:xfrm>
            <a:off x="8278493" y="4216400"/>
            <a:ext cx="2860078" cy="523220"/>
          </a:xfrm>
          <a:prstGeom prst="rect">
            <a:avLst/>
          </a:prstGeom>
          <a:noFill/>
        </p:spPr>
        <p:txBody>
          <a:bodyPr wrap="none" rtlCol="0">
            <a:spAutoFit/>
          </a:bodyPr>
          <a:lstStyle/>
          <a:p>
            <a:r>
              <a:rPr lang="fr-FR" sz="2800" dirty="0"/>
              <a:t>Le type de véhicule</a:t>
            </a:r>
          </a:p>
        </p:txBody>
      </p:sp>
    </p:spTree>
    <p:extLst>
      <p:ext uri="{BB962C8B-B14F-4D97-AF65-F5344CB8AC3E}">
        <p14:creationId xmlns:p14="http://schemas.microsoft.com/office/powerpoint/2010/main" val="3741941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77FDA-20F4-9448-AF1C-7D87497680B0}"/>
              </a:ext>
            </a:extLst>
          </p:cNvPr>
          <p:cNvSpPr>
            <a:spLocks noGrp="1"/>
          </p:cNvSpPr>
          <p:nvPr>
            <p:ph type="title"/>
          </p:nvPr>
        </p:nvSpPr>
        <p:spPr/>
        <p:txBody>
          <a:bodyPr/>
          <a:lstStyle/>
          <a:p>
            <a:r>
              <a:rPr lang="fr-FR" dirty="0"/>
              <a:t>ML, RN &amp; être humain !</a:t>
            </a:r>
          </a:p>
        </p:txBody>
      </p:sp>
      <p:pic>
        <p:nvPicPr>
          <p:cNvPr id="6" name="Espace réservé du contenu 5">
            <a:extLst>
              <a:ext uri="{FF2B5EF4-FFF2-40B4-BE49-F238E27FC236}">
                <a16:creationId xmlns:a16="http://schemas.microsoft.com/office/drawing/2014/main" id="{137B85C9-D5BC-9D40-A97D-DD169F549B91}"/>
              </a:ext>
            </a:extLst>
          </p:cNvPr>
          <p:cNvPicPr>
            <a:picLocks noGrp="1" noChangeAspect="1"/>
          </p:cNvPicPr>
          <p:nvPr>
            <p:ph idx="1"/>
          </p:nvPr>
        </p:nvPicPr>
        <p:blipFill>
          <a:blip r:embed="rId2"/>
          <a:stretch>
            <a:fillRect/>
          </a:stretch>
        </p:blipFill>
        <p:spPr>
          <a:xfrm>
            <a:off x="6692315" y="2598103"/>
            <a:ext cx="4580770" cy="2177097"/>
          </a:xfrm>
        </p:spPr>
      </p:pic>
      <p:sp>
        <p:nvSpPr>
          <p:cNvPr id="7" name="ZoneTexte 6">
            <a:extLst>
              <a:ext uri="{FF2B5EF4-FFF2-40B4-BE49-F238E27FC236}">
                <a16:creationId xmlns:a16="http://schemas.microsoft.com/office/drawing/2014/main" id="{41EF2D2B-F2C4-784F-9908-325F16FAF27F}"/>
              </a:ext>
            </a:extLst>
          </p:cNvPr>
          <p:cNvSpPr txBox="1"/>
          <p:nvPr/>
        </p:nvSpPr>
        <p:spPr>
          <a:xfrm>
            <a:off x="1112521" y="2743200"/>
            <a:ext cx="5396913" cy="3132668"/>
          </a:xfrm>
          <a:prstGeom prst="rect">
            <a:avLst/>
          </a:prstGeom>
          <a:noFill/>
        </p:spPr>
        <p:txBody>
          <a:bodyPr wrap="square" rtlCol="0">
            <a:spAutoFit/>
          </a:bodyPr>
          <a:lstStyle/>
          <a:p>
            <a:pPr algn="just"/>
            <a:r>
              <a:rPr lang="fr-FR" sz="3200" dirty="0"/>
              <a:t>On réalise une abstraction de l’image. On a quelques centaines de caractéristiques. </a:t>
            </a:r>
          </a:p>
          <a:p>
            <a:pPr algn="just"/>
            <a:r>
              <a:rPr lang="fr-FR" sz="3200" dirty="0"/>
              <a:t>En ML c’est le concepteur de l’algorithme intermédiaire qui effectue le travail « intelligent ».</a:t>
            </a:r>
          </a:p>
        </p:txBody>
      </p:sp>
    </p:spTree>
    <p:extLst>
      <p:ext uri="{BB962C8B-B14F-4D97-AF65-F5344CB8AC3E}">
        <p14:creationId xmlns:p14="http://schemas.microsoft.com/office/powerpoint/2010/main" val="42248419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2B1C7-6A85-7849-8A7B-48DA5A847BE7}"/>
              </a:ext>
            </a:extLst>
          </p:cNvPr>
          <p:cNvSpPr>
            <a:spLocks noGrp="1"/>
          </p:cNvSpPr>
          <p:nvPr>
            <p:ph type="ctrTitle"/>
          </p:nvPr>
        </p:nvSpPr>
        <p:spPr>
          <a:xfrm>
            <a:off x="2538663" y="2142064"/>
            <a:ext cx="7194883" cy="1515533"/>
          </a:xfrm>
        </p:spPr>
        <p:txBody>
          <a:bodyPr/>
          <a:lstStyle/>
          <a:p>
            <a:r>
              <a:rPr lang="fr-FR" sz="4800" dirty="0"/>
              <a:t>Apprentissage supervisé non supervisé et par renforcement</a:t>
            </a:r>
          </a:p>
        </p:txBody>
      </p:sp>
      <p:sp>
        <p:nvSpPr>
          <p:cNvPr id="3" name="Sous-titre 2">
            <a:extLst>
              <a:ext uri="{FF2B5EF4-FFF2-40B4-BE49-F238E27FC236}">
                <a16:creationId xmlns:a16="http://schemas.microsoft.com/office/drawing/2014/main" id="{A35805DD-9BCB-FC4D-8242-77E7778FFDBE}"/>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929332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DBBBA9-E7AA-7646-8F86-CD9A2545013B}"/>
              </a:ext>
            </a:extLst>
          </p:cNvPr>
          <p:cNvSpPr>
            <a:spLocks noGrp="1"/>
          </p:cNvSpPr>
          <p:nvPr>
            <p:ph type="title"/>
          </p:nvPr>
        </p:nvSpPr>
        <p:spPr/>
        <p:txBody>
          <a:bodyPr/>
          <a:lstStyle/>
          <a:p>
            <a:r>
              <a:rPr lang="fr-FR" dirty="0"/>
              <a:t>Apprentissage supervisé</a:t>
            </a:r>
          </a:p>
        </p:txBody>
      </p:sp>
      <p:sp>
        <p:nvSpPr>
          <p:cNvPr id="3" name="Espace réservé du contenu 2">
            <a:extLst>
              <a:ext uri="{FF2B5EF4-FFF2-40B4-BE49-F238E27FC236}">
                <a16:creationId xmlns:a16="http://schemas.microsoft.com/office/drawing/2014/main" id="{00D88730-239F-2348-91F5-2DB389714D17}"/>
              </a:ext>
            </a:extLst>
          </p:cNvPr>
          <p:cNvSpPr>
            <a:spLocks noGrp="1"/>
          </p:cNvSpPr>
          <p:nvPr>
            <p:ph idx="1"/>
          </p:nvPr>
        </p:nvSpPr>
        <p:spPr/>
        <p:txBody>
          <a:bodyPr>
            <a:normAutofit/>
          </a:bodyPr>
          <a:lstStyle/>
          <a:p>
            <a:pPr algn="just"/>
            <a:r>
              <a:rPr lang="fr-FR" sz="3200" dirty="0"/>
              <a:t>L’apprentissage supervisé est le paradigme d’apprentissage le plus populaire en Machine Learning et en </a:t>
            </a:r>
            <a:r>
              <a:rPr lang="fr-FR" sz="3200" dirty="0" err="1"/>
              <a:t>Deep</a:t>
            </a:r>
            <a:r>
              <a:rPr lang="fr-FR" sz="3200" dirty="0"/>
              <a:t> Learning. Comme son nom l’indique, cela consiste à superviser l’apprentissage de la machine en lui montrant des exemples (des données) de la tâche qu’elle doit réaliser.</a:t>
            </a:r>
          </a:p>
        </p:txBody>
      </p:sp>
    </p:spTree>
    <p:extLst>
      <p:ext uri="{BB962C8B-B14F-4D97-AF65-F5344CB8AC3E}">
        <p14:creationId xmlns:p14="http://schemas.microsoft.com/office/powerpoint/2010/main" val="3894903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6BC7FB-D7FB-1243-977D-2360E15810A1}"/>
              </a:ext>
            </a:extLst>
          </p:cNvPr>
          <p:cNvSpPr>
            <a:spLocks noGrp="1"/>
          </p:cNvSpPr>
          <p:nvPr>
            <p:ph type="title"/>
          </p:nvPr>
        </p:nvSpPr>
        <p:spPr/>
        <p:txBody>
          <a:bodyPr/>
          <a:lstStyle/>
          <a:p>
            <a:r>
              <a:rPr lang="fr-FR" dirty="0"/>
              <a:t>Apprentissage supervisé</a:t>
            </a:r>
          </a:p>
        </p:txBody>
      </p:sp>
      <p:sp>
        <p:nvSpPr>
          <p:cNvPr id="3" name="Espace réservé du contenu 2">
            <a:extLst>
              <a:ext uri="{FF2B5EF4-FFF2-40B4-BE49-F238E27FC236}">
                <a16:creationId xmlns:a16="http://schemas.microsoft.com/office/drawing/2014/main" id="{4D2F43C1-0EE7-CC47-BB49-43739D8E519C}"/>
              </a:ext>
            </a:extLst>
          </p:cNvPr>
          <p:cNvSpPr>
            <a:spLocks noGrp="1"/>
          </p:cNvSpPr>
          <p:nvPr>
            <p:ph idx="1"/>
          </p:nvPr>
        </p:nvSpPr>
        <p:spPr/>
        <p:txBody>
          <a:bodyPr>
            <a:normAutofit fontScale="92500"/>
          </a:bodyPr>
          <a:lstStyle/>
          <a:p>
            <a:pPr algn="just"/>
            <a:r>
              <a:rPr lang="fr-FR" dirty="0"/>
              <a:t>Avec l’apprentissage supervisé, la machine peut apprendre à faire une certaine tâche en étudiant des exemples de cette tâche. Par exemple, elle peut apprendre à reconnaître une photo de chien après qu’on lui a montré des millions de photos de chiens. Ou bien, elle peut apprendre à traduire le français en chinois après avoir vu des millions d’exemples de traduction français-chinois (avec </a:t>
            </a:r>
            <a:r>
              <a:rPr lang="fr-FR" dirty="0" err="1"/>
              <a:t>Linguee</a:t>
            </a:r>
            <a:r>
              <a:rPr lang="fr-FR" dirty="0"/>
              <a:t> par exemple).</a:t>
            </a:r>
          </a:p>
          <a:p>
            <a:pPr algn="just"/>
            <a:endParaRPr lang="fr-FR" dirty="0"/>
          </a:p>
          <a:p>
            <a:pPr algn="just"/>
            <a:r>
              <a:rPr lang="fr-FR" dirty="0"/>
              <a:t>D’une manière générale, la machine peut apprendre une relation f : x      y qui relie x à y en ayant analysé des millions d’exemples d’associations x      y.</a:t>
            </a:r>
          </a:p>
        </p:txBody>
      </p:sp>
      <p:sp>
        <p:nvSpPr>
          <p:cNvPr id="4" name="Flèche vers la droite 3">
            <a:extLst>
              <a:ext uri="{FF2B5EF4-FFF2-40B4-BE49-F238E27FC236}">
                <a16:creationId xmlns:a16="http://schemas.microsoft.com/office/drawing/2014/main" id="{5F4B1804-203F-334A-9253-363415596088}"/>
              </a:ext>
            </a:extLst>
          </p:cNvPr>
          <p:cNvSpPr/>
          <p:nvPr/>
        </p:nvSpPr>
        <p:spPr>
          <a:xfrm>
            <a:off x="9192126" y="4993105"/>
            <a:ext cx="264695" cy="2165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vers la droite 4">
            <a:extLst>
              <a:ext uri="{FF2B5EF4-FFF2-40B4-BE49-F238E27FC236}">
                <a16:creationId xmlns:a16="http://schemas.microsoft.com/office/drawing/2014/main" id="{D7496AEE-5314-6349-9154-156B84BBAE1D}"/>
              </a:ext>
            </a:extLst>
          </p:cNvPr>
          <p:cNvSpPr/>
          <p:nvPr/>
        </p:nvSpPr>
        <p:spPr>
          <a:xfrm>
            <a:off x="8213558" y="5338011"/>
            <a:ext cx="264695" cy="2165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88742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4880A9-CCB6-DC48-8628-751D4AA75F0B}"/>
              </a:ext>
            </a:extLst>
          </p:cNvPr>
          <p:cNvSpPr>
            <a:spLocks noGrp="1"/>
          </p:cNvSpPr>
          <p:nvPr>
            <p:ph type="title"/>
          </p:nvPr>
        </p:nvSpPr>
        <p:spPr/>
        <p:txBody>
          <a:bodyPr/>
          <a:lstStyle/>
          <a:p>
            <a:r>
              <a:rPr lang="fr-FR" dirty="0"/>
              <a:t>Apprentissage supervisé</a:t>
            </a:r>
          </a:p>
        </p:txBody>
      </p:sp>
      <p:pic>
        <p:nvPicPr>
          <p:cNvPr id="5" name="Espace réservé du contenu 4">
            <a:extLst>
              <a:ext uri="{FF2B5EF4-FFF2-40B4-BE49-F238E27FC236}">
                <a16:creationId xmlns:a16="http://schemas.microsoft.com/office/drawing/2014/main" id="{F200FA52-B26D-6E40-B710-3C0D292792D5}"/>
              </a:ext>
            </a:extLst>
          </p:cNvPr>
          <p:cNvPicPr>
            <a:picLocks noGrp="1" noChangeAspect="1"/>
          </p:cNvPicPr>
          <p:nvPr>
            <p:ph idx="1"/>
          </p:nvPr>
        </p:nvPicPr>
        <p:blipFill>
          <a:blip r:embed="rId2"/>
          <a:stretch>
            <a:fillRect/>
          </a:stretch>
        </p:blipFill>
        <p:spPr>
          <a:xfrm>
            <a:off x="3299291" y="2574397"/>
            <a:ext cx="5593418" cy="3621335"/>
          </a:xfrm>
        </p:spPr>
      </p:pic>
    </p:spTree>
    <p:extLst>
      <p:ext uri="{BB962C8B-B14F-4D97-AF65-F5344CB8AC3E}">
        <p14:creationId xmlns:p14="http://schemas.microsoft.com/office/powerpoint/2010/main" val="25866266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437885-528E-8043-BE72-B1EB3AD70239}"/>
              </a:ext>
            </a:extLst>
          </p:cNvPr>
          <p:cNvSpPr>
            <a:spLocks noGrp="1"/>
          </p:cNvSpPr>
          <p:nvPr>
            <p:ph type="title"/>
          </p:nvPr>
        </p:nvSpPr>
        <p:spPr/>
        <p:txBody>
          <a:bodyPr/>
          <a:lstStyle/>
          <a:p>
            <a:r>
              <a:rPr lang="fr-FR" dirty="0"/>
              <a:t>Apprentissage supervisé</a:t>
            </a:r>
          </a:p>
        </p:txBody>
      </p:sp>
      <p:sp>
        <p:nvSpPr>
          <p:cNvPr id="3" name="Espace réservé du contenu 2">
            <a:extLst>
              <a:ext uri="{FF2B5EF4-FFF2-40B4-BE49-F238E27FC236}">
                <a16:creationId xmlns:a16="http://schemas.microsoft.com/office/drawing/2014/main" id="{DCB920D3-6FC9-AF4A-84C6-80505D586AA6}"/>
              </a:ext>
            </a:extLst>
          </p:cNvPr>
          <p:cNvSpPr>
            <a:spLocks noGrp="1"/>
          </p:cNvSpPr>
          <p:nvPr>
            <p:ph idx="1"/>
          </p:nvPr>
        </p:nvSpPr>
        <p:spPr/>
        <p:txBody>
          <a:bodyPr>
            <a:normAutofit fontScale="92500"/>
          </a:bodyPr>
          <a:lstStyle/>
          <a:p>
            <a:r>
              <a:rPr lang="fr-FR" dirty="0"/>
              <a:t>L’apprentissage supervisé fonctionne en 4 étapes :</a:t>
            </a:r>
          </a:p>
          <a:p>
            <a:endParaRPr lang="fr-FR" dirty="0"/>
          </a:p>
          <a:p>
            <a:r>
              <a:rPr lang="fr-FR" dirty="0"/>
              <a:t>Importer un </a:t>
            </a:r>
            <a:r>
              <a:rPr lang="fr-FR" dirty="0" err="1"/>
              <a:t>Dataset</a:t>
            </a:r>
            <a:r>
              <a:rPr lang="fr-FR" dirty="0"/>
              <a:t> (x, y) qui contient vos exemples</a:t>
            </a:r>
          </a:p>
          <a:p>
            <a:r>
              <a:rPr lang="fr-FR" dirty="0"/>
              <a:t>Développer un Modèle aux paramètres aléatoires</a:t>
            </a:r>
          </a:p>
          <a:p>
            <a:r>
              <a:rPr lang="fr-FR" dirty="0"/>
              <a:t>Développer une Fonction Coût qui mesure les erreurs entre le modèle et le </a:t>
            </a:r>
            <a:r>
              <a:rPr lang="fr-FR" dirty="0" err="1"/>
              <a:t>Dataset</a:t>
            </a:r>
            <a:endParaRPr lang="fr-FR" dirty="0"/>
          </a:p>
          <a:p>
            <a:r>
              <a:rPr lang="fr-FR" dirty="0"/>
              <a:t>Développer un Algorithme d’apprentissage pour trouver les paramètres du modèle qui minimisent la Fonction Coût</a:t>
            </a:r>
          </a:p>
        </p:txBody>
      </p:sp>
    </p:spTree>
    <p:extLst>
      <p:ext uri="{BB962C8B-B14F-4D97-AF65-F5344CB8AC3E}">
        <p14:creationId xmlns:p14="http://schemas.microsoft.com/office/powerpoint/2010/main" val="177038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36D540-F53B-D54A-AB06-65BDAF4169CE}"/>
              </a:ext>
            </a:extLst>
          </p:cNvPr>
          <p:cNvSpPr>
            <a:spLocks noGrp="1"/>
          </p:cNvSpPr>
          <p:nvPr>
            <p:ph type="title"/>
          </p:nvPr>
        </p:nvSpPr>
        <p:spPr/>
        <p:txBody>
          <a:bodyPr/>
          <a:lstStyle/>
          <a:p>
            <a:r>
              <a:rPr lang="fr-FR" dirty="0"/>
              <a:t>Le </a:t>
            </a:r>
            <a:r>
              <a:rPr lang="fr-FR" dirty="0" err="1"/>
              <a:t>dataset</a:t>
            </a:r>
            <a:endParaRPr lang="fr-FR" dirty="0"/>
          </a:p>
        </p:txBody>
      </p:sp>
      <p:sp>
        <p:nvSpPr>
          <p:cNvPr id="3" name="Espace réservé du contenu 2">
            <a:extLst>
              <a:ext uri="{FF2B5EF4-FFF2-40B4-BE49-F238E27FC236}">
                <a16:creationId xmlns:a16="http://schemas.microsoft.com/office/drawing/2014/main" id="{A45371C3-9802-C34F-8D0A-E0685A0C8453}"/>
              </a:ext>
            </a:extLst>
          </p:cNvPr>
          <p:cNvSpPr>
            <a:spLocks noGrp="1"/>
          </p:cNvSpPr>
          <p:nvPr>
            <p:ph idx="1"/>
          </p:nvPr>
        </p:nvSpPr>
        <p:spPr/>
        <p:txBody>
          <a:bodyPr/>
          <a:lstStyle/>
          <a:p>
            <a:pPr algn="just"/>
            <a:r>
              <a:rPr lang="fr-FR" dirty="0"/>
              <a:t>Quand on développe un programme de vision par ordinateur, les </a:t>
            </a:r>
            <a:r>
              <a:rPr lang="fr-FR" i="1" dirty="0" err="1"/>
              <a:t>features</a:t>
            </a:r>
            <a:r>
              <a:rPr lang="fr-FR" dirty="0"/>
              <a:t> de notre </a:t>
            </a:r>
            <a:r>
              <a:rPr lang="fr-FR" dirty="0" err="1"/>
              <a:t>Dataset</a:t>
            </a:r>
            <a:r>
              <a:rPr lang="fr-FR" dirty="0"/>
              <a:t> en reconnaissance d’écriture peuvent être les pixels présents sur l’image. Un </a:t>
            </a:r>
            <a:r>
              <a:rPr lang="fr-FR" dirty="0" err="1"/>
              <a:t>Dataset</a:t>
            </a:r>
            <a:r>
              <a:rPr lang="fr-FR" dirty="0"/>
              <a:t> d’images de 8×8 pixels donne donc 64 </a:t>
            </a:r>
            <a:r>
              <a:rPr lang="fr-FR" i="1" dirty="0" err="1"/>
              <a:t>features</a:t>
            </a:r>
            <a:r>
              <a:rPr lang="fr-FR" dirty="0"/>
              <a:t> (n=64). Chacune de ces </a:t>
            </a:r>
            <a:r>
              <a:rPr lang="fr-FR" i="1" dirty="0" err="1"/>
              <a:t>features</a:t>
            </a:r>
            <a:r>
              <a:rPr lang="fr-FR" dirty="0"/>
              <a:t> correspondra à la valeur du pixel (un pixel noir = 1, un pixel blanc = 0)</a:t>
            </a:r>
          </a:p>
        </p:txBody>
      </p:sp>
      <p:pic>
        <p:nvPicPr>
          <p:cNvPr id="5" name="Image 4" descr="Une image contenant table&#10;&#10;Description générée automatiquement">
            <a:extLst>
              <a:ext uri="{FF2B5EF4-FFF2-40B4-BE49-F238E27FC236}">
                <a16:creationId xmlns:a16="http://schemas.microsoft.com/office/drawing/2014/main" id="{D614FE73-21E7-D844-9B48-5357B5D4BD08}"/>
              </a:ext>
            </a:extLst>
          </p:cNvPr>
          <p:cNvPicPr>
            <a:picLocks noChangeAspect="1"/>
          </p:cNvPicPr>
          <p:nvPr/>
        </p:nvPicPr>
        <p:blipFill>
          <a:blip r:embed="rId2"/>
          <a:stretch>
            <a:fillRect/>
          </a:stretch>
        </p:blipFill>
        <p:spPr>
          <a:xfrm>
            <a:off x="1079499" y="1066800"/>
            <a:ext cx="10033000" cy="4724400"/>
          </a:xfrm>
          <a:prstGeom prst="rect">
            <a:avLst/>
          </a:prstGeom>
        </p:spPr>
      </p:pic>
    </p:spTree>
    <p:extLst>
      <p:ext uri="{BB962C8B-B14F-4D97-AF65-F5344CB8AC3E}">
        <p14:creationId xmlns:p14="http://schemas.microsoft.com/office/powerpoint/2010/main" val="243386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CC2CD5-8F0F-2243-A484-A85D16A76CBC}"/>
              </a:ext>
            </a:extLst>
          </p:cNvPr>
          <p:cNvSpPr>
            <a:spLocks noGrp="1"/>
          </p:cNvSpPr>
          <p:nvPr>
            <p:ph type="title"/>
          </p:nvPr>
        </p:nvSpPr>
        <p:spPr/>
        <p:txBody>
          <a:bodyPr/>
          <a:lstStyle/>
          <a:p>
            <a:r>
              <a:rPr lang="fr-FR" dirty="0"/>
              <a:t>Le modèle</a:t>
            </a:r>
          </a:p>
        </p:txBody>
      </p:sp>
      <p:sp>
        <p:nvSpPr>
          <p:cNvPr id="3" name="Espace réservé du contenu 2">
            <a:extLst>
              <a:ext uri="{FF2B5EF4-FFF2-40B4-BE49-F238E27FC236}">
                <a16:creationId xmlns:a16="http://schemas.microsoft.com/office/drawing/2014/main" id="{F8DF9F84-8E96-2C4E-8A1F-19D357CDAA94}"/>
              </a:ext>
            </a:extLst>
          </p:cNvPr>
          <p:cNvSpPr>
            <a:spLocks noGrp="1"/>
          </p:cNvSpPr>
          <p:nvPr>
            <p:ph idx="1"/>
          </p:nvPr>
        </p:nvSpPr>
        <p:spPr>
          <a:xfrm>
            <a:off x="1295401" y="2556931"/>
            <a:ext cx="9601196" cy="3663395"/>
          </a:xfrm>
        </p:spPr>
        <p:txBody>
          <a:bodyPr>
            <a:normAutofit/>
          </a:bodyPr>
          <a:lstStyle/>
          <a:p>
            <a:pPr algn="just"/>
            <a:r>
              <a:rPr lang="fr-FR" dirty="0"/>
              <a:t>Un modèle est une représentation simplifiée de la réalité, que l’on peut utiliser pour prédire ce qui se passerait dans certaines conditions. Ça peut être un dessin, une équation physique, une fonction mathématique, une courbe …</a:t>
            </a:r>
          </a:p>
          <a:p>
            <a:pPr algn="just"/>
            <a:r>
              <a:rPr lang="fr-FR" dirty="0"/>
              <a:t>Par exemple, si je lâche une pomme de 100 g depuis une hauteur de 4 mètres, en combien de temps tombera t’elle sur la tête de ce bon vieux Newton ? On peut prédire cela avec les équations de Bernoulli. Dans ce cas, notre modèle est déterministe : il donnera toujours la même réponse sous les mêmes conditions.</a:t>
            </a:r>
          </a:p>
        </p:txBody>
      </p:sp>
      <p:pic>
        <p:nvPicPr>
          <p:cNvPr id="5" name="Image 4">
            <a:extLst>
              <a:ext uri="{FF2B5EF4-FFF2-40B4-BE49-F238E27FC236}">
                <a16:creationId xmlns:a16="http://schemas.microsoft.com/office/drawing/2014/main" id="{D752CFAA-E051-604A-9C21-091E014C9E93}"/>
              </a:ext>
            </a:extLst>
          </p:cNvPr>
          <p:cNvPicPr>
            <a:picLocks noChangeAspect="1"/>
          </p:cNvPicPr>
          <p:nvPr/>
        </p:nvPicPr>
        <p:blipFill>
          <a:blip r:embed="rId3"/>
          <a:stretch>
            <a:fillRect/>
          </a:stretch>
        </p:blipFill>
        <p:spPr>
          <a:xfrm>
            <a:off x="889896" y="1396443"/>
            <a:ext cx="10412208" cy="4783777"/>
          </a:xfrm>
          <a:prstGeom prst="rect">
            <a:avLst/>
          </a:prstGeom>
        </p:spPr>
      </p:pic>
    </p:spTree>
    <p:extLst>
      <p:ext uri="{BB962C8B-B14F-4D97-AF65-F5344CB8AC3E}">
        <p14:creationId xmlns:p14="http://schemas.microsoft.com/office/powerpoint/2010/main" val="237955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F5B98B-91B9-EE4C-9345-C8B988E86E2B}"/>
              </a:ext>
            </a:extLst>
          </p:cNvPr>
          <p:cNvSpPr>
            <a:spLocks noGrp="1"/>
          </p:cNvSpPr>
          <p:nvPr>
            <p:ph type="title"/>
          </p:nvPr>
        </p:nvSpPr>
        <p:spPr/>
        <p:txBody>
          <a:bodyPr>
            <a:normAutofit fontScale="90000"/>
          </a:bodyPr>
          <a:lstStyle/>
          <a:p>
            <a:r>
              <a:rPr lang="fr-FR" dirty="0"/>
              <a:t>La Fonction coût : mesure de la performance</a:t>
            </a:r>
          </a:p>
        </p:txBody>
      </p:sp>
      <p:sp>
        <p:nvSpPr>
          <p:cNvPr id="3" name="Espace réservé du contenu 2">
            <a:extLst>
              <a:ext uri="{FF2B5EF4-FFF2-40B4-BE49-F238E27FC236}">
                <a16:creationId xmlns:a16="http://schemas.microsoft.com/office/drawing/2014/main" id="{C870B504-34F6-304D-AD01-247B04D715FC}"/>
              </a:ext>
            </a:extLst>
          </p:cNvPr>
          <p:cNvSpPr>
            <a:spLocks noGrp="1"/>
          </p:cNvSpPr>
          <p:nvPr>
            <p:ph idx="1"/>
          </p:nvPr>
        </p:nvSpPr>
        <p:spPr/>
        <p:txBody>
          <a:bodyPr/>
          <a:lstStyle/>
          <a:p>
            <a:pPr algn="just"/>
            <a:r>
              <a:rPr lang="fr-FR" dirty="0"/>
              <a:t>Pour que la machine trouve le meilleur modèle, il faut déjà qu’elle puisse mesurer la performance d’un modèle donné.</a:t>
            </a:r>
          </a:p>
          <a:p>
            <a:pPr algn="just"/>
            <a:r>
              <a:rPr lang="fr-FR" dirty="0"/>
              <a:t>Dans le cas d’une régression, on peut par exemple mesurer l’erreur entre la prédiction du modèle          et la valeur        qui est associée à ce      dans notre </a:t>
            </a:r>
            <a:r>
              <a:rPr lang="fr-FR" dirty="0" err="1"/>
              <a:t>Dataset</a:t>
            </a:r>
            <a:r>
              <a:rPr lang="fr-FR" dirty="0"/>
              <a:t>. </a:t>
            </a:r>
          </a:p>
        </p:txBody>
      </p:sp>
      <p:pic>
        <p:nvPicPr>
          <p:cNvPr id="1026" name="Picture 2" descr="f(x^{(i)})">
            <a:extLst>
              <a:ext uri="{FF2B5EF4-FFF2-40B4-BE49-F238E27FC236}">
                <a16:creationId xmlns:a16="http://schemas.microsoft.com/office/drawing/2014/main" id="{B1920052-4008-7D44-958A-10C2673DC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663" y="3880582"/>
            <a:ext cx="685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y^{(i)}">
            <a:extLst>
              <a:ext uri="{FF2B5EF4-FFF2-40B4-BE49-F238E27FC236}">
                <a16:creationId xmlns:a16="http://schemas.microsoft.com/office/drawing/2014/main" id="{1DB3A88A-F01D-1A40-A542-A52AE0EE9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2736" y="3924299"/>
            <a:ext cx="342900" cy="2921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x^{(i)}">
            <a:extLst>
              <a:ext uri="{FF2B5EF4-FFF2-40B4-BE49-F238E27FC236}">
                <a16:creationId xmlns:a16="http://schemas.microsoft.com/office/drawing/2014/main" id="{728E9C6A-5D3F-E94A-ACB3-35B5DE2B4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90163" y="3865927"/>
            <a:ext cx="342900" cy="24130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F30B2F64-0D72-AA4C-8801-E760FC324F93}"/>
              </a:ext>
            </a:extLst>
          </p:cNvPr>
          <p:cNvPicPr>
            <a:picLocks noChangeAspect="1"/>
          </p:cNvPicPr>
          <p:nvPr/>
        </p:nvPicPr>
        <p:blipFill>
          <a:blip r:embed="rId6"/>
          <a:stretch>
            <a:fillRect/>
          </a:stretch>
        </p:blipFill>
        <p:spPr>
          <a:xfrm>
            <a:off x="1403686" y="2217936"/>
            <a:ext cx="9601195" cy="3537282"/>
          </a:xfrm>
          <a:prstGeom prst="rect">
            <a:avLst/>
          </a:prstGeom>
        </p:spPr>
      </p:pic>
    </p:spTree>
    <p:extLst>
      <p:ext uri="{BB962C8B-B14F-4D97-AF65-F5344CB8AC3E}">
        <p14:creationId xmlns:p14="http://schemas.microsoft.com/office/powerpoint/2010/main" val="275987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4C3A15-492C-3047-B74F-465BE5C5D7D4}"/>
              </a:ext>
            </a:extLst>
          </p:cNvPr>
          <p:cNvSpPr>
            <a:spLocks noGrp="1"/>
          </p:cNvSpPr>
          <p:nvPr>
            <p:ph type="title"/>
          </p:nvPr>
        </p:nvSpPr>
        <p:spPr/>
        <p:txBody>
          <a:bodyPr>
            <a:normAutofit fontScale="90000"/>
          </a:bodyPr>
          <a:lstStyle/>
          <a:p>
            <a:r>
              <a:rPr lang="fr-FR" dirty="0"/>
              <a:t>La Fonction coût : mesure de la performance</a:t>
            </a:r>
          </a:p>
        </p:txBody>
      </p:sp>
      <p:sp>
        <p:nvSpPr>
          <p:cNvPr id="3" name="Espace réservé du contenu 2">
            <a:extLst>
              <a:ext uri="{FF2B5EF4-FFF2-40B4-BE49-F238E27FC236}">
                <a16:creationId xmlns:a16="http://schemas.microsoft.com/office/drawing/2014/main" id="{E73AC301-2D8F-4542-82AF-543149312390}"/>
              </a:ext>
            </a:extLst>
          </p:cNvPr>
          <p:cNvSpPr>
            <a:spLocks noGrp="1"/>
          </p:cNvSpPr>
          <p:nvPr>
            <p:ph idx="1"/>
          </p:nvPr>
        </p:nvSpPr>
        <p:spPr/>
        <p:txBody>
          <a:bodyPr/>
          <a:lstStyle/>
          <a:p>
            <a:pPr algn="just"/>
            <a:r>
              <a:rPr lang="fr-FR" dirty="0"/>
              <a:t>Maintenant, dans le cas d’une classification, on peut construire notre fonction Coût en mesurant le nombre d’exemples du </a:t>
            </a:r>
            <a:r>
              <a:rPr lang="fr-FR" dirty="0" err="1"/>
              <a:t>Dataset</a:t>
            </a:r>
            <a:r>
              <a:rPr lang="fr-FR" dirty="0"/>
              <a:t> que notre modèle aura mal classé avec sa frontière de décision</a:t>
            </a:r>
          </a:p>
        </p:txBody>
      </p:sp>
      <p:pic>
        <p:nvPicPr>
          <p:cNvPr id="5" name="Image 4">
            <a:extLst>
              <a:ext uri="{FF2B5EF4-FFF2-40B4-BE49-F238E27FC236}">
                <a16:creationId xmlns:a16="http://schemas.microsoft.com/office/drawing/2014/main" id="{0B8A346B-AF13-6946-84A3-F24984DFE648}"/>
              </a:ext>
            </a:extLst>
          </p:cNvPr>
          <p:cNvPicPr>
            <a:picLocks noChangeAspect="1"/>
          </p:cNvPicPr>
          <p:nvPr/>
        </p:nvPicPr>
        <p:blipFill>
          <a:blip r:embed="rId2"/>
          <a:stretch>
            <a:fillRect/>
          </a:stretch>
        </p:blipFill>
        <p:spPr>
          <a:xfrm>
            <a:off x="1164120" y="2421465"/>
            <a:ext cx="9732477" cy="3589869"/>
          </a:xfrm>
          <a:prstGeom prst="rect">
            <a:avLst/>
          </a:prstGeom>
        </p:spPr>
      </p:pic>
    </p:spTree>
    <p:extLst>
      <p:ext uri="{BB962C8B-B14F-4D97-AF65-F5344CB8AC3E}">
        <p14:creationId xmlns:p14="http://schemas.microsoft.com/office/powerpoint/2010/main" val="337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6837AC-7FC0-7148-8CFD-3EB224CA6136}"/>
              </a:ext>
            </a:extLst>
          </p:cNvPr>
          <p:cNvSpPr>
            <a:spLocks noGrp="1"/>
          </p:cNvSpPr>
          <p:nvPr>
            <p:ph type="title"/>
          </p:nvPr>
        </p:nvSpPr>
        <p:spPr/>
        <p:txBody>
          <a:bodyPr/>
          <a:lstStyle/>
          <a:p>
            <a:r>
              <a:rPr lang="fr-FR" dirty="0"/>
              <a:t>Enfin l’Algorithme d’apprentissage</a:t>
            </a:r>
          </a:p>
        </p:txBody>
      </p:sp>
      <p:sp>
        <p:nvSpPr>
          <p:cNvPr id="3" name="Espace réservé du contenu 2">
            <a:extLst>
              <a:ext uri="{FF2B5EF4-FFF2-40B4-BE49-F238E27FC236}">
                <a16:creationId xmlns:a16="http://schemas.microsoft.com/office/drawing/2014/main" id="{767BB8E6-C592-834C-A3E3-9A76C2C96855}"/>
              </a:ext>
            </a:extLst>
          </p:cNvPr>
          <p:cNvSpPr>
            <a:spLocks noGrp="1"/>
          </p:cNvSpPr>
          <p:nvPr>
            <p:ph idx="1"/>
          </p:nvPr>
        </p:nvSpPr>
        <p:spPr/>
        <p:txBody>
          <a:bodyPr/>
          <a:lstStyle/>
          <a:p>
            <a:pPr algn="just"/>
            <a:r>
              <a:rPr lang="fr-FR" dirty="0"/>
              <a:t>En Apprentissage supervisé, la machine cherche les paramètres de modèle qui minimisent la fonction Coût. C’est ça que l’on appelle l’apprentissage. Cette phrase est très importante (On règle automatiquement les boutons). </a:t>
            </a:r>
          </a:p>
        </p:txBody>
      </p:sp>
      <p:pic>
        <p:nvPicPr>
          <p:cNvPr id="5" name="Image 4">
            <a:extLst>
              <a:ext uri="{FF2B5EF4-FFF2-40B4-BE49-F238E27FC236}">
                <a16:creationId xmlns:a16="http://schemas.microsoft.com/office/drawing/2014/main" id="{4386C406-E6A4-D74F-A7CC-9F90B160257B}"/>
              </a:ext>
            </a:extLst>
          </p:cNvPr>
          <p:cNvPicPr>
            <a:picLocks noChangeAspect="1"/>
          </p:cNvPicPr>
          <p:nvPr/>
        </p:nvPicPr>
        <p:blipFill>
          <a:blip r:embed="rId2"/>
          <a:stretch>
            <a:fillRect/>
          </a:stretch>
        </p:blipFill>
        <p:spPr>
          <a:xfrm>
            <a:off x="3603507" y="3813457"/>
            <a:ext cx="4463533" cy="2333343"/>
          </a:xfrm>
          <a:prstGeom prst="rect">
            <a:avLst/>
          </a:prstGeom>
        </p:spPr>
      </p:pic>
    </p:spTree>
    <p:extLst>
      <p:ext uri="{BB962C8B-B14F-4D97-AF65-F5344CB8AC3E}">
        <p14:creationId xmlns:p14="http://schemas.microsoft.com/office/powerpoint/2010/main" val="12153473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EF829F-2C9F-C144-8426-B882D9AE4E37}"/>
              </a:ext>
            </a:extLst>
          </p:cNvPr>
          <p:cNvSpPr>
            <a:spLocks noGrp="1"/>
          </p:cNvSpPr>
          <p:nvPr>
            <p:ph type="title"/>
          </p:nvPr>
        </p:nvSpPr>
        <p:spPr/>
        <p:txBody>
          <a:bodyPr/>
          <a:lstStyle/>
          <a:p>
            <a:r>
              <a:rPr lang="fr-FR" dirty="0"/>
              <a:t>Problème de l’apprentissage supervisé</a:t>
            </a:r>
          </a:p>
        </p:txBody>
      </p:sp>
      <p:sp>
        <p:nvSpPr>
          <p:cNvPr id="3" name="Espace réservé du contenu 2">
            <a:extLst>
              <a:ext uri="{FF2B5EF4-FFF2-40B4-BE49-F238E27FC236}">
                <a16:creationId xmlns:a16="http://schemas.microsoft.com/office/drawing/2014/main" id="{85B8F985-6140-8B47-BF56-E8C34E798F9A}"/>
              </a:ext>
            </a:extLst>
          </p:cNvPr>
          <p:cNvSpPr>
            <a:spLocks noGrp="1"/>
          </p:cNvSpPr>
          <p:nvPr>
            <p:ph idx="1"/>
          </p:nvPr>
        </p:nvSpPr>
        <p:spPr>
          <a:xfrm>
            <a:off x="1295401" y="2556932"/>
            <a:ext cx="9601196" cy="3567142"/>
          </a:xfrm>
        </p:spPr>
        <p:txBody>
          <a:bodyPr>
            <a:normAutofit lnSpcReduction="10000"/>
          </a:bodyPr>
          <a:lstStyle/>
          <a:p>
            <a:r>
              <a:rPr lang="fr-FR" dirty="0"/>
              <a:t>Le problème principal va venir de votre </a:t>
            </a:r>
            <a:r>
              <a:rPr lang="fr-FR" dirty="0" err="1"/>
              <a:t>dataset</a:t>
            </a:r>
            <a:r>
              <a:rPr lang="fr-FR" dirty="0"/>
              <a:t>. </a:t>
            </a:r>
            <a:r>
              <a:rPr lang="fr-FR" b="1" dirty="0"/>
              <a:t>SI LES DATAS SONT BIAISÉES LES RESULTATS SERONT FAUX</a:t>
            </a:r>
            <a:endParaRPr lang="fr-FR" dirty="0"/>
          </a:p>
          <a:p>
            <a:r>
              <a:rPr lang="fr-FR" dirty="0"/>
              <a:t>Exemple sur une règle de français : Après qu’il (avoir) assisté à cette belle présentation, il comprend que l’IA n’existe pas.</a:t>
            </a:r>
          </a:p>
          <a:p>
            <a:r>
              <a:rPr lang="fr-FR" dirty="0"/>
              <a:t>Je ne veux pas être enterré mais ….</a:t>
            </a:r>
          </a:p>
          <a:p>
            <a:r>
              <a:rPr lang="fr-FR" dirty="0"/>
              <a:t>Incinérer c’est pour les ordures, le bon verbe est crémer (voire </a:t>
            </a:r>
            <a:r>
              <a:rPr lang="fr-FR" dirty="0" err="1"/>
              <a:t>crématiser</a:t>
            </a:r>
            <a:r>
              <a:rPr lang="fr-FR" dirty="0"/>
              <a:t>)</a:t>
            </a:r>
          </a:p>
          <a:p>
            <a:r>
              <a:rPr lang="fr-FR" dirty="0"/>
              <a:t>Comme beaucoup </a:t>
            </a:r>
            <a:r>
              <a:rPr lang="fr-FR"/>
              <a:t>de personnes </a:t>
            </a:r>
            <a:r>
              <a:rPr lang="fr-FR" dirty="0"/>
              <a:t>font ces erreurs, un système d’apprentissage pourrait considérer que ce sont les bonnes règles.   </a:t>
            </a:r>
          </a:p>
          <a:p>
            <a:pPr marL="0" indent="0">
              <a:buNone/>
            </a:pPr>
            <a:endParaRPr lang="fr-FR" b="1" dirty="0"/>
          </a:p>
        </p:txBody>
      </p:sp>
    </p:spTree>
    <p:extLst>
      <p:ext uri="{BB962C8B-B14F-4D97-AF65-F5344CB8AC3E}">
        <p14:creationId xmlns:p14="http://schemas.microsoft.com/office/powerpoint/2010/main" val="263224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Apprentissage NON supervisé</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a:xfrm>
            <a:off x="1295401" y="2443163"/>
            <a:ext cx="9763124" cy="3671887"/>
          </a:xfrm>
        </p:spPr>
        <p:txBody>
          <a:bodyPr>
            <a:normAutofit/>
          </a:bodyPr>
          <a:lstStyle/>
          <a:p>
            <a:pPr algn="just"/>
            <a:r>
              <a:rPr lang="fr-FR" dirty="0"/>
              <a:t>L’apprentissage non supervisé consiste à ne disposer que de données d’entrée (X) et pas de variables de sortie correspondantes. On n’explique pas à la machine ce qu’elle doit trouver (enfin ….). </a:t>
            </a:r>
          </a:p>
          <a:p>
            <a:pPr algn="just"/>
            <a:r>
              <a:rPr lang="fr-FR" dirty="0"/>
              <a:t>L’objectif de l’apprentissage non supervisé est de modéliser la structure, ou la distribution sous-jacente dans les données, afin d’en apprendre davantage sur celles-ci</a:t>
            </a:r>
          </a:p>
          <a:p>
            <a:pPr algn="just"/>
            <a:r>
              <a:rPr lang="fr-FR" dirty="0"/>
              <a:t>On l’appelle apprentissage non supervisé car, contrairement à l’apprentissage supervisé ci-dessus, il n’y a pas de réponse correcte. </a:t>
            </a:r>
          </a:p>
        </p:txBody>
      </p:sp>
    </p:spTree>
    <p:extLst>
      <p:ext uri="{BB962C8B-B14F-4D97-AF65-F5344CB8AC3E}">
        <p14:creationId xmlns:p14="http://schemas.microsoft.com/office/powerpoint/2010/main" val="817269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a:xfrm>
            <a:off x="1295402" y="982132"/>
            <a:ext cx="9601196" cy="1303867"/>
          </a:xfrm>
        </p:spPr>
        <p:txBody>
          <a:bodyPr>
            <a:normAutofit/>
          </a:bodyPr>
          <a:lstStyle/>
          <a:p>
            <a:r>
              <a:rPr lang="fr-FR">
                <a:solidFill>
                  <a:srgbClr val="262626"/>
                </a:solidFill>
              </a:rPr>
              <a:t>Apprentissage non supervisé</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a:xfrm>
            <a:off x="1295402" y="2556932"/>
            <a:ext cx="9529352" cy="1303867"/>
          </a:xfrm>
        </p:spPr>
        <p:txBody>
          <a:bodyPr>
            <a:normAutofit/>
          </a:bodyPr>
          <a:lstStyle/>
          <a:p>
            <a:r>
              <a:rPr lang="fr-FR" dirty="0">
                <a:solidFill>
                  <a:srgbClr val="262626"/>
                </a:solidFill>
              </a:rPr>
              <a:t>L’apprentissage non supervisé comprend trois catégories d’algorithmes: Algorithmes de regroupement, d’association, de renforcement.</a:t>
            </a:r>
          </a:p>
        </p:txBody>
      </p:sp>
      <p:pic>
        <p:nvPicPr>
          <p:cNvPr id="1026" name="Picture 2" descr="Exemple d'apprentissage Automatique non supervisé">
            <a:extLst>
              <a:ext uri="{FF2B5EF4-FFF2-40B4-BE49-F238E27FC236}">
                <a16:creationId xmlns:a16="http://schemas.microsoft.com/office/drawing/2014/main" id="{9A99CA38-A5F6-974B-8024-9192D81A81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37164" y="3562860"/>
            <a:ext cx="6506494" cy="2553796"/>
          </a:xfrm>
          <a:prstGeom prst="rect">
            <a:avLst/>
          </a:prstGeom>
          <a:noFill/>
          <a:ln w="57150" cmpd="thickThin">
            <a:solidFill>
              <a:srgbClr val="7F7F7F"/>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7558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a. Non supervisé par regroupement</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p:txBody>
          <a:bodyPr/>
          <a:lstStyle/>
          <a:p>
            <a:pPr algn="just"/>
            <a:r>
              <a:rPr lang="fr-FR" dirty="0"/>
              <a:t>La mise en cluster consiste à séparer ou à diviser un ensemble de données en un certain nombre de groupes, de sorte que les ensembles de données appartenant aux mêmes groupes se </a:t>
            </a:r>
            <a:r>
              <a:rPr lang="fr-FR" b="1" dirty="0"/>
              <a:t>ressemblent</a:t>
            </a:r>
            <a:r>
              <a:rPr lang="fr-FR" dirty="0"/>
              <a:t> davantage que ceux d’autres groupes. </a:t>
            </a:r>
          </a:p>
          <a:p>
            <a:pPr algn="just"/>
            <a:r>
              <a:rPr lang="fr-FR" dirty="0"/>
              <a:t>Problème ! Comment choisir les critères de regroupement ? Ce n’est pas l’ordinateur qui peut construire seul les paramètres à analyser. Est-ce la forme ? La couleur ? La taille ? Le prix ? L’espèce ?</a:t>
            </a:r>
          </a:p>
        </p:txBody>
      </p:sp>
    </p:spTree>
    <p:extLst>
      <p:ext uri="{BB962C8B-B14F-4D97-AF65-F5344CB8AC3E}">
        <p14:creationId xmlns:p14="http://schemas.microsoft.com/office/powerpoint/2010/main" val="6441912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Non supervisé par regroupement</a:t>
            </a:r>
          </a:p>
        </p:txBody>
      </p:sp>
      <p:pic>
        <p:nvPicPr>
          <p:cNvPr id="4" name="Image 3">
            <a:extLst>
              <a:ext uri="{FF2B5EF4-FFF2-40B4-BE49-F238E27FC236}">
                <a16:creationId xmlns:a16="http://schemas.microsoft.com/office/drawing/2014/main" id="{29AAFA01-581A-6248-90C3-FA20920FF2C2}"/>
              </a:ext>
            </a:extLst>
          </p:cNvPr>
          <p:cNvPicPr>
            <a:picLocks noChangeAspect="1"/>
          </p:cNvPicPr>
          <p:nvPr/>
        </p:nvPicPr>
        <p:blipFill>
          <a:blip r:embed="rId3"/>
          <a:stretch>
            <a:fillRect/>
          </a:stretch>
        </p:blipFill>
        <p:spPr>
          <a:xfrm>
            <a:off x="1562501" y="2777066"/>
            <a:ext cx="1041454" cy="1303868"/>
          </a:xfrm>
          <a:prstGeom prst="rect">
            <a:avLst/>
          </a:prstGeom>
        </p:spPr>
      </p:pic>
      <p:pic>
        <p:nvPicPr>
          <p:cNvPr id="6" name="Image 5" descr="Une image contenant clipart&#10;&#10;Description générée automatiquement">
            <a:extLst>
              <a:ext uri="{FF2B5EF4-FFF2-40B4-BE49-F238E27FC236}">
                <a16:creationId xmlns:a16="http://schemas.microsoft.com/office/drawing/2014/main" id="{705F3349-DA01-2C46-8DF5-58C17D8751E7}"/>
              </a:ext>
            </a:extLst>
          </p:cNvPr>
          <p:cNvPicPr>
            <a:picLocks noChangeAspect="1"/>
          </p:cNvPicPr>
          <p:nvPr/>
        </p:nvPicPr>
        <p:blipFill>
          <a:blip r:embed="rId4"/>
          <a:stretch>
            <a:fillRect/>
          </a:stretch>
        </p:blipFill>
        <p:spPr>
          <a:xfrm>
            <a:off x="3300633" y="5130478"/>
            <a:ext cx="742950" cy="1022350"/>
          </a:xfrm>
          <a:prstGeom prst="rect">
            <a:avLst/>
          </a:prstGeom>
        </p:spPr>
      </p:pic>
      <p:pic>
        <p:nvPicPr>
          <p:cNvPr id="8" name="Image 7" descr="Une image contenant clipart&#10;&#10;Description générée automatiquement">
            <a:extLst>
              <a:ext uri="{FF2B5EF4-FFF2-40B4-BE49-F238E27FC236}">
                <a16:creationId xmlns:a16="http://schemas.microsoft.com/office/drawing/2014/main" id="{2589205D-17CB-504D-A0FD-DC6B99E714DB}"/>
              </a:ext>
            </a:extLst>
          </p:cNvPr>
          <p:cNvPicPr>
            <a:picLocks noChangeAspect="1"/>
          </p:cNvPicPr>
          <p:nvPr/>
        </p:nvPicPr>
        <p:blipFill>
          <a:blip r:embed="rId5"/>
          <a:stretch>
            <a:fillRect/>
          </a:stretch>
        </p:blipFill>
        <p:spPr>
          <a:xfrm>
            <a:off x="2853060" y="2777066"/>
            <a:ext cx="895147" cy="1234685"/>
          </a:xfrm>
          <a:prstGeom prst="rect">
            <a:avLst/>
          </a:prstGeom>
        </p:spPr>
      </p:pic>
      <p:pic>
        <p:nvPicPr>
          <p:cNvPr id="13" name="Image 12" descr="Une image contenant clipart&#10;&#10;Description générée automatiquement">
            <a:extLst>
              <a:ext uri="{FF2B5EF4-FFF2-40B4-BE49-F238E27FC236}">
                <a16:creationId xmlns:a16="http://schemas.microsoft.com/office/drawing/2014/main" id="{550386FF-85DD-7F4B-9BEB-53760DEE636E}"/>
              </a:ext>
            </a:extLst>
          </p:cNvPr>
          <p:cNvPicPr>
            <a:picLocks noChangeAspect="1"/>
          </p:cNvPicPr>
          <p:nvPr/>
        </p:nvPicPr>
        <p:blipFill>
          <a:blip r:embed="rId6"/>
          <a:stretch>
            <a:fillRect/>
          </a:stretch>
        </p:blipFill>
        <p:spPr>
          <a:xfrm>
            <a:off x="1295402" y="4734046"/>
            <a:ext cx="887542" cy="1219334"/>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B88E5B5E-ED31-AA4D-A06B-73BE740C823B}"/>
              </a:ext>
            </a:extLst>
          </p:cNvPr>
          <p:cNvPicPr>
            <a:picLocks noChangeAspect="1"/>
          </p:cNvPicPr>
          <p:nvPr/>
        </p:nvPicPr>
        <p:blipFill>
          <a:blip r:embed="rId7"/>
          <a:stretch>
            <a:fillRect/>
          </a:stretch>
        </p:blipFill>
        <p:spPr>
          <a:xfrm>
            <a:off x="2933444" y="4172019"/>
            <a:ext cx="759022" cy="1171694"/>
          </a:xfrm>
          <a:prstGeom prst="rect">
            <a:avLst/>
          </a:prstGeom>
        </p:spPr>
      </p:pic>
      <p:sp>
        <p:nvSpPr>
          <p:cNvPr id="20" name="Flèche vers la droite 19">
            <a:extLst>
              <a:ext uri="{FF2B5EF4-FFF2-40B4-BE49-F238E27FC236}">
                <a16:creationId xmlns:a16="http://schemas.microsoft.com/office/drawing/2014/main" id="{B70E4BE4-1C0F-B740-BCA7-552E9A8BF58A}"/>
              </a:ext>
            </a:extLst>
          </p:cNvPr>
          <p:cNvSpPr/>
          <p:nvPr/>
        </p:nvSpPr>
        <p:spPr>
          <a:xfrm>
            <a:off x="4444678" y="3773347"/>
            <a:ext cx="1215342" cy="729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41" descr="Une image contenant clipart&#10;&#10;Description générée automatiquement">
            <a:extLst>
              <a:ext uri="{FF2B5EF4-FFF2-40B4-BE49-F238E27FC236}">
                <a16:creationId xmlns:a16="http://schemas.microsoft.com/office/drawing/2014/main" id="{01E62C98-85C6-D141-9E44-03D6A1EC8FD8}"/>
              </a:ext>
            </a:extLst>
          </p:cNvPr>
          <p:cNvPicPr>
            <a:picLocks noChangeAspect="1"/>
          </p:cNvPicPr>
          <p:nvPr/>
        </p:nvPicPr>
        <p:blipFill>
          <a:blip r:embed="rId5"/>
          <a:stretch>
            <a:fillRect/>
          </a:stretch>
        </p:blipFill>
        <p:spPr>
          <a:xfrm>
            <a:off x="6096000" y="2538662"/>
            <a:ext cx="895147" cy="1234685"/>
          </a:xfrm>
          <a:prstGeom prst="rect">
            <a:avLst/>
          </a:prstGeom>
        </p:spPr>
      </p:pic>
      <p:pic>
        <p:nvPicPr>
          <p:cNvPr id="43" name="Image 42">
            <a:extLst>
              <a:ext uri="{FF2B5EF4-FFF2-40B4-BE49-F238E27FC236}">
                <a16:creationId xmlns:a16="http://schemas.microsoft.com/office/drawing/2014/main" id="{B6BC96CD-C0A5-514F-826B-6428112C2F08}"/>
              </a:ext>
            </a:extLst>
          </p:cNvPr>
          <p:cNvPicPr>
            <a:picLocks noChangeAspect="1"/>
          </p:cNvPicPr>
          <p:nvPr/>
        </p:nvPicPr>
        <p:blipFill>
          <a:blip r:embed="rId3"/>
          <a:stretch>
            <a:fillRect/>
          </a:stretch>
        </p:blipFill>
        <p:spPr>
          <a:xfrm>
            <a:off x="7143427" y="2538662"/>
            <a:ext cx="986195" cy="1234685"/>
          </a:xfrm>
          <a:prstGeom prst="rect">
            <a:avLst/>
          </a:prstGeom>
        </p:spPr>
      </p:pic>
      <p:pic>
        <p:nvPicPr>
          <p:cNvPr id="44" name="Image 43" descr="Une image contenant clipart&#10;&#10;Description générée automatiquement">
            <a:extLst>
              <a:ext uri="{FF2B5EF4-FFF2-40B4-BE49-F238E27FC236}">
                <a16:creationId xmlns:a16="http://schemas.microsoft.com/office/drawing/2014/main" id="{222243BB-7E97-864C-9DFA-7140D6B26855}"/>
              </a:ext>
            </a:extLst>
          </p:cNvPr>
          <p:cNvPicPr>
            <a:picLocks noChangeAspect="1"/>
          </p:cNvPicPr>
          <p:nvPr/>
        </p:nvPicPr>
        <p:blipFill>
          <a:blip r:embed="rId4"/>
          <a:stretch>
            <a:fillRect/>
          </a:stretch>
        </p:blipFill>
        <p:spPr>
          <a:xfrm>
            <a:off x="8129622" y="2518498"/>
            <a:ext cx="742950" cy="1022350"/>
          </a:xfrm>
          <a:prstGeom prst="rect">
            <a:avLst/>
          </a:prstGeom>
        </p:spPr>
      </p:pic>
      <p:pic>
        <p:nvPicPr>
          <p:cNvPr id="45" name="Image 44" descr="Une image contenant clipart&#10;&#10;Description générée automatiquement">
            <a:extLst>
              <a:ext uri="{FF2B5EF4-FFF2-40B4-BE49-F238E27FC236}">
                <a16:creationId xmlns:a16="http://schemas.microsoft.com/office/drawing/2014/main" id="{E3F454CC-9223-2F44-81E7-BE5C4481CA03}"/>
              </a:ext>
            </a:extLst>
          </p:cNvPr>
          <p:cNvPicPr>
            <a:picLocks noChangeAspect="1"/>
          </p:cNvPicPr>
          <p:nvPr/>
        </p:nvPicPr>
        <p:blipFill>
          <a:blip r:embed="rId6"/>
          <a:stretch>
            <a:fillRect/>
          </a:stretch>
        </p:blipFill>
        <p:spPr>
          <a:xfrm>
            <a:off x="6218964" y="4844662"/>
            <a:ext cx="887542" cy="1219334"/>
          </a:xfrm>
          <a:prstGeom prst="rect">
            <a:avLst/>
          </a:prstGeom>
        </p:spPr>
      </p:pic>
      <p:pic>
        <p:nvPicPr>
          <p:cNvPr id="46" name="Image 45" descr="Une image contenant texte&#10;&#10;Description générée automatiquement">
            <a:extLst>
              <a:ext uri="{FF2B5EF4-FFF2-40B4-BE49-F238E27FC236}">
                <a16:creationId xmlns:a16="http://schemas.microsoft.com/office/drawing/2014/main" id="{EA840485-24B3-7344-92FA-02FEC452EB55}"/>
              </a:ext>
            </a:extLst>
          </p:cNvPr>
          <p:cNvPicPr>
            <a:picLocks noChangeAspect="1"/>
          </p:cNvPicPr>
          <p:nvPr/>
        </p:nvPicPr>
        <p:blipFill>
          <a:blip r:embed="rId7"/>
          <a:stretch>
            <a:fillRect/>
          </a:stretch>
        </p:blipFill>
        <p:spPr>
          <a:xfrm>
            <a:off x="8385677" y="4825747"/>
            <a:ext cx="759022" cy="1171694"/>
          </a:xfrm>
          <a:prstGeom prst="rect">
            <a:avLst/>
          </a:prstGeom>
        </p:spPr>
      </p:pic>
      <p:pic>
        <p:nvPicPr>
          <p:cNvPr id="47" name="Image 46" descr="Une image contenant clipart&#10;&#10;Description générée automatiquement">
            <a:extLst>
              <a:ext uri="{FF2B5EF4-FFF2-40B4-BE49-F238E27FC236}">
                <a16:creationId xmlns:a16="http://schemas.microsoft.com/office/drawing/2014/main" id="{326F7AF2-B600-B74B-BB00-DD18EEEDDE27}"/>
              </a:ext>
            </a:extLst>
          </p:cNvPr>
          <p:cNvPicPr>
            <a:picLocks noChangeAspect="1"/>
          </p:cNvPicPr>
          <p:nvPr/>
        </p:nvPicPr>
        <p:blipFill>
          <a:blip r:embed="rId6"/>
          <a:stretch>
            <a:fillRect/>
          </a:stretch>
        </p:blipFill>
        <p:spPr>
          <a:xfrm>
            <a:off x="10009056" y="2746751"/>
            <a:ext cx="887542" cy="1219334"/>
          </a:xfrm>
          <a:prstGeom prst="rect">
            <a:avLst/>
          </a:prstGeom>
        </p:spPr>
      </p:pic>
      <p:pic>
        <p:nvPicPr>
          <p:cNvPr id="48" name="Image 47">
            <a:extLst>
              <a:ext uri="{FF2B5EF4-FFF2-40B4-BE49-F238E27FC236}">
                <a16:creationId xmlns:a16="http://schemas.microsoft.com/office/drawing/2014/main" id="{0830951A-B3F4-6744-8543-DF62DCA9B417}"/>
              </a:ext>
            </a:extLst>
          </p:cNvPr>
          <p:cNvPicPr>
            <a:picLocks noChangeAspect="1"/>
          </p:cNvPicPr>
          <p:nvPr/>
        </p:nvPicPr>
        <p:blipFill>
          <a:blip r:embed="rId3"/>
          <a:stretch>
            <a:fillRect/>
          </a:stretch>
        </p:blipFill>
        <p:spPr>
          <a:xfrm>
            <a:off x="9932100" y="4337785"/>
            <a:ext cx="1041454" cy="1303868"/>
          </a:xfrm>
          <a:prstGeom prst="rect">
            <a:avLst/>
          </a:prstGeom>
        </p:spPr>
      </p:pic>
      <p:pic>
        <p:nvPicPr>
          <p:cNvPr id="49" name="Image 48" descr="Une image contenant clipart&#10;&#10;Description générée automatiquement">
            <a:extLst>
              <a:ext uri="{FF2B5EF4-FFF2-40B4-BE49-F238E27FC236}">
                <a16:creationId xmlns:a16="http://schemas.microsoft.com/office/drawing/2014/main" id="{12F69FBA-BAF6-294C-ADF1-296136059F4F}"/>
              </a:ext>
            </a:extLst>
          </p:cNvPr>
          <p:cNvPicPr>
            <a:picLocks noChangeAspect="1"/>
          </p:cNvPicPr>
          <p:nvPr/>
        </p:nvPicPr>
        <p:blipFill>
          <a:blip r:embed="rId5"/>
          <a:stretch>
            <a:fillRect/>
          </a:stretch>
        </p:blipFill>
        <p:spPr>
          <a:xfrm>
            <a:off x="7114427" y="3755034"/>
            <a:ext cx="895147" cy="1234685"/>
          </a:xfrm>
          <a:prstGeom prst="rect">
            <a:avLst/>
          </a:prstGeom>
        </p:spPr>
      </p:pic>
      <p:pic>
        <p:nvPicPr>
          <p:cNvPr id="50" name="Image 49" descr="Une image contenant clipart&#10;&#10;Description générée automatiquement">
            <a:extLst>
              <a:ext uri="{FF2B5EF4-FFF2-40B4-BE49-F238E27FC236}">
                <a16:creationId xmlns:a16="http://schemas.microsoft.com/office/drawing/2014/main" id="{E0E41EBC-EE9F-4A44-8266-57AE43CEEF71}"/>
              </a:ext>
            </a:extLst>
          </p:cNvPr>
          <p:cNvPicPr>
            <a:picLocks noChangeAspect="1"/>
          </p:cNvPicPr>
          <p:nvPr/>
        </p:nvPicPr>
        <p:blipFill>
          <a:blip r:embed="rId4"/>
          <a:stretch>
            <a:fillRect/>
          </a:stretch>
        </p:blipFill>
        <p:spPr>
          <a:xfrm>
            <a:off x="7954914" y="3803397"/>
            <a:ext cx="742950" cy="1022350"/>
          </a:xfrm>
          <a:prstGeom prst="rect">
            <a:avLst/>
          </a:prstGeom>
        </p:spPr>
      </p:pic>
      <p:pic>
        <p:nvPicPr>
          <p:cNvPr id="51" name="Image 50" descr="Une image contenant texte&#10;&#10;Description générée automatiquement">
            <a:extLst>
              <a:ext uri="{FF2B5EF4-FFF2-40B4-BE49-F238E27FC236}">
                <a16:creationId xmlns:a16="http://schemas.microsoft.com/office/drawing/2014/main" id="{B18F7339-227B-4849-8A6E-CD9A0D934FBE}"/>
              </a:ext>
            </a:extLst>
          </p:cNvPr>
          <p:cNvPicPr>
            <a:picLocks noChangeAspect="1"/>
          </p:cNvPicPr>
          <p:nvPr/>
        </p:nvPicPr>
        <p:blipFill>
          <a:blip r:embed="rId7"/>
          <a:stretch>
            <a:fillRect/>
          </a:stretch>
        </p:blipFill>
        <p:spPr>
          <a:xfrm>
            <a:off x="5678821" y="3825140"/>
            <a:ext cx="759022" cy="1171694"/>
          </a:xfrm>
          <a:prstGeom prst="rect">
            <a:avLst/>
          </a:prstGeom>
        </p:spPr>
      </p:pic>
      <p:pic>
        <p:nvPicPr>
          <p:cNvPr id="52" name="Image 51" descr="Une image contenant clipart&#10;&#10;Description générée automatiquement">
            <a:extLst>
              <a:ext uri="{FF2B5EF4-FFF2-40B4-BE49-F238E27FC236}">
                <a16:creationId xmlns:a16="http://schemas.microsoft.com/office/drawing/2014/main" id="{1C132CF6-B20D-844F-9044-933F1F88484E}"/>
              </a:ext>
            </a:extLst>
          </p:cNvPr>
          <p:cNvPicPr>
            <a:picLocks noChangeAspect="1"/>
          </p:cNvPicPr>
          <p:nvPr/>
        </p:nvPicPr>
        <p:blipFill>
          <a:blip r:embed="rId4"/>
          <a:stretch>
            <a:fillRect/>
          </a:stretch>
        </p:blipFill>
        <p:spPr>
          <a:xfrm>
            <a:off x="9068706" y="2533523"/>
            <a:ext cx="742950" cy="1022350"/>
          </a:xfrm>
          <a:prstGeom prst="rect">
            <a:avLst/>
          </a:prstGeom>
        </p:spPr>
      </p:pic>
      <p:pic>
        <p:nvPicPr>
          <p:cNvPr id="53" name="Image 52" descr="Une image contenant clipart&#10;&#10;Description générée automatiquement">
            <a:extLst>
              <a:ext uri="{FF2B5EF4-FFF2-40B4-BE49-F238E27FC236}">
                <a16:creationId xmlns:a16="http://schemas.microsoft.com/office/drawing/2014/main" id="{55A3CF84-F65A-A14A-826F-54014F5DBB3A}"/>
              </a:ext>
            </a:extLst>
          </p:cNvPr>
          <p:cNvPicPr>
            <a:picLocks noChangeAspect="1"/>
          </p:cNvPicPr>
          <p:nvPr/>
        </p:nvPicPr>
        <p:blipFill>
          <a:blip r:embed="rId5"/>
          <a:stretch>
            <a:fillRect/>
          </a:stretch>
        </p:blipFill>
        <p:spPr>
          <a:xfrm>
            <a:off x="9932101" y="2473554"/>
            <a:ext cx="784682" cy="1082320"/>
          </a:xfrm>
          <a:prstGeom prst="rect">
            <a:avLst/>
          </a:prstGeom>
        </p:spPr>
      </p:pic>
      <p:pic>
        <p:nvPicPr>
          <p:cNvPr id="54" name="Image 53">
            <a:extLst>
              <a:ext uri="{FF2B5EF4-FFF2-40B4-BE49-F238E27FC236}">
                <a16:creationId xmlns:a16="http://schemas.microsoft.com/office/drawing/2014/main" id="{4FBDA54D-0B75-7C49-ABCE-D5D5F5B05A6A}"/>
              </a:ext>
            </a:extLst>
          </p:cNvPr>
          <p:cNvPicPr>
            <a:picLocks noChangeAspect="1"/>
          </p:cNvPicPr>
          <p:nvPr/>
        </p:nvPicPr>
        <p:blipFill>
          <a:blip r:embed="rId3"/>
          <a:stretch>
            <a:fillRect/>
          </a:stretch>
        </p:blipFill>
        <p:spPr>
          <a:xfrm>
            <a:off x="7239264" y="4282635"/>
            <a:ext cx="830334" cy="1039552"/>
          </a:xfrm>
          <a:prstGeom prst="rect">
            <a:avLst/>
          </a:prstGeom>
        </p:spPr>
      </p:pic>
      <p:pic>
        <p:nvPicPr>
          <p:cNvPr id="55" name="Image 54" descr="Une image contenant texte&#10;&#10;Description générée automatiquement">
            <a:extLst>
              <a:ext uri="{FF2B5EF4-FFF2-40B4-BE49-F238E27FC236}">
                <a16:creationId xmlns:a16="http://schemas.microsoft.com/office/drawing/2014/main" id="{B16E36DD-5E60-C24B-9ACF-547B213566A1}"/>
              </a:ext>
            </a:extLst>
          </p:cNvPr>
          <p:cNvPicPr>
            <a:picLocks noChangeAspect="1"/>
          </p:cNvPicPr>
          <p:nvPr/>
        </p:nvPicPr>
        <p:blipFill>
          <a:blip r:embed="rId7"/>
          <a:stretch>
            <a:fillRect/>
          </a:stretch>
        </p:blipFill>
        <p:spPr>
          <a:xfrm>
            <a:off x="8037953" y="4224875"/>
            <a:ext cx="710837" cy="1097312"/>
          </a:xfrm>
          <a:prstGeom prst="rect">
            <a:avLst/>
          </a:prstGeom>
        </p:spPr>
      </p:pic>
      <p:pic>
        <p:nvPicPr>
          <p:cNvPr id="56" name="Image 55" descr="Une image contenant clipart&#10;&#10;Description générée automatiquement">
            <a:extLst>
              <a:ext uri="{FF2B5EF4-FFF2-40B4-BE49-F238E27FC236}">
                <a16:creationId xmlns:a16="http://schemas.microsoft.com/office/drawing/2014/main" id="{9CA3EB08-A176-6B40-85FD-E37A2CEDF27E}"/>
              </a:ext>
            </a:extLst>
          </p:cNvPr>
          <p:cNvPicPr>
            <a:picLocks noChangeAspect="1"/>
          </p:cNvPicPr>
          <p:nvPr/>
        </p:nvPicPr>
        <p:blipFill>
          <a:blip r:embed="rId6"/>
          <a:stretch>
            <a:fillRect/>
          </a:stretch>
        </p:blipFill>
        <p:spPr>
          <a:xfrm>
            <a:off x="8940667" y="4192260"/>
            <a:ext cx="798723" cy="1097312"/>
          </a:xfrm>
          <a:prstGeom prst="rect">
            <a:avLst/>
          </a:prstGeom>
        </p:spPr>
      </p:pic>
      <p:pic>
        <p:nvPicPr>
          <p:cNvPr id="57" name="Image 56">
            <a:extLst>
              <a:ext uri="{FF2B5EF4-FFF2-40B4-BE49-F238E27FC236}">
                <a16:creationId xmlns:a16="http://schemas.microsoft.com/office/drawing/2014/main" id="{E471FD5E-3248-854D-BFA0-B9296728B8BC}"/>
              </a:ext>
            </a:extLst>
          </p:cNvPr>
          <p:cNvPicPr>
            <a:picLocks noChangeAspect="1"/>
          </p:cNvPicPr>
          <p:nvPr/>
        </p:nvPicPr>
        <p:blipFill>
          <a:blip r:embed="rId3"/>
          <a:stretch>
            <a:fillRect/>
          </a:stretch>
        </p:blipFill>
        <p:spPr>
          <a:xfrm>
            <a:off x="9049932" y="3486148"/>
            <a:ext cx="1041454" cy="1303868"/>
          </a:xfrm>
          <a:prstGeom prst="rect">
            <a:avLst/>
          </a:prstGeom>
        </p:spPr>
      </p:pic>
      <p:pic>
        <p:nvPicPr>
          <p:cNvPr id="58" name="Image 57" descr="Une image contenant clipart&#10;&#10;Description générée automatiquement">
            <a:extLst>
              <a:ext uri="{FF2B5EF4-FFF2-40B4-BE49-F238E27FC236}">
                <a16:creationId xmlns:a16="http://schemas.microsoft.com/office/drawing/2014/main" id="{6A3621D5-0F3E-AC46-9B18-976267DC59BB}"/>
              </a:ext>
            </a:extLst>
          </p:cNvPr>
          <p:cNvPicPr>
            <a:picLocks noChangeAspect="1"/>
          </p:cNvPicPr>
          <p:nvPr/>
        </p:nvPicPr>
        <p:blipFill>
          <a:blip r:embed="rId5"/>
          <a:stretch>
            <a:fillRect/>
          </a:stretch>
        </p:blipFill>
        <p:spPr>
          <a:xfrm>
            <a:off x="6357093" y="2510267"/>
            <a:ext cx="895147" cy="1234685"/>
          </a:xfrm>
          <a:prstGeom prst="rect">
            <a:avLst/>
          </a:prstGeom>
        </p:spPr>
      </p:pic>
      <p:pic>
        <p:nvPicPr>
          <p:cNvPr id="59" name="Image 58" descr="Une image contenant texte&#10;&#10;Description générée automatiquement">
            <a:extLst>
              <a:ext uri="{FF2B5EF4-FFF2-40B4-BE49-F238E27FC236}">
                <a16:creationId xmlns:a16="http://schemas.microsoft.com/office/drawing/2014/main" id="{BED0A87F-2FCE-B049-B459-ABB72A578122}"/>
              </a:ext>
            </a:extLst>
          </p:cNvPr>
          <p:cNvPicPr>
            <a:picLocks noChangeAspect="1"/>
          </p:cNvPicPr>
          <p:nvPr/>
        </p:nvPicPr>
        <p:blipFill>
          <a:blip r:embed="rId7"/>
          <a:stretch>
            <a:fillRect/>
          </a:stretch>
        </p:blipFill>
        <p:spPr>
          <a:xfrm>
            <a:off x="8226268" y="3517006"/>
            <a:ext cx="954586" cy="1473584"/>
          </a:xfrm>
          <a:prstGeom prst="rect">
            <a:avLst/>
          </a:prstGeom>
        </p:spPr>
      </p:pic>
      <p:pic>
        <p:nvPicPr>
          <p:cNvPr id="61" name="Image 60" descr="Une image contenant clipart&#10;&#10;Description générée automatiquement">
            <a:extLst>
              <a:ext uri="{FF2B5EF4-FFF2-40B4-BE49-F238E27FC236}">
                <a16:creationId xmlns:a16="http://schemas.microsoft.com/office/drawing/2014/main" id="{D19C7417-C79F-8A46-9D9B-3BDA852C687E}"/>
              </a:ext>
            </a:extLst>
          </p:cNvPr>
          <p:cNvPicPr>
            <a:picLocks noChangeAspect="1"/>
          </p:cNvPicPr>
          <p:nvPr/>
        </p:nvPicPr>
        <p:blipFill>
          <a:blip r:embed="rId4"/>
          <a:stretch>
            <a:fillRect/>
          </a:stretch>
        </p:blipFill>
        <p:spPr>
          <a:xfrm>
            <a:off x="5627121" y="2486869"/>
            <a:ext cx="742950" cy="1022350"/>
          </a:xfrm>
          <a:prstGeom prst="rect">
            <a:avLst/>
          </a:prstGeom>
        </p:spPr>
      </p:pic>
      <p:pic>
        <p:nvPicPr>
          <p:cNvPr id="62" name="Image 61" descr="Une image contenant clipart&#10;&#10;Description générée automatiquement">
            <a:extLst>
              <a:ext uri="{FF2B5EF4-FFF2-40B4-BE49-F238E27FC236}">
                <a16:creationId xmlns:a16="http://schemas.microsoft.com/office/drawing/2014/main" id="{FC74937E-3D4C-D54E-8CEC-811F1C61C06B}"/>
              </a:ext>
            </a:extLst>
          </p:cNvPr>
          <p:cNvPicPr>
            <a:picLocks noChangeAspect="1"/>
          </p:cNvPicPr>
          <p:nvPr/>
        </p:nvPicPr>
        <p:blipFill>
          <a:blip r:embed="rId6"/>
          <a:stretch>
            <a:fillRect/>
          </a:stretch>
        </p:blipFill>
        <p:spPr>
          <a:xfrm>
            <a:off x="6075965" y="4192744"/>
            <a:ext cx="887542" cy="1219334"/>
          </a:xfrm>
          <a:prstGeom prst="rect">
            <a:avLst/>
          </a:prstGeom>
        </p:spPr>
      </p:pic>
    </p:spTree>
    <p:extLst>
      <p:ext uri="{BB962C8B-B14F-4D97-AF65-F5344CB8AC3E}">
        <p14:creationId xmlns:p14="http://schemas.microsoft.com/office/powerpoint/2010/main" val="127026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par>
                                <p:cTn id="8" presetID="3" presetClass="entr" presetSubtype="1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blinds(horizontal)">
                                      <p:cBhvr>
                                        <p:cTn id="10" dur="500"/>
                                        <p:tgtEl>
                                          <p:spTgt spid="45"/>
                                        </p:tgtEl>
                                      </p:cBhvr>
                                    </p:animEffect>
                                  </p:childTnLst>
                                </p:cTn>
                              </p:par>
                              <p:par>
                                <p:cTn id="11" presetID="3" presetClass="entr" presetSubtype="1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blinds(horizontal)">
                                      <p:cBhvr>
                                        <p:cTn id="13" dur="500"/>
                                        <p:tgtEl>
                                          <p:spTgt spid="42"/>
                                        </p:tgtEl>
                                      </p:cBhvr>
                                    </p:animEffect>
                                  </p:childTnLst>
                                </p:cTn>
                              </p:par>
                              <p:par>
                                <p:cTn id="14" presetID="3" presetClass="entr" presetSubtype="1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linds(horizontal)">
                                      <p:cBhvr>
                                        <p:cTn id="16" dur="500"/>
                                        <p:tgtEl>
                                          <p:spTgt spid="43"/>
                                        </p:tgtEl>
                                      </p:cBhvr>
                                    </p:animEffect>
                                  </p:childTnLst>
                                </p:cTn>
                              </p:par>
                              <p:par>
                                <p:cTn id="17" presetID="3" presetClass="entr" presetSubtype="1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linds(horizontal)">
                                      <p:cBhvr>
                                        <p:cTn id="19" dur="500"/>
                                        <p:tgtEl>
                                          <p:spTgt spid="4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45"/>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46"/>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44"/>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43"/>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4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4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49"/>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51"/>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50"/>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3"/>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5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56"/>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55"/>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54"/>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53"/>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5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57"/>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5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58"/>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18E6FE-F0F7-4F4D-8B55-EC60B19D0928}"/>
              </a:ext>
            </a:extLst>
          </p:cNvPr>
          <p:cNvSpPr>
            <a:spLocks noGrp="1"/>
          </p:cNvSpPr>
          <p:nvPr>
            <p:ph type="title"/>
          </p:nvPr>
        </p:nvSpPr>
        <p:spPr/>
        <p:txBody>
          <a:bodyPr/>
          <a:lstStyle/>
          <a:p>
            <a:r>
              <a:rPr lang="fr-FR"/>
              <a:t>Les algorithmes de regroupement</a:t>
            </a:r>
            <a:endParaRPr lang="fr-FR" dirty="0"/>
          </a:p>
        </p:txBody>
      </p:sp>
      <p:sp>
        <p:nvSpPr>
          <p:cNvPr id="3" name="Espace réservé du contenu 2">
            <a:extLst>
              <a:ext uri="{FF2B5EF4-FFF2-40B4-BE49-F238E27FC236}">
                <a16:creationId xmlns:a16="http://schemas.microsoft.com/office/drawing/2014/main" id="{73819AEB-D6E4-F74D-8154-878E00AFDB22}"/>
              </a:ext>
            </a:extLst>
          </p:cNvPr>
          <p:cNvSpPr>
            <a:spLocks noGrp="1"/>
          </p:cNvSpPr>
          <p:nvPr>
            <p:ph idx="1"/>
          </p:nvPr>
        </p:nvSpPr>
        <p:spPr>
          <a:xfrm>
            <a:off x="1295402" y="2456920"/>
            <a:ext cx="9601196" cy="3743856"/>
          </a:xfrm>
        </p:spPr>
        <p:txBody>
          <a:bodyPr>
            <a:normAutofit fontScale="92500" lnSpcReduction="10000"/>
          </a:bodyPr>
          <a:lstStyle/>
          <a:p>
            <a:pPr marL="0" indent="0">
              <a:buNone/>
            </a:pPr>
            <a:r>
              <a:rPr lang="fr-FR" b="1" dirty="0"/>
              <a:t>Liste non exhaustive :</a:t>
            </a:r>
          </a:p>
          <a:p>
            <a:pPr marL="0" indent="0">
              <a:buNone/>
            </a:pPr>
            <a:r>
              <a:rPr lang="fr-FR" dirty="0"/>
              <a:t>K-</a:t>
            </a:r>
            <a:r>
              <a:rPr lang="fr-FR" dirty="0" err="1"/>
              <a:t>means</a:t>
            </a:r>
            <a:r>
              <a:rPr lang="fr-FR" dirty="0"/>
              <a:t> </a:t>
            </a:r>
            <a:r>
              <a:rPr lang="fr-FR" dirty="0" err="1"/>
              <a:t>clustering</a:t>
            </a:r>
            <a:r>
              <a:rPr lang="fr-FR" dirty="0"/>
              <a:t> (algorithme du plus proche voisin)</a:t>
            </a:r>
          </a:p>
          <a:p>
            <a:pPr marL="0" indent="0">
              <a:buNone/>
            </a:pPr>
            <a:r>
              <a:rPr lang="fr-FR" dirty="0" err="1"/>
              <a:t>Dimensionality</a:t>
            </a:r>
            <a:r>
              <a:rPr lang="fr-FR" dirty="0"/>
              <a:t> </a:t>
            </a:r>
            <a:r>
              <a:rPr lang="fr-FR" dirty="0" err="1"/>
              <a:t>Reduction</a:t>
            </a:r>
            <a:r>
              <a:rPr lang="fr-FR" dirty="0"/>
              <a:t> (Réduction de la dimensionnalité)</a:t>
            </a:r>
          </a:p>
          <a:p>
            <a:pPr marL="0" indent="0">
              <a:buNone/>
            </a:pPr>
            <a:r>
              <a:rPr lang="fr-FR" dirty="0"/>
              <a:t>Principal Component </a:t>
            </a:r>
            <a:r>
              <a:rPr lang="fr-FR" dirty="0" err="1"/>
              <a:t>Analysis</a:t>
            </a:r>
            <a:r>
              <a:rPr lang="fr-FR" dirty="0"/>
              <a:t> (Analyse en composante principale)</a:t>
            </a:r>
          </a:p>
          <a:p>
            <a:pPr marL="0" indent="0">
              <a:buNone/>
            </a:pPr>
            <a:r>
              <a:rPr lang="fr-FR" dirty="0" err="1"/>
              <a:t>Singular</a:t>
            </a:r>
            <a:r>
              <a:rPr lang="fr-FR" dirty="0"/>
              <a:t> Value </a:t>
            </a:r>
            <a:r>
              <a:rPr lang="fr-FR" dirty="0" err="1"/>
              <a:t>Decomposition</a:t>
            </a:r>
            <a:r>
              <a:rPr lang="fr-FR" dirty="0"/>
              <a:t> (Décomposition en valeur singulière)</a:t>
            </a:r>
          </a:p>
          <a:p>
            <a:pPr marL="0" indent="0">
              <a:buNone/>
            </a:pPr>
            <a:r>
              <a:rPr lang="fr-FR" dirty="0"/>
              <a:t>Independent Component </a:t>
            </a:r>
            <a:r>
              <a:rPr lang="fr-FR" dirty="0" err="1"/>
              <a:t>Analysis</a:t>
            </a:r>
            <a:r>
              <a:rPr lang="fr-FR" dirty="0"/>
              <a:t> (Analyse en composantes indépendantes)</a:t>
            </a:r>
          </a:p>
          <a:p>
            <a:pPr marL="0" indent="0">
              <a:buNone/>
            </a:pPr>
            <a:r>
              <a:rPr lang="fr-FR" dirty="0"/>
              <a:t>Distribution </a:t>
            </a:r>
            <a:r>
              <a:rPr lang="fr-FR" dirty="0" err="1"/>
              <a:t>models</a:t>
            </a:r>
            <a:r>
              <a:rPr lang="fr-FR" dirty="0"/>
              <a:t> (Modèles de distribution)</a:t>
            </a:r>
          </a:p>
          <a:p>
            <a:pPr marL="0" indent="0">
              <a:buNone/>
            </a:pPr>
            <a:r>
              <a:rPr lang="fr-FR" dirty="0" err="1"/>
              <a:t>Hierarchical</a:t>
            </a:r>
            <a:r>
              <a:rPr lang="fr-FR" dirty="0"/>
              <a:t> </a:t>
            </a:r>
            <a:r>
              <a:rPr lang="fr-FR" dirty="0" err="1"/>
              <a:t>clustering</a:t>
            </a:r>
            <a:r>
              <a:rPr lang="fr-FR" dirty="0"/>
              <a:t> (Classification hiérarchique)</a:t>
            </a:r>
          </a:p>
        </p:txBody>
      </p:sp>
    </p:spTree>
    <p:extLst>
      <p:ext uri="{BB962C8B-B14F-4D97-AF65-F5344CB8AC3E}">
        <p14:creationId xmlns:p14="http://schemas.microsoft.com/office/powerpoint/2010/main" val="15034908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18E6FE-F0F7-4F4D-8B55-EC60B19D0928}"/>
              </a:ext>
            </a:extLst>
          </p:cNvPr>
          <p:cNvSpPr>
            <a:spLocks noGrp="1"/>
          </p:cNvSpPr>
          <p:nvPr>
            <p:ph type="title"/>
          </p:nvPr>
        </p:nvSpPr>
        <p:spPr/>
        <p:txBody>
          <a:bodyPr/>
          <a:lstStyle/>
          <a:p>
            <a:r>
              <a:rPr lang="fr-FR" dirty="0"/>
              <a:t>Les algorithmes de regroupement</a:t>
            </a:r>
          </a:p>
        </p:txBody>
      </p:sp>
      <p:sp>
        <p:nvSpPr>
          <p:cNvPr id="3" name="Espace réservé du contenu 2">
            <a:extLst>
              <a:ext uri="{FF2B5EF4-FFF2-40B4-BE49-F238E27FC236}">
                <a16:creationId xmlns:a16="http://schemas.microsoft.com/office/drawing/2014/main" id="{73819AEB-D6E4-F74D-8154-878E00AFDB22}"/>
              </a:ext>
            </a:extLst>
          </p:cNvPr>
          <p:cNvSpPr>
            <a:spLocks noGrp="1"/>
          </p:cNvSpPr>
          <p:nvPr>
            <p:ph idx="1"/>
          </p:nvPr>
        </p:nvSpPr>
        <p:spPr>
          <a:xfrm>
            <a:off x="1295401" y="2556932"/>
            <a:ext cx="9601196" cy="3743856"/>
          </a:xfrm>
        </p:spPr>
        <p:txBody>
          <a:bodyPr>
            <a:normAutofit fontScale="85000" lnSpcReduction="20000"/>
          </a:bodyPr>
          <a:lstStyle/>
          <a:p>
            <a:r>
              <a:rPr lang="fr-FR" b="1" dirty="0"/>
              <a:t>K-moyennes</a:t>
            </a:r>
            <a:r>
              <a:rPr lang="fr-FR" dirty="0"/>
              <a:t> : Une classe est représentée par son centre de gravité. Un objet appartient à la classe dont le centre de gravité lui est le plus proche</a:t>
            </a:r>
          </a:p>
          <a:p>
            <a:r>
              <a:rPr lang="fr-FR" b="1" dirty="0"/>
              <a:t>Algorithme</a:t>
            </a:r>
            <a:r>
              <a:rPr lang="fr-FR" dirty="0"/>
              <a:t> : </a:t>
            </a:r>
          </a:p>
          <a:p>
            <a:pPr lvl="1"/>
            <a:r>
              <a:rPr lang="fr-FR" sz="2400" dirty="0"/>
              <a:t>Fixer le nombre de classes à priori K</a:t>
            </a:r>
          </a:p>
          <a:p>
            <a:pPr lvl="1"/>
            <a:r>
              <a:rPr lang="fr-FR" sz="2400" dirty="0"/>
              <a:t>Initialiser aléatoirement les centres (K individus tirés au hasard comme représentants des classes)</a:t>
            </a:r>
          </a:p>
          <a:p>
            <a:pPr lvl="1"/>
            <a:r>
              <a:rPr lang="fr-FR" sz="2400" dirty="0"/>
              <a:t>Affecter chaque observation à la classe qui minimise la distance entre le centre et l'observation (centre le plus proche)</a:t>
            </a:r>
          </a:p>
          <a:p>
            <a:pPr lvl="1"/>
            <a:r>
              <a:rPr lang="fr-FR" sz="2400" dirty="0"/>
              <a:t> Recalculer les nouveaux vecteurs centres (la moyenne)</a:t>
            </a:r>
          </a:p>
          <a:p>
            <a:pPr lvl="1"/>
            <a:r>
              <a:rPr lang="fr-FR" sz="2400" dirty="0"/>
              <a:t>Itérer l'</a:t>
            </a:r>
            <a:r>
              <a:rPr lang="fr-FR" sz="2400" dirty="0" err="1"/>
              <a:t>opération</a:t>
            </a:r>
            <a:r>
              <a:rPr lang="fr-FR" sz="2400" dirty="0"/>
              <a:t> jusqu'à la stabilité de la classe dont le centre de gravité lui est le plus proche</a:t>
            </a:r>
          </a:p>
        </p:txBody>
      </p:sp>
    </p:spTree>
    <p:extLst>
      <p:ext uri="{BB962C8B-B14F-4D97-AF65-F5344CB8AC3E}">
        <p14:creationId xmlns:p14="http://schemas.microsoft.com/office/powerpoint/2010/main" val="38276495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F1B5D-9AE0-9A4C-BF71-05737EA65FAC}"/>
              </a:ext>
            </a:extLst>
          </p:cNvPr>
          <p:cNvSpPr>
            <a:spLocks noGrp="1"/>
          </p:cNvSpPr>
          <p:nvPr>
            <p:ph type="title"/>
          </p:nvPr>
        </p:nvSpPr>
        <p:spPr/>
        <p:txBody>
          <a:bodyPr/>
          <a:lstStyle/>
          <a:p>
            <a:r>
              <a:rPr lang="fr-FR" dirty="0"/>
              <a:t>Exemple de regroupements</a:t>
            </a:r>
          </a:p>
        </p:txBody>
      </p:sp>
      <p:pic>
        <p:nvPicPr>
          <p:cNvPr id="4" name="k-means clustering" descr="k-means clustering">
            <a:hlinkClick r:id="" action="ppaction://media"/>
            <a:extLst>
              <a:ext uri="{FF2B5EF4-FFF2-40B4-BE49-F238E27FC236}">
                <a16:creationId xmlns:a16="http://schemas.microsoft.com/office/drawing/2014/main" id="{F0C0FEB4-4271-084B-8E0B-60462F1CA97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563484" y="2285999"/>
            <a:ext cx="5065032" cy="3798319"/>
          </a:xfrm>
        </p:spPr>
      </p:pic>
    </p:spTree>
    <p:extLst>
      <p:ext uri="{BB962C8B-B14F-4D97-AF65-F5344CB8AC3E}">
        <p14:creationId xmlns:p14="http://schemas.microsoft.com/office/powerpoint/2010/main" val="173448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8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b. Non supervisé par association</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p:txBody>
          <a:bodyPr/>
          <a:lstStyle/>
          <a:p>
            <a:pPr algn="just"/>
            <a:r>
              <a:rPr lang="fr-FR" dirty="0"/>
              <a:t>L’association consiste à découvrir des relations intéressantes entre des variables dans de grandes bases de données. On cherche la probabilité de </a:t>
            </a:r>
            <a:r>
              <a:rPr lang="fr-FR" dirty="0" err="1"/>
              <a:t>co-occurrence</a:t>
            </a:r>
            <a:r>
              <a:rPr lang="fr-FR" dirty="0"/>
              <a:t> d’éléments dans une collection. On a des implications du type si X alors Y ou (X-&gt;Y). Les attributs à inclure dans la relation doivent être inconnus.</a:t>
            </a:r>
          </a:p>
          <a:p>
            <a:pPr algn="just"/>
            <a:r>
              <a:rPr lang="fr-FR" dirty="0"/>
              <a:t>On a deux critères d'</a:t>
            </a:r>
            <a:r>
              <a:rPr lang="fr-FR" dirty="0" err="1"/>
              <a:t>évaluation</a:t>
            </a:r>
            <a:r>
              <a:rPr lang="fr-FR" dirty="0"/>
              <a:t> : support et confiance</a:t>
            </a:r>
          </a:p>
        </p:txBody>
      </p:sp>
    </p:spTree>
    <p:extLst>
      <p:ext uri="{BB962C8B-B14F-4D97-AF65-F5344CB8AC3E}">
        <p14:creationId xmlns:p14="http://schemas.microsoft.com/office/powerpoint/2010/main" val="586300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Non supervisé par association</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a:xfrm>
            <a:off x="825190" y="2556931"/>
            <a:ext cx="10548663" cy="3576239"/>
          </a:xfrm>
        </p:spPr>
        <p:txBody>
          <a:bodyPr>
            <a:normAutofit lnSpcReduction="10000"/>
          </a:bodyPr>
          <a:lstStyle/>
          <a:p>
            <a:pPr algn="just"/>
            <a:r>
              <a:rPr lang="fr-FR" b="1" dirty="0"/>
              <a:t>Support</a:t>
            </a:r>
            <a:r>
              <a:rPr lang="fr-FR" dirty="0"/>
              <a:t> (fréquence) : % d'observations qui contiennent tous les éléments de la règle.</a:t>
            </a:r>
          </a:p>
          <a:p>
            <a:pPr algn="just"/>
            <a:endParaRPr lang="fr-FR" dirty="0"/>
          </a:p>
          <a:p>
            <a:pPr algn="just"/>
            <a:endParaRPr lang="fr-FR" dirty="0"/>
          </a:p>
          <a:p>
            <a:r>
              <a:rPr lang="fr-FR" b="1" dirty="0"/>
              <a:t>Confiance</a:t>
            </a:r>
            <a:r>
              <a:rPr lang="fr-FR" dirty="0"/>
              <a:t> (précision/fiabilité́) : % d'observations </a:t>
            </a:r>
            <a:r>
              <a:rPr lang="fr-FR" dirty="0" err="1"/>
              <a:t>présentant</a:t>
            </a:r>
            <a:r>
              <a:rPr lang="fr-FR" dirty="0"/>
              <a:t> Y sachant qu'ils ont X.</a:t>
            </a:r>
          </a:p>
          <a:p>
            <a:endParaRPr lang="fr-FR" dirty="0"/>
          </a:p>
          <a:p>
            <a:endParaRPr lang="fr-FR" dirty="0"/>
          </a:p>
          <a:p>
            <a:r>
              <a:rPr lang="fr-FR" dirty="0"/>
              <a:t>Deux mesures d'</a:t>
            </a:r>
            <a:r>
              <a:rPr lang="fr-FR" dirty="0" err="1"/>
              <a:t>intérêt</a:t>
            </a:r>
            <a:r>
              <a:rPr lang="fr-FR" dirty="0"/>
              <a:t> dont le niveau est défini par l'utilisateur.</a:t>
            </a:r>
          </a:p>
          <a:p>
            <a:pPr algn="just"/>
            <a:endParaRPr lang="fr-FR" dirty="0"/>
          </a:p>
        </p:txBody>
      </p:sp>
      <p:pic>
        <p:nvPicPr>
          <p:cNvPr id="5" name="Image 4" descr="Une image contenant texte&#10;&#10;Description générée automatiquement">
            <a:extLst>
              <a:ext uri="{FF2B5EF4-FFF2-40B4-BE49-F238E27FC236}">
                <a16:creationId xmlns:a16="http://schemas.microsoft.com/office/drawing/2014/main" id="{572C4112-964E-724F-9C21-315329CCFEB0}"/>
              </a:ext>
            </a:extLst>
          </p:cNvPr>
          <p:cNvPicPr>
            <a:picLocks noChangeAspect="1"/>
          </p:cNvPicPr>
          <p:nvPr/>
        </p:nvPicPr>
        <p:blipFill>
          <a:blip r:embed="rId2"/>
          <a:stretch>
            <a:fillRect/>
          </a:stretch>
        </p:blipFill>
        <p:spPr>
          <a:xfrm>
            <a:off x="4766371" y="2974018"/>
            <a:ext cx="4430906" cy="909964"/>
          </a:xfrm>
          <a:prstGeom prst="rect">
            <a:avLst/>
          </a:prstGeom>
        </p:spPr>
      </p:pic>
      <p:pic>
        <p:nvPicPr>
          <p:cNvPr id="7" name="Image 6">
            <a:extLst>
              <a:ext uri="{FF2B5EF4-FFF2-40B4-BE49-F238E27FC236}">
                <a16:creationId xmlns:a16="http://schemas.microsoft.com/office/drawing/2014/main" id="{D225B07E-39B2-BE4F-8995-AAF67AAD36CB}"/>
              </a:ext>
            </a:extLst>
          </p:cNvPr>
          <p:cNvPicPr>
            <a:picLocks noChangeAspect="1"/>
          </p:cNvPicPr>
          <p:nvPr/>
        </p:nvPicPr>
        <p:blipFill>
          <a:blip r:embed="rId3"/>
          <a:stretch>
            <a:fillRect/>
          </a:stretch>
        </p:blipFill>
        <p:spPr>
          <a:xfrm>
            <a:off x="4766371" y="4597244"/>
            <a:ext cx="6096000" cy="822664"/>
          </a:xfrm>
          <a:prstGeom prst="rect">
            <a:avLst/>
          </a:prstGeom>
        </p:spPr>
      </p:pic>
    </p:spTree>
    <p:extLst>
      <p:ext uri="{BB962C8B-B14F-4D97-AF65-F5344CB8AC3E}">
        <p14:creationId xmlns:p14="http://schemas.microsoft.com/office/powerpoint/2010/main" val="40370139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F6271-8458-5146-AD69-72EB15426C66}"/>
              </a:ext>
            </a:extLst>
          </p:cNvPr>
          <p:cNvSpPr>
            <a:spLocks noGrp="1"/>
          </p:cNvSpPr>
          <p:nvPr>
            <p:ph type="title"/>
          </p:nvPr>
        </p:nvSpPr>
        <p:spPr/>
        <p:txBody>
          <a:bodyPr/>
          <a:lstStyle/>
          <a:p>
            <a:r>
              <a:rPr lang="fr-FR" dirty="0"/>
              <a:t>Apprentissage par renforcement</a:t>
            </a:r>
          </a:p>
        </p:txBody>
      </p:sp>
      <p:sp>
        <p:nvSpPr>
          <p:cNvPr id="3" name="Espace réservé du contenu 2">
            <a:extLst>
              <a:ext uri="{FF2B5EF4-FFF2-40B4-BE49-F238E27FC236}">
                <a16:creationId xmlns:a16="http://schemas.microsoft.com/office/drawing/2014/main" id="{84991B36-0AFB-F64B-8593-98F017FEE41A}"/>
              </a:ext>
            </a:extLst>
          </p:cNvPr>
          <p:cNvSpPr>
            <a:spLocks noGrp="1"/>
          </p:cNvSpPr>
          <p:nvPr>
            <p:ph idx="1"/>
          </p:nvPr>
        </p:nvSpPr>
        <p:spPr/>
        <p:txBody>
          <a:bodyPr/>
          <a:lstStyle/>
          <a:p>
            <a:pPr algn="just"/>
            <a:r>
              <a:rPr lang="fr-FR" dirty="0"/>
              <a:t>Le principe de l’apprentissage par renforcement par un agent autonome (robot, programme, etc.) consiste en la découverte d’un but par essai-erreur et récompense (principe souvent associé à l’éducation des humains et des animaux).</a:t>
            </a:r>
          </a:p>
        </p:txBody>
      </p:sp>
      <p:pic>
        <p:nvPicPr>
          <p:cNvPr id="3078" name="Picture 6" descr="Une IA qui apprend à passer un mur grâce à l'apprentissage par renforcement">
            <a:extLst>
              <a:ext uri="{FF2B5EF4-FFF2-40B4-BE49-F238E27FC236}">
                <a16:creationId xmlns:a16="http://schemas.microsoft.com/office/drawing/2014/main" id="{AE45C3C1-AD74-FB4D-B49C-5A845F6C2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0050" y="3916362"/>
            <a:ext cx="3562349" cy="2003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8496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95346C-8B73-EE43-9F1D-B6CC36D34903}"/>
              </a:ext>
            </a:extLst>
          </p:cNvPr>
          <p:cNvSpPr>
            <a:spLocks noGrp="1"/>
          </p:cNvSpPr>
          <p:nvPr>
            <p:ph type="title"/>
          </p:nvPr>
        </p:nvSpPr>
        <p:spPr/>
        <p:txBody>
          <a:bodyPr/>
          <a:lstStyle/>
          <a:p>
            <a:r>
              <a:rPr lang="fr-FR" dirty="0"/>
              <a:t>Apprentissage limites</a:t>
            </a:r>
          </a:p>
        </p:txBody>
      </p:sp>
      <p:pic>
        <p:nvPicPr>
          <p:cNvPr id="3074" name="Picture 2" descr="Le machine learning au coeur de l&amp;#39;innovation du Groupe HLi">
            <a:extLst>
              <a:ext uri="{FF2B5EF4-FFF2-40B4-BE49-F238E27FC236}">
                <a16:creationId xmlns:a16="http://schemas.microsoft.com/office/drawing/2014/main" id="{AA795B6F-5FAC-C844-9D73-DDFC67566C2B}"/>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923882" y="2641601"/>
            <a:ext cx="5117435" cy="239338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5FC17D17-043D-3B42-A515-E325588B5957}"/>
              </a:ext>
            </a:extLst>
          </p:cNvPr>
          <p:cNvSpPr txBox="1"/>
          <p:nvPr/>
        </p:nvSpPr>
        <p:spPr>
          <a:xfrm>
            <a:off x="6096001" y="2641601"/>
            <a:ext cx="5085144" cy="1754326"/>
          </a:xfrm>
          <a:prstGeom prst="rect">
            <a:avLst/>
          </a:prstGeom>
          <a:noFill/>
        </p:spPr>
        <p:txBody>
          <a:bodyPr wrap="square" rtlCol="0">
            <a:spAutoFit/>
          </a:bodyPr>
          <a:lstStyle/>
          <a:p>
            <a:pPr algn="just"/>
            <a:r>
              <a:rPr lang="fr-FR" dirty="0"/>
              <a:t>Mais un système sera sans doute incapable de vous répondre que cette image contient deux cygnes car les sources de cygnes noirs sont limitées (toujours le problème des datas). Catastrophes climatiques, tremblements de terre, crises financières…sont aussi très difficiles à prévoir </a:t>
            </a:r>
          </a:p>
        </p:txBody>
      </p:sp>
      <p:pic>
        <p:nvPicPr>
          <p:cNvPr id="3076" name="Picture 4">
            <a:extLst>
              <a:ext uri="{FF2B5EF4-FFF2-40B4-BE49-F238E27FC236}">
                <a16:creationId xmlns:a16="http://schemas.microsoft.com/office/drawing/2014/main" id="{C9E44E10-A395-BC40-B68C-AD0F80C0ED7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2801" y="4340946"/>
            <a:ext cx="3563238" cy="178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836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2B1C7-6A85-7849-8A7B-48DA5A847BE7}"/>
              </a:ext>
            </a:extLst>
          </p:cNvPr>
          <p:cNvSpPr>
            <a:spLocks noGrp="1"/>
          </p:cNvSpPr>
          <p:nvPr>
            <p:ph type="ctrTitle"/>
          </p:nvPr>
        </p:nvSpPr>
        <p:spPr/>
        <p:txBody>
          <a:bodyPr/>
          <a:lstStyle/>
          <a:p>
            <a:r>
              <a:rPr lang="fr-FR" dirty="0"/>
              <a:t>Le </a:t>
            </a:r>
            <a:r>
              <a:rPr lang="fr-FR" dirty="0" err="1"/>
              <a:t>Deep</a:t>
            </a:r>
            <a:r>
              <a:rPr lang="fr-FR" dirty="0"/>
              <a:t> </a:t>
            </a:r>
            <a:r>
              <a:rPr lang="fr-FR" dirty="0" err="1"/>
              <a:t>learning</a:t>
            </a:r>
            <a:endParaRPr lang="fr-FR" dirty="0"/>
          </a:p>
        </p:txBody>
      </p:sp>
      <p:sp>
        <p:nvSpPr>
          <p:cNvPr id="3" name="Sous-titre 2">
            <a:extLst>
              <a:ext uri="{FF2B5EF4-FFF2-40B4-BE49-F238E27FC236}">
                <a16:creationId xmlns:a16="http://schemas.microsoft.com/office/drawing/2014/main" id="{A35805DD-9BCB-FC4D-8242-77E7778FFDBE}"/>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4824515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071810-ED46-2C4A-8200-65C07CE496EC}"/>
              </a:ext>
            </a:extLst>
          </p:cNvPr>
          <p:cNvSpPr>
            <a:spLocks noGrp="1"/>
          </p:cNvSpPr>
          <p:nvPr>
            <p:ph type="title"/>
          </p:nvPr>
        </p:nvSpPr>
        <p:spPr/>
        <p:txBody>
          <a:bodyPr/>
          <a:lstStyle/>
          <a:p>
            <a:r>
              <a:rPr lang="fr-FR" dirty="0"/>
              <a:t>Situons le </a:t>
            </a:r>
            <a:r>
              <a:rPr lang="fr-FR" dirty="0" err="1"/>
              <a:t>Deep</a:t>
            </a:r>
            <a:r>
              <a:rPr lang="fr-FR" dirty="0"/>
              <a:t> Learning</a:t>
            </a:r>
          </a:p>
        </p:txBody>
      </p:sp>
      <p:sp>
        <p:nvSpPr>
          <p:cNvPr id="3" name="Espace réservé du contenu 2">
            <a:extLst>
              <a:ext uri="{FF2B5EF4-FFF2-40B4-BE49-F238E27FC236}">
                <a16:creationId xmlns:a16="http://schemas.microsoft.com/office/drawing/2014/main" id="{315307B6-0D75-E342-BFC5-DE2E42428494}"/>
              </a:ext>
            </a:extLst>
          </p:cNvPr>
          <p:cNvSpPr>
            <a:spLocks noGrp="1"/>
          </p:cNvSpPr>
          <p:nvPr>
            <p:ph idx="1"/>
          </p:nvPr>
        </p:nvSpPr>
        <p:spPr>
          <a:xfrm>
            <a:off x="1295401" y="2556932"/>
            <a:ext cx="4508499" cy="3602568"/>
          </a:xfrm>
        </p:spPr>
        <p:txBody>
          <a:bodyPr>
            <a:normAutofit lnSpcReduction="10000"/>
          </a:bodyPr>
          <a:lstStyle/>
          <a:p>
            <a:pPr algn="just"/>
            <a:r>
              <a:rPr lang="fr-FR" dirty="0"/>
              <a:t>Les premiers travaux en </a:t>
            </a:r>
            <a:r>
              <a:rPr lang="fr-FR" dirty="0" err="1"/>
              <a:t>deep</a:t>
            </a:r>
            <a:r>
              <a:rPr lang="fr-FR" dirty="0"/>
              <a:t> </a:t>
            </a:r>
            <a:r>
              <a:rPr lang="fr-FR" dirty="0" err="1"/>
              <a:t>learning</a:t>
            </a:r>
            <a:r>
              <a:rPr lang="fr-FR" dirty="0"/>
              <a:t> on les doit à Yann Le </a:t>
            </a:r>
            <a:r>
              <a:rPr lang="fr-FR" dirty="0" err="1"/>
              <a:t>Cun</a:t>
            </a:r>
            <a:r>
              <a:rPr lang="fr-FR" dirty="0"/>
              <a:t> dans les années 90. On peut considérer le </a:t>
            </a:r>
            <a:r>
              <a:rPr lang="fr-FR" dirty="0" err="1"/>
              <a:t>deep</a:t>
            </a:r>
            <a:r>
              <a:rPr lang="fr-FR" dirty="0"/>
              <a:t> </a:t>
            </a:r>
            <a:r>
              <a:rPr lang="fr-FR" dirty="0" err="1"/>
              <a:t>learning</a:t>
            </a:r>
            <a:r>
              <a:rPr lang="fr-FR" dirty="0"/>
              <a:t> comme un sous-ensemble du machine </a:t>
            </a:r>
            <a:r>
              <a:rPr lang="fr-FR" dirty="0" err="1"/>
              <a:t>learning</a:t>
            </a:r>
            <a:r>
              <a:rPr lang="fr-FR" dirty="0"/>
              <a:t> mais contrairement à ce dernier il est presque obligatoirement associé à l’analyse de données ou data science</a:t>
            </a:r>
          </a:p>
        </p:txBody>
      </p:sp>
      <p:pic>
        <p:nvPicPr>
          <p:cNvPr id="1026" name="Picture 2" descr="IA &gt; machine learning &gt; deep learning  la data science est à cheval entre d'autres domaines et l'IA">
            <a:extLst>
              <a:ext uri="{FF2B5EF4-FFF2-40B4-BE49-F238E27FC236}">
                <a16:creationId xmlns:a16="http://schemas.microsoft.com/office/drawing/2014/main" id="{ADCA54A9-BF7E-0B45-8BAD-25101751F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048" y="2556932"/>
            <a:ext cx="3564853" cy="26119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Yann Le Cun — Wikipédia">
            <a:extLst>
              <a:ext uri="{FF2B5EF4-FFF2-40B4-BE49-F238E27FC236}">
                <a16:creationId xmlns:a16="http://schemas.microsoft.com/office/drawing/2014/main" id="{F67CF4DD-B286-4547-82B6-5A55E10DEB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747433"/>
            <a:ext cx="1686184" cy="201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8083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166689-8FB0-B44A-92BD-9A64F80EC034}"/>
              </a:ext>
            </a:extLst>
          </p:cNvPr>
          <p:cNvSpPr>
            <a:spLocks noGrp="1"/>
          </p:cNvSpPr>
          <p:nvPr>
            <p:ph type="title"/>
          </p:nvPr>
        </p:nvSpPr>
        <p:spPr/>
        <p:txBody>
          <a:bodyPr/>
          <a:lstStyle/>
          <a:p>
            <a:r>
              <a:rPr lang="fr-FR" dirty="0"/>
              <a:t>Pourquoi le </a:t>
            </a:r>
            <a:r>
              <a:rPr lang="fr-FR" dirty="0" err="1"/>
              <a:t>deep</a:t>
            </a:r>
            <a:r>
              <a:rPr lang="fr-FR" dirty="0"/>
              <a:t> </a:t>
            </a:r>
            <a:r>
              <a:rPr lang="fr-FR" dirty="0" err="1"/>
              <a:t>learning</a:t>
            </a:r>
            <a:r>
              <a:rPr lang="fr-FR" dirty="0"/>
              <a:t> ?</a:t>
            </a:r>
          </a:p>
        </p:txBody>
      </p:sp>
      <p:sp>
        <p:nvSpPr>
          <p:cNvPr id="3" name="Espace réservé du contenu 2">
            <a:extLst>
              <a:ext uri="{FF2B5EF4-FFF2-40B4-BE49-F238E27FC236}">
                <a16:creationId xmlns:a16="http://schemas.microsoft.com/office/drawing/2014/main" id="{DD9649C6-9964-0E46-A60A-9784470C6F40}"/>
              </a:ext>
            </a:extLst>
          </p:cNvPr>
          <p:cNvSpPr>
            <a:spLocks noGrp="1"/>
          </p:cNvSpPr>
          <p:nvPr>
            <p:ph idx="1"/>
          </p:nvPr>
        </p:nvSpPr>
        <p:spPr/>
        <p:txBody>
          <a:bodyPr/>
          <a:lstStyle/>
          <a:p>
            <a:pPr algn="just"/>
            <a:r>
              <a:rPr lang="fr-FR" dirty="0"/>
              <a:t>L’idée principale du </a:t>
            </a:r>
            <a:r>
              <a:rPr lang="fr-FR" dirty="0" err="1"/>
              <a:t>deep</a:t>
            </a:r>
            <a:r>
              <a:rPr lang="fr-FR" dirty="0"/>
              <a:t> </a:t>
            </a:r>
            <a:r>
              <a:rPr lang="fr-FR" dirty="0" err="1"/>
              <a:t>learning</a:t>
            </a:r>
            <a:r>
              <a:rPr lang="fr-FR" dirty="0"/>
              <a:t> est de se passer de l’être humain dans l’extraction des caractéristiques d’une image, d’un process en trouvant des informations élémentaires que le réseau de neurones va combiner pour construire les éléments atomiques de l’analyse. </a:t>
            </a:r>
          </a:p>
        </p:txBody>
      </p:sp>
      <p:pic>
        <p:nvPicPr>
          <p:cNvPr id="5" name="Image 4" descr="Une image contenant texte&#10;&#10;Description générée automatiquement">
            <a:extLst>
              <a:ext uri="{FF2B5EF4-FFF2-40B4-BE49-F238E27FC236}">
                <a16:creationId xmlns:a16="http://schemas.microsoft.com/office/drawing/2014/main" id="{622E5B20-A185-2744-A198-75024A246688}"/>
              </a:ext>
            </a:extLst>
          </p:cNvPr>
          <p:cNvPicPr>
            <a:picLocks noChangeAspect="1"/>
          </p:cNvPicPr>
          <p:nvPr/>
        </p:nvPicPr>
        <p:blipFill>
          <a:blip r:embed="rId2"/>
          <a:stretch>
            <a:fillRect/>
          </a:stretch>
        </p:blipFill>
        <p:spPr>
          <a:xfrm>
            <a:off x="4059643" y="4216400"/>
            <a:ext cx="6364517" cy="1930401"/>
          </a:xfrm>
          <a:prstGeom prst="rect">
            <a:avLst/>
          </a:prstGeom>
        </p:spPr>
      </p:pic>
    </p:spTree>
    <p:extLst>
      <p:ext uri="{BB962C8B-B14F-4D97-AF65-F5344CB8AC3E}">
        <p14:creationId xmlns:p14="http://schemas.microsoft.com/office/powerpoint/2010/main" val="2044026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DC84A4-3696-6249-8FB6-04A8A76E7E4D}"/>
              </a:ext>
            </a:extLst>
          </p:cNvPr>
          <p:cNvSpPr>
            <a:spLocks noGrp="1"/>
          </p:cNvSpPr>
          <p:nvPr>
            <p:ph type="title"/>
          </p:nvPr>
        </p:nvSpPr>
        <p:spPr/>
        <p:txBody>
          <a:bodyPr/>
          <a:lstStyle/>
          <a:p>
            <a:r>
              <a:rPr lang="fr-FR" dirty="0" err="1"/>
              <a:t>Deep</a:t>
            </a:r>
            <a:r>
              <a:rPr lang="fr-FR" dirty="0"/>
              <a:t> Learning</a:t>
            </a:r>
          </a:p>
        </p:txBody>
      </p:sp>
      <p:sp>
        <p:nvSpPr>
          <p:cNvPr id="3" name="Espace réservé du contenu 2">
            <a:extLst>
              <a:ext uri="{FF2B5EF4-FFF2-40B4-BE49-F238E27FC236}">
                <a16:creationId xmlns:a16="http://schemas.microsoft.com/office/drawing/2014/main" id="{B6897F44-2356-B64A-96B1-EA25FC1A74AC}"/>
              </a:ext>
            </a:extLst>
          </p:cNvPr>
          <p:cNvSpPr>
            <a:spLocks noGrp="1"/>
          </p:cNvSpPr>
          <p:nvPr>
            <p:ph idx="1"/>
          </p:nvPr>
        </p:nvSpPr>
        <p:spPr>
          <a:xfrm>
            <a:off x="1295401" y="2556932"/>
            <a:ext cx="5731932" cy="3318936"/>
          </a:xfrm>
        </p:spPr>
        <p:txBody>
          <a:bodyPr>
            <a:normAutofit/>
          </a:bodyPr>
          <a:lstStyle/>
          <a:p>
            <a:pPr algn="just"/>
            <a:r>
              <a:rPr lang="fr-FR" dirty="0"/>
              <a:t>Pourquoi ? Puisque l’on a expliqué un peu au dessus que la combinatoire était trop élevée et le paramétrage trop compliqué. </a:t>
            </a:r>
          </a:p>
          <a:p>
            <a:pPr algn="just"/>
            <a:r>
              <a:rPr lang="fr-FR" dirty="0"/>
              <a:t>Yann le </a:t>
            </a:r>
            <a:r>
              <a:rPr lang="fr-FR" dirty="0" err="1"/>
              <a:t>Cun</a:t>
            </a:r>
            <a:r>
              <a:rPr lang="fr-FR" dirty="0"/>
              <a:t> et quelques dizaines (et encore) chercheurs de la planète ont quand même relevé  le défi ce qui pour moi est la véritable preuve d’intelligence …</a:t>
            </a:r>
          </a:p>
        </p:txBody>
      </p:sp>
      <p:pic>
        <p:nvPicPr>
          <p:cNvPr id="2050" name="Picture 2" descr="Yann LeCun - Wikipedia">
            <a:extLst>
              <a:ext uri="{FF2B5EF4-FFF2-40B4-BE49-F238E27FC236}">
                <a16:creationId xmlns:a16="http://schemas.microsoft.com/office/drawing/2014/main" id="{4B95D882-4D9F-B543-BE5B-CA109B5B4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8920" y="2628573"/>
            <a:ext cx="4234204" cy="3175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444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DBED9E9-EB1F-3C42-A8CE-8B06DD28AE4E}"/>
              </a:ext>
            </a:extLst>
          </p:cNvPr>
          <p:cNvSpPr>
            <a:spLocks noGrp="1"/>
          </p:cNvSpPr>
          <p:nvPr>
            <p:ph type="title"/>
          </p:nvPr>
        </p:nvSpPr>
        <p:spPr>
          <a:xfrm>
            <a:off x="1170564" y="982132"/>
            <a:ext cx="4667015" cy="1303867"/>
          </a:xfrm>
        </p:spPr>
        <p:txBody>
          <a:bodyPr>
            <a:normAutofit/>
          </a:bodyPr>
          <a:lstStyle/>
          <a:p>
            <a:pPr>
              <a:lnSpc>
                <a:spcPct val="90000"/>
              </a:lnSpc>
            </a:pPr>
            <a:r>
              <a:rPr lang="fr-FR" sz="4100"/>
              <a:t>Machine Learning vers Deep Learning</a:t>
            </a:r>
          </a:p>
        </p:txBody>
      </p:sp>
      <p:sp>
        <p:nvSpPr>
          <p:cNvPr id="3" name="Espace réservé du contenu 2">
            <a:extLst>
              <a:ext uri="{FF2B5EF4-FFF2-40B4-BE49-F238E27FC236}">
                <a16:creationId xmlns:a16="http://schemas.microsoft.com/office/drawing/2014/main" id="{9544845B-0253-2E44-ABB7-F4448809C808}"/>
              </a:ext>
            </a:extLst>
          </p:cNvPr>
          <p:cNvSpPr>
            <a:spLocks noGrp="1"/>
          </p:cNvSpPr>
          <p:nvPr>
            <p:ph idx="1"/>
          </p:nvPr>
        </p:nvSpPr>
        <p:spPr>
          <a:xfrm>
            <a:off x="1167385" y="2556932"/>
            <a:ext cx="4673373" cy="3318936"/>
          </a:xfrm>
        </p:spPr>
        <p:txBody>
          <a:bodyPr>
            <a:normAutofit/>
          </a:bodyPr>
          <a:lstStyle/>
          <a:p>
            <a:r>
              <a:rPr lang="fr-FR" sz="1800" dirty="0"/>
              <a:t>En 2012 c’est un algorithme de </a:t>
            </a:r>
            <a:r>
              <a:rPr lang="fr-FR" sz="1800" dirty="0" err="1"/>
              <a:t>deep</a:t>
            </a:r>
            <a:r>
              <a:rPr lang="fr-FR" sz="1800" dirty="0"/>
              <a:t> </a:t>
            </a:r>
            <a:r>
              <a:rPr lang="fr-FR" sz="1800" dirty="0" err="1"/>
              <a:t>learning</a:t>
            </a:r>
            <a:r>
              <a:rPr lang="fr-FR" sz="1800" dirty="0"/>
              <a:t> qui « écrase » tout le monde au ILSVRC Image Large </a:t>
            </a:r>
            <a:r>
              <a:rPr lang="fr-FR" sz="1800" dirty="0" err="1"/>
              <a:t>Scale</a:t>
            </a:r>
            <a:r>
              <a:rPr lang="fr-FR" sz="1800" dirty="0"/>
              <a:t> Visual Recognition Challenge. </a:t>
            </a:r>
          </a:p>
          <a:p>
            <a:r>
              <a:rPr lang="fr-FR" sz="1800" dirty="0"/>
              <a:t>L’année d’après il n’y avait plus que des algorithmes de </a:t>
            </a:r>
            <a:r>
              <a:rPr lang="fr-FR" sz="1800" dirty="0" err="1"/>
              <a:t>deep</a:t>
            </a:r>
            <a:r>
              <a:rPr lang="fr-FR" sz="1800" dirty="0"/>
              <a:t> </a:t>
            </a:r>
            <a:r>
              <a:rPr lang="fr-FR" sz="1800" dirty="0" err="1"/>
              <a:t>learning</a:t>
            </a:r>
            <a:r>
              <a:rPr lang="fr-FR" sz="1800" dirty="0"/>
              <a:t> </a:t>
            </a:r>
          </a:p>
          <a:p>
            <a:endParaRPr lang="fr-FR" sz="1800" dirty="0"/>
          </a:p>
          <a:p>
            <a:r>
              <a:rPr lang="fr-FR" sz="1800" dirty="0"/>
              <a:t>En 2021 c’est l’algorithme CoAtNet‑7 qui a gagné avec 9.12% d’erreurs. </a:t>
            </a:r>
          </a:p>
          <a:p>
            <a:endParaRPr lang="fr-FR" sz="1800" dirty="0"/>
          </a:p>
          <a:p>
            <a:endParaRPr lang="fr-FR" sz="1800" dirty="0"/>
          </a:p>
          <a:p>
            <a:endParaRPr lang="fr-FR" sz="1800" dirty="0"/>
          </a:p>
        </p:txBody>
      </p:sp>
      <p:pic>
        <p:nvPicPr>
          <p:cNvPr id="5" name="Image 4" descr="Une image contenant texte&#10;&#10;Description générée automatiquement">
            <a:extLst>
              <a:ext uri="{FF2B5EF4-FFF2-40B4-BE49-F238E27FC236}">
                <a16:creationId xmlns:a16="http://schemas.microsoft.com/office/drawing/2014/main" id="{2785B126-FF5C-B44F-9407-0EFA06B686A7}"/>
              </a:ext>
            </a:extLst>
          </p:cNvPr>
          <p:cNvPicPr>
            <a:picLocks noChangeAspect="1"/>
          </p:cNvPicPr>
          <p:nvPr/>
        </p:nvPicPr>
        <p:blipFill>
          <a:blip r:embed="rId3"/>
          <a:stretch>
            <a:fillRect/>
          </a:stretch>
        </p:blipFill>
        <p:spPr>
          <a:xfrm>
            <a:off x="6312185" y="1547248"/>
            <a:ext cx="2254829" cy="1369808"/>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9E212B97-3548-C444-BCB2-1EF98485BCAA}"/>
              </a:ext>
            </a:extLst>
          </p:cNvPr>
          <p:cNvPicPr>
            <a:picLocks noChangeAspect="1"/>
          </p:cNvPicPr>
          <p:nvPr/>
        </p:nvPicPr>
        <p:blipFill>
          <a:blip r:embed="rId4"/>
          <a:stretch>
            <a:fillRect/>
          </a:stretch>
        </p:blipFill>
        <p:spPr>
          <a:xfrm>
            <a:off x="9038441" y="1531488"/>
            <a:ext cx="2254703" cy="1381005"/>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3776A58E-8C96-7047-BD44-E7AE23A0F137}"/>
              </a:ext>
            </a:extLst>
          </p:cNvPr>
          <p:cNvPicPr>
            <a:picLocks noChangeAspect="1"/>
          </p:cNvPicPr>
          <p:nvPr/>
        </p:nvPicPr>
        <p:blipFill>
          <a:blip r:embed="rId5"/>
          <a:stretch>
            <a:fillRect/>
          </a:stretch>
        </p:blipFill>
        <p:spPr>
          <a:xfrm>
            <a:off x="9038441" y="3539952"/>
            <a:ext cx="2254829" cy="1381082"/>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9F3E60AE-9183-7347-8D7D-44300A5E530D}"/>
              </a:ext>
            </a:extLst>
          </p:cNvPr>
          <p:cNvPicPr>
            <a:picLocks noChangeAspect="1"/>
          </p:cNvPicPr>
          <p:nvPr/>
        </p:nvPicPr>
        <p:blipFill>
          <a:blip r:embed="rId6"/>
          <a:stretch>
            <a:fillRect/>
          </a:stretch>
        </p:blipFill>
        <p:spPr>
          <a:xfrm>
            <a:off x="6351244" y="3539952"/>
            <a:ext cx="2254829" cy="1352896"/>
          </a:xfrm>
          <a:prstGeom prst="rect">
            <a:avLst/>
          </a:prstGeom>
        </p:spPr>
      </p:pic>
    </p:spTree>
    <p:extLst>
      <p:ext uri="{BB962C8B-B14F-4D97-AF65-F5344CB8AC3E}">
        <p14:creationId xmlns:p14="http://schemas.microsoft.com/office/powerpoint/2010/main" val="406712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07698-4577-EE47-BAA4-CF7D6EA77CC6}"/>
              </a:ext>
            </a:extLst>
          </p:cNvPr>
          <p:cNvSpPr>
            <a:spLocks noGrp="1"/>
          </p:cNvSpPr>
          <p:nvPr>
            <p:ph type="title"/>
          </p:nvPr>
        </p:nvSpPr>
        <p:spPr/>
        <p:txBody>
          <a:bodyPr/>
          <a:lstStyle/>
          <a:p>
            <a:r>
              <a:rPr lang="fr-FR" dirty="0"/>
              <a:t>Prenons un exemple</a:t>
            </a:r>
          </a:p>
        </p:txBody>
      </p:sp>
      <p:sp>
        <p:nvSpPr>
          <p:cNvPr id="3" name="Espace réservé du contenu 2">
            <a:extLst>
              <a:ext uri="{FF2B5EF4-FFF2-40B4-BE49-F238E27FC236}">
                <a16:creationId xmlns:a16="http://schemas.microsoft.com/office/drawing/2014/main" id="{7AEB6FCD-DFBC-6D46-A882-60C72E630145}"/>
              </a:ext>
            </a:extLst>
          </p:cNvPr>
          <p:cNvSpPr>
            <a:spLocks noGrp="1"/>
          </p:cNvSpPr>
          <p:nvPr>
            <p:ph idx="1"/>
          </p:nvPr>
        </p:nvSpPr>
        <p:spPr>
          <a:xfrm>
            <a:off x="1295400" y="2556932"/>
            <a:ext cx="10043159" cy="3318936"/>
          </a:xfrm>
        </p:spPr>
        <p:txBody>
          <a:bodyPr>
            <a:normAutofit/>
          </a:bodyPr>
          <a:lstStyle/>
          <a:p>
            <a:r>
              <a:rPr lang="fr-FR" sz="2000" dirty="0"/>
              <a:t>Notre CNN n’a qu’une seule tâche à réaliser: chaque fois qu’on lui présente une photo, il doit décider si cette photo représente un X ou un O. Il considère que dans chaque cas, il ne peut y avoir que l’un ou l’autre. Dans notre exemple, un pixel ayant la valeur 1 est un pixel blanc, et -1 est noir.</a:t>
            </a:r>
          </a:p>
        </p:txBody>
      </p:sp>
      <p:pic>
        <p:nvPicPr>
          <p:cNvPr id="5" name="Image 4">
            <a:extLst>
              <a:ext uri="{FF2B5EF4-FFF2-40B4-BE49-F238E27FC236}">
                <a16:creationId xmlns:a16="http://schemas.microsoft.com/office/drawing/2014/main" id="{31A7FAFD-746C-A148-BA1A-39EB5C665906}"/>
              </a:ext>
            </a:extLst>
          </p:cNvPr>
          <p:cNvPicPr>
            <a:picLocks noChangeAspect="1"/>
          </p:cNvPicPr>
          <p:nvPr/>
        </p:nvPicPr>
        <p:blipFill>
          <a:blip r:embed="rId3"/>
          <a:stretch>
            <a:fillRect/>
          </a:stretch>
        </p:blipFill>
        <p:spPr>
          <a:xfrm>
            <a:off x="3473450" y="3589868"/>
            <a:ext cx="5245100" cy="2286000"/>
          </a:xfrm>
          <a:prstGeom prst="rect">
            <a:avLst/>
          </a:prstGeom>
        </p:spPr>
      </p:pic>
    </p:spTree>
    <p:extLst>
      <p:ext uri="{BB962C8B-B14F-4D97-AF65-F5344CB8AC3E}">
        <p14:creationId xmlns:p14="http://schemas.microsoft.com/office/powerpoint/2010/main" val="31037238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10FBB-C8DA-6948-BD4E-59CE5993B9C7}"/>
              </a:ext>
            </a:extLst>
          </p:cNvPr>
          <p:cNvSpPr>
            <a:spLocks noGrp="1"/>
          </p:cNvSpPr>
          <p:nvPr>
            <p:ph type="title"/>
          </p:nvPr>
        </p:nvSpPr>
        <p:spPr/>
        <p:txBody>
          <a:bodyPr/>
          <a:lstStyle/>
          <a:p>
            <a:r>
              <a:rPr lang="fr-FR" dirty="0"/>
              <a:t>Prenons un exemple</a:t>
            </a:r>
          </a:p>
        </p:txBody>
      </p:sp>
      <p:sp>
        <p:nvSpPr>
          <p:cNvPr id="3" name="Espace réservé du contenu 2">
            <a:extLst>
              <a:ext uri="{FF2B5EF4-FFF2-40B4-BE49-F238E27FC236}">
                <a16:creationId xmlns:a16="http://schemas.microsoft.com/office/drawing/2014/main" id="{35CA3647-5173-874D-9DCE-B58949D0D25A}"/>
              </a:ext>
            </a:extLst>
          </p:cNvPr>
          <p:cNvSpPr>
            <a:spLocks noGrp="1"/>
          </p:cNvSpPr>
          <p:nvPr>
            <p:ph idx="1"/>
          </p:nvPr>
        </p:nvSpPr>
        <p:spPr/>
        <p:txBody>
          <a:bodyPr/>
          <a:lstStyle/>
          <a:p>
            <a:r>
              <a:rPr lang="fr-FR" dirty="0"/>
              <a:t>Le CNN compare les images fragment par fragment. Les fragments qu’il recherche sont appelés les caractéristiques (</a:t>
            </a:r>
            <a:r>
              <a:rPr lang="fr-FR" dirty="0" err="1"/>
              <a:t>features</a:t>
            </a:r>
            <a:r>
              <a:rPr lang="fr-FR" dirty="0"/>
              <a:t>).</a:t>
            </a:r>
          </a:p>
        </p:txBody>
      </p:sp>
      <p:pic>
        <p:nvPicPr>
          <p:cNvPr id="5" name="Image 4">
            <a:extLst>
              <a:ext uri="{FF2B5EF4-FFF2-40B4-BE49-F238E27FC236}">
                <a16:creationId xmlns:a16="http://schemas.microsoft.com/office/drawing/2014/main" id="{23375033-9327-8645-B6F7-BA7EE51C9875}"/>
              </a:ext>
            </a:extLst>
          </p:cNvPr>
          <p:cNvPicPr>
            <a:picLocks noChangeAspect="1"/>
          </p:cNvPicPr>
          <p:nvPr/>
        </p:nvPicPr>
        <p:blipFill>
          <a:blip r:embed="rId2"/>
          <a:stretch>
            <a:fillRect/>
          </a:stretch>
        </p:blipFill>
        <p:spPr>
          <a:xfrm>
            <a:off x="2691792" y="3417957"/>
            <a:ext cx="6527800" cy="2019300"/>
          </a:xfrm>
          <a:prstGeom prst="rect">
            <a:avLst/>
          </a:prstGeom>
        </p:spPr>
      </p:pic>
      <p:sp>
        <p:nvSpPr>
          <p:cNvPr id="6" name="ZoneTexte 5">
            <a:extLst>
              <a:ext uri="{FF2B5EF4-FFF2-40B4-BE49-F238E27FC236}">
                <a16:creationId xmlns:a16="http://schemas.microsoft.com/office/drawing/2014/main" id="{2FD48C13-7B65-264A-8D7F-9877D60425D2}"/>
              </a:ext>
            </a:extLst>
          </p:cNvPr>
          <p:cNvSpPr txBox="1"/>
          <p:nvPr/>
        </p:nvSpPr>
        <p:spPr>
          <a:xfrm>
            <a:off x="2691792" y="5340626"/>
            <a:ext cx="6311664" cy="369332"/>
          </a:xfrm>
          <a:prstGeom prst="rect">
            <a:avLst/>
          </a:prstGeom>
          <a:noFill/>
        </p:spPr>
        <p:txBody>
          <a:bodyPr wrap="none" rtlCol="0">
            <a:spAutoFit/>
          </a:bodyPr>
          <a:lstStyle/>
          <a:p>
            <a:r>
              <a:rPr lang="fr-FR" dirty="0"/>
              <a:t>Diagonale descendante         croix centrale          diagonale montante</a:t>
            </a:r>
          </a:p>
        </p:txBody>
      </p:sp>
    </p:spTree>
    <p:extLst>
      <p:ext uri="{BB962C8B-B14F-4D97-AF65-F5344CB8AC3E}">
        <p14:creationId xmlns:p14="http://schemas.microsoft.com/office/powerpoint/2010/main" val="42348934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4F4B96-9220-A349-84C8-4FDBDFDF455E}"/>
              </a:ext>
            </a:extLst>
          </p:cNvPr>
          <p:cNvSpPr>
            <a:spLocks noGrp="1"/>
          </p:cNvSpPr>
          <p:nvPr>
            <p:ph type="title"/>
          </p:nvPr>
        </p:nvSpPr>
        <p:spPr/>
        <p:txBody>
          <a:bodyPr/>
          <a:lstStyle/>
          <a:p>
            <a:r>
              <a:rPr lang="fr-FR" dirty="0"/>
              <a:t>Prenons un exemple</a:t>
            </a:r>
          </a:p>
        </p:txBody>
      </p:sp>
      <p:sp>
        <p:nvSpPr>
          <p:cNvPr id="3" name="Espace réservé du contenu 2">
            <a:extLst>
              <a:ext uri="{FF2B5EF4-FFF2-40B4-BE49-F238E27FC236}">
                <a16:creationId xmlns:a16="http://schemas.microsoft.com/office/drawing/2014/main" id="{D058B797-5A7D-2645-8A24-73F486F7E6F9}"/>
              </a:ext>
            </a:extLst>
          </p:cNvPr>
          <p:cNvSpPr>
            <a:spLocks noGrp="1"/>
          </p:cNvSpPr>
          <p:nvPr>
            <p:ph idx="1"/>
          </p:nvPr>
        </p:nvSpPr>
        <p:spPr/>
        <p:txBody>
          <a:bodyPr>
            <a:normAutofit/>
          </a:bodyPr>
          <a:lstStyle/>
          <a:p>
            <a:pPr algn="just"/>
            <a:r>
              <a:rPr lang="fr-FR" sz="2000" dirty="0"/>
              <a:t>En trouvant des caractéristiques approximatives qui se ressemblent à peu près dans 2 images différentes, le CNN est bien meilleur à détecter des similitudes que par une comparaison entière image à image.</a:t>
            </a:r>
          </a:p>
        </p:txBody>
      </p:sp>
      <p:pic>
        <p:nvPicPr>
          <p:cNvPr id="5" name="Image 4" descr="Une image contenant texte, noir&#10;&#10;Description générée automatiquement">
            <a:extLst>
              <a:ext uri="{FF2B5EF4-FFF2-40B4-BE49-F238E27FC236}">
                <a16:creationId xmlns:a16="http://schemas.microsoft.com/office/drawing/2014/main" id="{25162B8B-F7AC-9048-B363-A66EA98A0B0D}"/>
              </a:ext>
            </a:extLst>
          </p:cNvPr>
          <p:cNvPicPr>
            <a:picLocks noChangeAspect="1"/>
          </p:cNvPicPr>
          <p:nvPr/>
        </p:nvPicPr>
        <p:blipFill>
          <a:blip r:embed="rId2"/>
          <a:stretch>
            <a:fillRect/>
          </a:stretch>
        </p:blipFill>
        <p:spPr>
          <a:xfrm>
            <a:off x="4926052" y="3335051"/>
            <a:ext cx="5269508" cy="2894685"/>
          </a:xfrm>
          <a:prstGeom prst="rect">
            <a:avLst/>
          </a:prstGeom>
        </p:spPr>
      </p:pic>
    </p:spTree>
    <p:extLst>
      <p:ext uri="{BB962C8B-B14F-4D97-AF65-F5344CB8AC3E}">
        <p14:creationId xmlns:p14="http://schemas.microsoft.com/office/powerpoint/2010/main" val="2289622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21EC92-4116-A948-B86C-E8283E29D71B}"/>
              </a:ext>
            </a:extLst>
          </p:cNvPr>
          <p:cNvSpPr>
            <a:spLocks noGrp="1"/>
          </p:cNvSpPr>
          <p:nvPr>
            <p:ph type="title"/>
          </p:nvPr>
        </p:nvSpPr>
        <p:spPr/>
        <p:txBody>
          <a:bodyPr/>
          <a:lstStyle/>
          <a:p>
            <a:r>
              <a:rPr lang="fr-FR" dirty="0"/>
              <a:t>Prenons un exemple</a:t>
            </a:r>
          </a:p>
        </p:txBody>
      </p:sp>
      <p:sp>
        <p:nvSpPr>
          <p:cNvPr id="3" name="Espace réservé du contenu 2">
            <a:extLst>
              <a:ext uri="{FF2B5EF4-FFF2-40B4-BE49-F238E27FC236}">
                <a16:creationId xmlns:a16="http://schemas.microsoft.com/office/drawing/2014/main" id="{DA9BC03A-C4B3-344A-958E-F30A29E23F6C}"/>
              </a:ext>
            </a:extLst>
          </p:cNvPr>
          <p:cNvSpPr>
            <a:spLocks noGrp="1"/>
          </p:cNvSpPr>
          <p:nvPr>
            <p:ph idx="1"/>
          </p:nvPr>
        </p:nvSpPr>
        <p:spPr/>
        <p:txBody>
          <a:bodyPr>
            <a:normAutofit/>
          </a:bodyPr>
          <a:lstStyle/>
          <a:p>
            <a:pPr algn="just"/>
            <a:r>
              <a:rPr lang="fr-FR" sz="2000" dirty="0"/>
              <a:t>Quand on lui présente une nouvelle image, le CNN ne sait pas exactement si les caractéristiques seront présentes dans l’image ou où elles pourraient être, il cherche donc à les trouver dans toute l’image et dans n’importe quelle position.</a:t>
            </a:r>
          </a:p>
        </p:txBody>
      </p:sp>
      <p:pic>
        <p:nvPicPr>
          <p:cNvPr id="5" name="Image 4" descr="Une image contenant texte, tableau de points&#10;&#10;Description générée automatiquement">
            <a:extLst>
              <a:ext uri="{FF2B5EF4-FFF2-40B4-BE49-F238E27FC236}">
                <a16:creationId xmlns:a16="http://schemas.microsoft.com/office/drawing/2014/main" id="{8407FCEC-216E-E34C-8B0A-0804BE6E64B3}"/>
              </a:ext>
            </a:extLst>
          </p:cNvPr>
          <p:cNvPicPr>
            <a:picLocks noChangeAspect="1"/>
          </p:cNvPicPr>
          <p:nvPr/>
        </p:nvPicPr>
        <p:blipFill>
          <a:blip r:embed="rId3"/>
          <a:stretch>
            <a:fillRect/>
          </a:stretch>
        </p:blipFill>
        <p:spPr>
          <a:xfrm>
            <a:off x="1661904" y="3604017"/>
            <a:ext cx="4627493" cy="2542784"/>
          </a:xfrm>
          <a:prstGeom prst="rect">
            <a:avLst/>
          </a:prstGeom>
        </p:spPr>
      </p:pic>
      <p:pic>
        <p:nvPicPr>
          <p:cNvPr id="7" name="Image 6" descr="Une image contenant texte, tableau de points&#10;&#10;Description générée automatiquement">
            <a:extLst>
              <a:ext uri="{FF2B5EF4-FFF2-40B4-BE49-F238E27FC236}">
                <a16:creationId xmlns:a16="http://schemas.microsoft.com/office/drawing/2014/main" id="{66DB1723-9A13-EB43-ADEE-C3041AA9C289}"/>
              </a:ext>
            </a:extLst>
          </p:cNvPr>
          <p:cNvPicPr>
            <a:picLocks noChangeAspect="1"/>
          </p:cNvPicPr>
          <p:nvPr/>
        </p:nvPicPr>
        <p:blipFill>
          <a:blip r:embed="rId4"/>
          <a:stretch>
            <a:fillRect/>
          </a:stretch>
        </p:blipFill>
        <p:spPr>
          <a:xfrm>
            <a:off x="7975734" y="3604017"/>
            <a:ext cx="2824788" cy="2557290"/>
          </a:xfrm>
          <a:prstGeom prst="rect">
            <a:avLst/>
          </a:prstGeom>
        </p:spPr>
      </p:pic>
    </p:spTree>
    <p:extLst>
      <p:ext uri="{BB962C8B-B14F-4D97-AF65-F5344CB8AC3E}">
        <p14:creationId xmlns:p14="http://schemas.microsoft.com/office/powerpoint/2010/main" val="1809053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354142-9C9C-B948-AD5F-B540098DF906}"/>
              </a:ext>
            </a:extLst>
          </p:cNvPr>
          <p:cNvSpPr>
            <a:spLocks noGrp="1"/>
          </p:cNvSpPr>
          <p:nvPr>
            <p:ph type="title"/>
          </p:nvPr>
        </p:nvSpPr>
        <p:spPr/>
        <p:txBody>
          <a:bodyPr/>
          <a:lstStyle/>
          <a:p>
            <a:r>
              <a:rPr lang="fr-FR" dirty="0"/>
              <a:t>Problèmes du </a:t>
            </a:r>
            <a:r>
              <a:rPr lang="fr-FR" dirty="0" err="1"/>
              <a:t>Deep</a:t>
            </a:r>
            <a:r>
              <a:rPr lang="fr-FR" dirty="0"/>
              <a:t> </a:t>
            </a:r>
            <a:r>
              <a:rPr lang="fr-FR" dirty="0" err="1"/>
              <a:t>learning</a:t>
            </a:r>
            <a:endParaRPr lang="fr-FR" dirty="0"/>
          </a:p>
        </p:txBody>
      </p:sp>
      <p:sp>
        <p:nvSpPr>
          <p:cNvPr id="3" name="Espace réservé du contenu 2">
            <a:extLst>
              <a:ext uri="{FF2B5EF4-FFF2-40B4-BE49-F238E27FC236}">
                <a16:creationId xmlns:a16="http://schemas.microsoft.com/office/drawing/2014/main" id="{16D1D7B8-C3A9-5E41-9622-F0E2FB5676A5}"/>
              </a:ext>
            </a:extLst>
          </p:cNvPr>
          <p:cNvSpPr>
            <a:spLocks noGrp="1"/>
          </p:cNvSpPr>
          <p:nvPr>
            <p:ph idx="1"/>
          </p:nvPr>
        </p:nvSpPr>
        <p:spPr>
          <a:xfrm>
            <a:off x="952505" y="2556932"/>
            <a:ext cx="8477246" cy="3318936"/>
          </a:xfrm>
        </p:spPr>
        <p:txBody>
          <a:bodyPr>
            <a:normAutofit fontScale="92500"/>
          </a:bodyPr>
          <a:lstStyle/>
          <a:p>
            <a:r>
              <a:rPr lang="fr-FR" dirty="0"/>
              <a:t>Combinatoire du réseau de neurones due à la multiplication des couches.</a:t>
            </a:r>
          </a:p>
          <a:p>
            <a:r>
              <a:rPr lang="fr-FR" dirty="0"/>
              <a:t>Puissance de calcul nécessaire (jusqu’à 5 milliards d’opérations seconde)</a:t>
            </a:r>
          </a:p>
          <a:p>
            <a:r>
              <a:rPr lang="fr-FR" dirty="0"/>
              <a:t>Initialisation des seuils, de critères et des valeurs lors des apprentissages.</a:t>
            </a:r>
          </a:p>
          <a:p>
            <a:r>
              <a:rPr lang="fr-FR" dirty="0"/>
              <a:t>Contenu de la base de données (</a:t>
            </a:r>
            <a:r>
              <a:rPr lang="fr-FR" dirty="0" err="1"/>
              <a:t>chatbot</a:t>
            </a:r>
            <a:r>
              <a:rPr lang="fr-FR" dirty="0"/>
              <a:t> Microsoft, recrutement Amazon, …).</a:t>
            </a:r>
          </a:p>
          <a:p>
            <a:r>
              <a:rPr lang="fr-FR" dirty="0"/>
              <a:t>Energie nécessaire </a:t>
            </a:r>
          </a:p>
          <a:p>
            <a:r>
              <a:rPr lang="fr-FR" dirty="0"/>
              <a:t>Accès à des bases d’exemples annotés (Merci </a:t>
            </a:r>
            <a:r>
              <a:rPr lang="fr-FR" dirty="0" err="1"/>
              <a:t>fei</a:t>
            </a:r>
            <a:r>
              <a:rPr lang="fr-FR" dirty="0"/>
              <a:t> </a:t>
            </a:r>
            <a:r>
              <a:rPr lang="fr-FR" dirty="0" err="1"/>
              <a:t>fei</a:t>
            </a:r>
            <a:r>
              <a:rPr lang="fr-FR" dirty="0"/>
              <a:t> Li).</a:t>
            </a:r>
          </a:p>
          <a:p>
            <a:endParaRPr lang="fr-FR" dirty="0"/>
          </a:p>
        </p:txBody>
      </p:sp>
      <p:pic>
        <p:nvPicPr>
          <p:cNvPr id="7" name="Image 6" descr="Une image contenant habits, personne, tenue&#10;&#10;Description générée automatiquement">
            <a:extLst>
              <a:ext uri="{FF2B5EF4-FFF2-40B4-BE49-F238E27FC236}">
                <a16:creationId xmlns:a16="http://schemas.microsoft.com/office/drawing/2014/main" id="{466AB9C5-3F3A-3249-B0DA-B3B7DAE74AA6}"/>
              </a:ext>
            </a:extLst>
          </p:cNvPr>
          <p:cNvPicPr>
            <a:picLocks noChangeAspect="1"/>
          </p:cNvPicPr>
          <p:nvPr/>
        </p:nvPicPr>
        <p:blipFill>
          <a:blip r:embed="rId3"/>
          <a:stretch>
            <a:fillRect/>
          </a:stretch>
        </p:blipFill>
        <p:spPr>
          <a:xfrm>
            <a:off x="9574984" y="4572002"/>
            <a:ext cx="1664511" cy="1490134"/>
          </a:xfrm>
          <a:prstGeom prst="rect">
            <a:avLst/>
          </a:prstGeom>
        </p:spPr>
      </p:pic>
    </p:spTree>
    <p:extLst>
      <p:ext uri="{BB962C8B-B14F-4D97-AF65-F5344CB8AC3E}">
        <p14:creationId xmlns:p14="http://schemas.microsoft.com/office/powerpoint/2010/main" val="21947622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2E061F-FD56-EF44-AE0E-02B874E7EAE3}"/>
              </a:ext>
            </a:extLst>
          </p:cNvPr>
          <p:cNvSpPr>
            <a:spLocks noGrp="1"/>
          </p:cNvSpPr>
          <p:nvPr>
            <p:ph type="title"/>
          </p:nvPr>
        </p:nvSpPr>
        <p:spPr/>
        <p:txBody>
          <a:bodyPr/>
          <a:lstStyle/>
          <a:p>
            <a:r>
              <a:rPr lang="fr-FR" dirty="0"/>
              <a:t>Et merci à vous …</a:t>
            </a:r>
          </a:p>
        </p:txBody>
      </p:sp>
      <p:sp>
        <p:nvSpPr>
          <p:cNvPr id="3" name="Espace réservé du contenu 2">
            <a:extLst>
              <a:ext uri="{FF2B5EF4-FFF2-40B4-BE49-F238E27FC236}">
                <a16:creationId xmlns:a16="http://schemas.microsoft.com/office/drawing/2014/main" id="{091FEBB4-E6E8-684B-866B-7B2EBD17A328}"/>
              </a:ext>
            </a:extLst>
          </p:cNvPr>
          <p:cNvSpPr>
            <a:spLocks noGrp="1"/>
          </p:cNvSpPr>
          <p:nvPr>
            <p:ph idx="1"/>
          </p:nvPr>
        </p:nvSpPr>
        <p:spPr/>
        <p:txBody>
          <a:bodyPr/>
          <a:lstStyle/>
          <a:p>
            <a:pPr algn="just"/>
            <a:r>
              <a:rPr lang="fr-FR" dirty="0"/>
              <a:t>Le CAPTCHA (acronyme de l'anglais "</a:t>
            </a:r>
            <a:r>
              <a:rPr lang="fr-FR" dirty="0" err="1"/>
              <a:t>Completely</a:t>
            </a:r>
            <a:r>
              <a:rPr lang="fr-FR" dirty="0"/>
              <a:t> </a:t>
            </a:r>
            <a:r>
              <a:rPr lang="fr-FR" dirty="0" err="1"/>
              <a:t>Automated</a:t>
            </a:r>
            <a:r>
              <a:rPr lang="fr-FR" dirty="0"/>
              <a:t> Public Turing test to tell Computers and </a:t>
            </a:r>
            <a:r>
              <a:rPr lang="fr-FR" dirty="0" err="1"/>
              <a:t>Humans</a:t>
            </a:r>
            <a:r>
              <a:rPr lang="fr-FR" dirty="0"/>
              <a:t> </a:t>
            </a:r>
            <a:r>
              <a:rPr lang="fr-FR" dirty="0" err="1"/>
              <a:t>Apart</a:t>
            </a:r>
            <a:r>
              <a:rPr lang="fr-FR" dirty="0"/>
              <a:t>") est constitué de deux parties : une séquence aléatoire de lettres et/ou de chiffres et/ou images qui apparaissent de manière déformée, et une zone de texte ou un principe de désignation. Pour réussir le test, il vous suffit de saisir les caractères de l'image dans la zone de texte ou montrer un bus, une voiture, un passage pour piétons.</a:t>
            </a:r>
          </a:p>
        </p:txBody>
      </p:sp>
      <p:pic>
        <p:nvPicPr>
          <p:cNvPr id="5" name="Image 4" descr="Une image contenant texte&#10;&#10;Description générée automatiquement">
            <a:extLst>
              <a:ext uri="{FF2B5EF4-FFF2-40B4-BE49-F238E27FC236}">
                <a16:creationId xmlns:a16="http://schemas.microsoft.com/office/drawing/2014/main" id="{5D7C02DF-7D99-904A-B6A4-29E5CAECE82E}"/>
              </a:ext>
            </a:extLst>
          </p:cNvPr>
          <p:cNvPicPr>
            <a:picLocks noChangeAspect="1"/>
          </p:cNvPicPr>
          <p:nvPr/>
        </p:nvPicPr>
        <p:blipFill>
          <a:blip r:embed="rId2"/>
          <a:stretch>
            <a:fillRect/>
          </a:stretch>
        </p:blipFill>
        <p:spPr>
          <a:xfrm>
            <a:off x="1092200" y="2556932"/>
            <a:ext cx="2714690" cy="3473206"/>
          </a:xfrm>
          <a:prstGeom prst="rect">
            <a:avLst/>
          </a:prstGeom>
        </p:spPr>
      </p:pic>
      <p:pic>
        <p:nvPicPr>
          <p:cNvPr id="7" name="Image 6" descr="Une image contenant texte, capture d’écran&#10;&#10;Description générée automatiquement">
            <a:extLst>
              <a:ext uri="{FF2B5EF4-FFF2-40B4-BE49-F238E27FC236}">
                <a16:creationId xmlns:a16="http://schemas.microsoft.com/office/drawing/2014/main" id="{2CD69E7D-0CC4-AA42-878D-C3C22419D48E}"/>
              </a:ext>
            </a:extLst>
          </p:cNvPr>
          <p:cNvPicPr>
            <a:picLocks noChangeAspect="1"/>
          </p:cNvPicPr>
          <p:nvPr/>
        </p:nvPicPr>
        <p:blipFill>
          <a:blip r:embed="rId3"/>
          <a:stretch>
            <a:fillRect/>
          </a:stretch>
        </p:blipFill>
        <p:spPr>
          <a:xfrm>
            <a:off x="3806890" y="2556932"/>
            <a:ext cx="3129705" cy="3746500"/>
          </a:xfrm>
          <a:prstGeom prst="rect">
            <a:avLst/>
          </a:prstGeom>
        </p:spPr>
      </p:pic>
      <p:pic>
        <p:nvPicPr>
          <p:cNvPr id="4098" name="Picture 2" descr="Les Captcha : Pourquoi et à quoi cela sert">
            <a:extLst>
              <a:ext uri="{FF2B5EF4-FFF2-40B4-BE49-F238E27FC236}">
                <a16:creationId xmlns:a16="http://schemas.microsoft.com/office/drawing/2014/main" id="{85D94EAE-B15F-6D42-BF3F-EDDDE04D6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6595" y="2556932"/>
            <a:ext cx="4082205" cy="214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9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dirty="0"/>
              <a:t>Domaines d’application</a:t>
            </a:r>
          </a:p>
        </p:txBody>
      </p:sp>
    </p:spTree>
    <p:extLst>
      <p:ext uri="{BB962C8B-B14F-4D97-AF65-F5344CB8AC3E}">
        <p14:creationId xmlns:p14="http://schemas.microsoft.com/office/powerpoint/2010/main" val="18516618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00E118-00E3-364E-A65F-4F668968BFB2}"/>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5F0B980D-ED74-3543-9F9D-8CB44CBA3E31}"/>
              </a:ext>
            </a:extLst>
          </p:cNvPr>
          <p:cNvSpPr>
            <a:spLocks noGrp="1"/>
          </p:cNvSpPr>
          <p:nvPr>
            <p:ph idx="1"/>
          </p:nvPr>
        </p:nvSpPr>
        <p:spPr/>
        <p:txBody>
          <a:bodyPr>
            <a:normAutofit lnSpcReduction="10000"/>
          </a:bodyPr>
          <a:lstStyle/>
          <a:p>
            <a:pPr algn="just"/>
            <a:r>
              <a:rPr lang="fr-FR" dirty="0"/>
              <a:t>L’IA se matérialise par la création des voitures (presque) autonomes qui s’adaptent à de multiples situations difficiles. Ces dernières diminuent considérablement les risques d’accidents et d’erreur souvent faite par l’homme au volant. </a:t>
            </a:r>
          </a:p>
          <a:p>
            <a:pPr algn="just"/>
            <a:r>
              <a:rPr lang="fr-FR" dirty="0"/>
              <a:t>Dans la navigation, l’IA s’immisce dans le concept des applications de navigation qui évalue instantanément le trafic routier et repère les zones potentiellement dangereuses ou contraignantes. Ces applis sont en mesure de calculer le temps de trajet et définir avec précision l’itinéraire à prendre pour arriver le plus vite possible à destination (bon est-ce de l’IA ?).</a:t>
            </a:r>
          </a:p>
        </p:txBody>
      </p:sp>
    </p:spTree>
    <p:extLst>
      <p:ext uri="{BB962C8B-B14F-4D97-AF65-F5344CB8AC3E}">
        <p14:creationId xmlns:p14="http://schemas.microsoft.com/office/powerpoint/2010/main" val="11179336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B90410-4B0C-3741-8719-8BBEF5DC52DA}"/>
              </a:ext>
            </a:extLst>
          </p:cNvPr>
          <p:cNvSpPr>
            <a:spLocks noGrp="1"/>
          </p:cNvSpPr>
          <p:nvPr>
            <p:ph type="title"/>
          </p:nvPr>
        </p:nvSpPr>
        <p:spPr/>
        <p:txBody>
          <a:bodyPr/>
          <a:lstStyle/>
          <a:p>
            <a:r>
              <a:rPr lang="fr-FR" dirty="0"/>
              <a:t>Le transport et la navigation</a:t>
            </a:r>
          </a:p>
        </p:txBody>
      </p:sp>
      <p:sp>
        <p:nvSpPr>
          <p:cNvPr id="3" name="Espace réservé du contenu 2">
            <a:extLst>
              <a:ext uri="{FF2B5EF4-FFF2-40B4-BE49-F238E27FC236}">
                <a16:creationId xmlns:a16="http://schemas.microsoft.com/office/drawing/2014/main" id="{6E67CF3A-1A06-E54D-A25E-502241039BCC}"/>
              </a:ext>
            </a:extLst>
          </p:cNvPr>
          <p:cNvSpPr>
            <a:spLocks noGrp="1"/>
          </p:cNvSpPr>
          <p:nvPr>
            <p:ph idx="1"/>
          </p:nvPr>
        </p:nvSpPr>
        <p:spPr/>
        <p:txBody>
          <a:bodyPr>
            <a:normAutofit fontScale="92500" lnSpcReduction="10000"/>
          </a:bodyPr>
          <a:lstStyle/>
          <a:p>
            <a:pPr algn="just"/>
            <a:r>
              <a:rPr lang="fr-FR" dirty="0"/>
              <a:t>On peut automatiquement vous facturer un péage d’autoroute (comme dans le métro de Moscou).</a:t>
            </a:r>
          </a:p>
          <a:p>
            <a:pPr algn="just"/>
            <a:r>
              <a:rPr lang="fr-FR" dirty="0"/>
              <a:t>On peut afficher votre numéro de plaque et vous signaler que vous avez dépasser la vitesse moyenne sur un tronçon d’autoroute (on pourrait aussi afficher votre nom, prénom, adresse). </a:t>
            </a:r>
          </a:p>
          <a:p>
            <a:pPr algn="just"/>
            <a:r>
              <a:rPr lang="fr-FR" dirty="0"/>
              <a:t>On peut contrôler le nombre d’infractions que vous avez pu commettre sur un trajet (vive les voitures communicantes). </a:t>
            </a:r>
          </a:p>
          <a:p>
            <a:pPr algn="just"/>
            <a:r>
              <a:rPr lang="fr-FR" dirty="0"/>
              <a:t>On peut contrôler que la route empruntée est bien celle sur laquelle vous deviez vous trouver (merci aux assurances).</a:t>
            </a:r>
          </a:p>
          <a:p>
            <a:pPr algn="just"/>
            <a:endParaRPr lang="fr-FR" dirty="0"/>
          </a:p>
          <a:p>
            <a:pPr algn="just"/>
            <a:endParaRPr lang="fr-FR" dirty="0"/>
          </a:p>
        </p:txBody>
      </p:sp>
    </p:spTree>
    <p:extLst>
      <p:ext uri="{BB962C8B-B14F-4D97-AF65-F5344CB8AC3E}">
        <p14:creationId xmlns:p14="http://schemas.microsoft.com/office/powerpoint/2010/main" val="33722787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D9B3D-D05A-CE4C-B6C1-6268C3000149}"/>
              </a:ext>
            </a:extLst>
          </p:cNvPr>
          <p:cNvSpPr>
            <a:spLocks noGrp="1"/>
          </p:cNvSpPr>
          <p:nvPr>
            <p:ph type="title"/>
          </p:nvPr>
        </p:nvSpPr>
        <p:spPr/>
        <p:txBody>
          <a:bodyPr>
            <a:normAutofit/>
          </a:bodyPr>
          <a:lstStyle/>
          <a:p>
            <a:r>
              <a:rPr lang="fr-FR" dirty="0"/>
              <a:t>La santé</a:t>
            </a:r>
          </a:p>
        </p:txBody>
      </p:sp>
      <p:sp>
        <p:nvSpPr>
          <p:cNvPr id="3" name="Espace réservé du contenu 2">
            <a:extLst>
              <a:ext uri="{FF2B5EF4-FFF2-40B4-BE49-F238E27FC236}">
                <a16:creationId xmlns:a16="http://schemas.microsoft.com/office/drawing/2014/main" id="{946B7D74-B76E-204F-9DD7-06DA275B3604}"/>
              </a:ext>
            </a:extLst>
          </p:cNvPr>
          <p:cNvSpPr>
            <a:spLocks noGrp="1"/>
          </p:cNvSpPr>
          <p:nvPr>
            <p:ph idx="1"/>
          </p:nvPr>
        </p:nvSpPr>
        <p:spPr/>
        <p:txBody>
          <a:bodyPr>
            <a:normAutofit fontScale="92500" lnSpcReduction="10000"/>
          </a:bodyPr>
          <a:lstStyle/>
          <a:p>
            <a:pPr algn="just"/>
            <a:r>
              <a:rPr lang="fr-FR" dirty="0"/>
              <a:t>À l’heure actuelle, le Machine Learning joue un rôle important dans le traitement de plusieurs maladies ainsi que dans l’amélioration des interactions entre les patients et les professionnels de la santé.</a:t>
            </a:r>
          </a:p>
          <a:p>
            <a:pPr algn="just"/>
            <a:r>
              <a:rPr lang="fr-FR" dirty="0"/>
              <a:t>Grâce à l’IA, il est désormais monnaie courante de repérer une tumeur rapidement sur la base d’une imagerie médicale moderne afin d’établir ensuite un diagnostic et traitement adéquat. Nettement plus précise que les détections manuelles auxquelles les médecins se sont engagés depuis des siècles, l’entrée des </a:t>
            </a:r>
            <a:r>
              <a:rPr lang="fr-FR" dirty="0" err="1"/>
              <a:t>chatbots</a:t>
            </a:r>
            <a:r>
              <a:rPr lang="fr-FR" dirty="0"/>
              <a:t> permet une meilleure compréhension des symptômes. D’ailleurs, l’association du </a:t>
            </a:r>
            <a:r>
              <a:rPr lang="fr-FR" dirty="0" err="1"/>
              <a:t>Deep</a:t>
            </a:r>
            <a:r>
              <a:rPr lang="fr-FR" dirty="0"/>
              <a:t> Learning à des logiciels dotés de fonctionnalités à reconnaissance faciale détecte plus facilement les maladies génétiquement rares.</a:t>
            </a:r>
          </a:p>
        </p:txBody>
      </p:sp>
    </p:spTree>
    <p:extLst>
      <p:ext uri="{BB962C8B-B14F-4D97-AF65-F5344CB8AC3E}">
        <p14:creationId xmlns:p14="http://schemas.microsoft.com/office/powerpoint/2010/main" val="33015767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B7B28-F38C-704D-B570-D4C866F211BA}"/>
              </a:ext>
            </a:extLst>
          </p:cNvPr>
          <p:cNvSpPr>
            <a:spLocks noGrp="1"/>
          </p:cNvSpPr>
          <p:nvPr>
            <p:ph type="title"/>
          </p:nvPr>
        </p:nvSpPr>
        <p:spPr/>
        <p:txBody>
          <a:bodyPr/>
          <a:lstStyle/>
          <a:p>
            <a:r>
              <a:rPr lang="fr-FR" dirty="0"/>
              <a:t>La santé</a:t>
            </a:r>
          </a:p>
        </p:txBody>
      </p:sp>
      <p:pic>
        <p:nvPicPr>
          <p:cNvPr id="2050" name="Picture 2" descr="L'IA qui prédit l'apparition du cancer">
            <a:extLst>
              <a:ext uri="{FF2B5EF4-FFF2-40B4-BE49-F238E27FC236}">
                <a16:creationId xmlns:a16="http://schemas.microsoft.com/office/drawing/2014/main" id="{915C4CB8-79CF-224F-983D-9E5424FA26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70648" y="2596622"/>
            <a:ext cx="4425950" cy="331946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AFFE478-5E62-CF4C-8AB5-64FB9198CE5F}"/>
              </a:ext>
            </a:extLst>
          </p:cNvPr>
          <p:cNvSpPr txBox="1"/>
          <p:nvPr/>
        </p:nvSpPr>
        <p:spPr>
          <a:xfrm>
            <a:off x="1295402" y="2828835"/>
            <a:ext cx="4425950" cy="2677656"/>
          </a:xfrm>
          <a:prstGeom prst="rect">
            <a:avLst/>
          </a:prstGeom>
          <a:noFill/>
        </p:spPr>
        <p:txBody>
          <a:bodyPr wrap="square" rtlCol="0">
            <a:spAutoFit/>
          </a:bodyPr>
          <a:lstStyle/>
          <a:p>
            <a:pPr algn="just"/>
            <a:r>
              <a:rPr lang="fr-FR" sz="2800" dirty="0"/>
              <a:t>L'algorithme a montré qu'il était capable d'identifier une femme à haut risque de cancer du sein (à gauche) quatre ans avant qu'il n'apparaisse à l'imagerie (à droite).</a:t>
            </a:r>
          </a:p>
        </p:txBody>
      </p:sp>
    </p:spTree>
    <p:extLst>
      <p:ext uri="{BB962C8B-B14F-4D97-AF65-F5344CB8AC3E}">
        <p14:creationId xmlns:p14="http://schemas.microsoft.com/office/powerpoint/2010/main" val="27047679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384C6-6EC0-1D4B-9C16-E02A0C17CC39}"/>
              </a:ext>
            </a:extLst>
          </p:cNvPr>
          <p:cNvSpPr>
            <a:spLocks noGrp="1"/>
          </p:cNvSpPr>
          <p:nvPr>
            <p:ph type="title"/>
          </p:nvPr>
        </p:nvSpPr>
        <p:spPr/>
        <p:txBody>
          <a:bodyPr>
            <a:normAutofit fontScale="90000"/>
          </a:bodyPr>
          <a:lstStyle/>
          <a:p>
            <a:r>
              <a:rPr lang="fr-FR" dirty="0"/>
              <a:t>Le commerce	(si c’est gratuit c’est que c’est vous le produit).</a:t>
            </a:r>
          </a:p>
        </p:txBody>
      </p:sp>
      <p:sp>
        <p:nvSpPr>
          <p:cNvPr id="3" name="Espace réservé du contenu 2">
            <a:extLst>
              <a:ext uri="{FF2B5EF4-FFF2-40B4-BE49-F238E27FC236}">
                <a16:creationId xmlns:a16="http://schemas.microsoft.com/office/drawing/2014/main" id="{FB16C1D7-B985-AE4C-B8B4-6A4645C1E6C6}"/>
              </a:ext>
            </a:extLst>
          </p:cNvPr>
          <p:cNvSpPr>
            <a:spLocks noGrp="1"/>
          </p:cNvSpPr>
          <p:nvPr>
            <p:ph idx="1"/>
          </p:nvPr>
        </p:nvSpPr>
        <p:spPr>
          <a:xfrm>
            <a:off x="1295401" y="2444390"/>
            <a:ext cx="9601196" cy="3829800"/>
          </a:xfrm>
        </p:spPr>
        <p:txBody>
          <a:bodyPr>
            <a:normAutofit fontScale="85000" lnSpcReduction="10000"/>
          </a:bodyPr>
          <a:lstStyle/>
          <a:p>
            <a:pPr algn="just"/>
            <a:r>
              <a:rPr lang="fr-FR" dirty="0"/>
              <a:t>L’IA et le </a:t>
            </a:r>
            <a:r>
              <a:rPr lang="fr-FR" dirty="0" err="1"/>
              <a:t>Big</a:t>
            </a:r>
            <a:r>
              <a:rPr lang="fr-FR" dirty="0"/>
              <a:t> Data analyse vos habitudes d’achat (grandes surfaces, Internet, magasins). Tout cela pour mener une politique plus ou moins agressive de placement de produits. </a:t>
            </a:r>
          </a:p>
          <a:p>
            <a:pPr algn="just"/>
            <a:r>
              <a:rPr lang="fr-FR" dirty="0"/>
              <a:t>On connait vos goûts, votre niveau de vie, vos habitudes. A côté de cela votre nom, prénom, âge intéressent très peu les sociétés commerciales.</a:t>
            </a:r>
          </a:p>
          <a:p>
            <a:pPr algn="just"/>
            <a:r>
              <a:rPr lang="fr-FR" dirty="0"/>
              <a:t>Les outils d’IA vont ainsi permettre de répondre aux différents enjeux que pose l’e-commerce aux entreprises :</a:t>
            </a:r>
          </a:p>
          <a:p>
            <a:pPr lvl="1" algn="just"/>
            <a:r>
              <a:rPr lang="fr-FR" dirty="0"/>
              <a:t>Analyse de la concurrence</a:t>
            </a:r>
          </a:p>
          <a:p>
            <a:pPr lvl="1" algn="just"/>
            <a:r>
              <a:rPr lang="fr-FR" dirty="0"/>
              <a:t>Amélioration des boutiques physiques</a:t>
            </a:r>
          </a:p>
          <a:p>
            <a:pPr lvl="1" algn="just"/>
            <a:r>
              <a:rPr lang="fr-FR" dirty="0"/>
              <a:t>Adaptations aux nouveaux comportements clients</a:t>
            </a:r>
          </a:p>
          <a:p>
            <a:pPr lvl="1" algn="just"/>
            <a:r>
              <a:rPr lang="fr-FR" dirty="0"/>
              <a:t>Ciblage plus précis de la clientèle</a:t>
            </a:r>
          </a:p>
          <a:p>
            <a:pPr lvl="1" algn="just"/>
            <a:r>
              <a:rPr lang="fr-FR" dirty="0"/>
              <a:t>Identification des points d’amélioration</a:t>
            </a:r>
          </a:p>
        </p:txBody>
      </p:sp>
    </p:spTree>
    <p:extLst>
      <p:ext uri="{BB962C8B-B14F-4D97-AF65-F5344CB8AC3E}">
        <p14:creationId xmlns:p14="http://schemas.microsoft.com/office/powerpoint/2010/main" val="40732838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D9147-EDD6-A449-999E-D5F77337EB9A}"/>
              </a:ext>
            </a:extLst>
          </p:cNvPr>
          <p:cNvSpPr>
            <a:spLocks noGrp="1"/>
          </p:cNvSpPr>
          <p:nvPr>
            <p:ph type="title"/>
          </p:nvPr>
        </p:nvSpPr>
        <p:spPr/>
        <p:txBody>
          <a:bodyPr/>
          <a:lstStyle/>
          <a:p>
            <a:r>
              <a:rPr lang="fr-FR" dirty="0"/>
              <a:t>Le divertissement</a:t>
            </a:r>
          </a:p>
        </p:txBody>
      </p:sp>
      <p:sp>
        <p:nvSpPr>
          <p:cNvPr id="3" name="Espace réservé du contenu 2">
            <a:extLst>
              <a:ext uri="{FF2B5EF4-FFF2-40B4-BE49-F238E27FC236}">
                <a16:creationId xmlns:a16="http://schemas.microsoft.com/office/drawing/2014/main" id="{87BDDB66-FDA2-9446-A97D-65DEDF4F4376}"/>
              </a:ext>
            </a:extLst>
          </p:cNvPr>
          <p:cNvSpPr>
            <a:spLocks noGrp="1"/>
          </p:cNvSpPr>
          <p:nvPr>
            <p:ph idx="1"/>
          </p:nvPr>
        </p:nvSpPr>
        <p:spPr/>
        <p:txBody>
          <a:bodyPr/>
          <a:lstStyle/>
          <a:p>
            <a:pPr algn="just"/>
            <a:r>
              <a:rPr lang="fr-FR" dirty="0"/>
              <a:t>L’intelligence artificielle est au divertissement ce que les robots sont au travail : elle décharge les humains d’un certain nombre de tâches répétitives et pénibles pour leur libérer du temps à allouer à des activités plus passionnantes.</a:t>
            </a:r>
          </a:p>
          <a:p>
            <a:pPr algn="just"/>
            <a:r>
              <a:rPr lang="fr-FR" dirty="0"/>
              <a:t>Mais si on laisse aux moteurs de recherche la liberté de nous proposer des films, de la musique, expositions, nous risquons d’écouter tous la même chose, regarder les mêmes films, de manger dans les mêmes restaurants. </a:t>
            </a:r>
          </a:p>
          <a:p>
            <a:pPr algn="just"/>
            <a:r>
              <a:rPr lang="fr-FR" dirty="0"/>
              <a:t>Hélas c’est un peu ce qui se passe déjà aujourd’hui. </a:t>
            </a:r>
          </a:p>
        </p:txBody>
      </p:sp>
      <p:pic>
        <p:nvPicPr>
          <p:cNvPr id="5" name="Image 4" descr="Une image contenant texte, extérieur, neige, capture d’écran&#10;&#10;Description générée automatiquement">
            <a:extLst>
              <a:ext uri="{FF2B5EF4-FFF2-40B4-BE49-F238E27FC236}">
                <a16:creationId xmlns:a16="http://schemas.microsoft.com/office/drawing/2014/main" id="{BFA9C2D0-B660-6A42-9227-1135D9D933BE}"/>
              </a:ext>
            </a:extLst>
          </p:cNvPr>
          <p:cNvPicPr>
            <a:picLocks noChangeAspect="1"/>
          </p:cNvPicPr>
          <p:nvPr/>
        </p:nvPicPr>
        <p:blipFill>
          <a:blip r:embed="rId2"/>
          <a:stretch>
            <a:fillRect/>
          </a:stretch>
        </p:blipFill>
        <p:spPr>
          <a:xfrm>
            <a:off x="2776517" y="715191"/>
            <a:ext cx="5841308" cy="5427618"/>
          </a:xfrm>
          <a:prstGeom prst="rect">
            <a:avLst/>
          </a:prstGeom>
        </p:spPr>
      </p:pic>
    </p:spTree>
    <p:extLst>
      <p:ext uri="{BB962C8B-B14F-4D97-AF65-F5344CB8AC3E}">
        <p14:creationId xmlns:p14="http://schemas.microsoft.com/office/powerpoint/2010/main" val="42322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p:txBody>
          <a:bodyPr>
            <a:normAutofit lnSpcReduction="10000"/>
          </a:bodyPr>
          <a:lstStyle/>
          <a:p>
            <a:pPr algn="just" fontAlgn="base"/>
            <a:r>
              <a:rPr lang="fr-FR" dirty="0"/>
              <a:t>Un autre aspect innovant que l’on doit à l’intelligence artificielle est la </a:t>
            </a:r>
            <a:r>
              <a:rPr lang="fr-FR" b="1" dirty="0"/>
              <a:t>fonction vocale</a:t>
            </a:r>
            <a:r>
              <a:rPr lang="fr-FR" dirty="0"/>
              <a:t>. Cette dernière s’immisce un peu partout dans notre quotidien depuis les enceintes intelligentes jusqu’à l’assistance vocale à domicile et au bureau. Son intérêt réside dans le fait de comprendre les besoins de l’homme et d’interagir en conséquence.</a:t>
            </a:r>
          </a:p>
          <a:p>
            <a:pPr fontAlgn="base"/>
            <a:r>
              <a:rPr lang="fr-FR" dirty="0"/>
              <a:t>D’ailleurs, la plupart des </a:t>
            </a:r>
            <a:r>
              <a:rPr lang="fr-FR" b="1" dirty="0"/>
              <a:t>applications de TALN</a:t>
            </a:r>
            <a:r>
              <a:rPr lang="fr-FR" dirty="0"/>
              <a:t> (Traitement Automatique du Langage Naturel) assurent désormais d’autres fonctions intelligentes supplémentaires comme la reconnaissance vocale, la reconnaissance faciale, la traduction du langage et l’analyse de l’humeur.</a:t>
            </a:r>
          </a:p>
          <a:p>
            <a:endParaRPr lang="fr-FR" dirty="0"/>
          </a:p>
        </p:txBody>
      </p:sp>
    </p:spTree>
    <p:extLst>
      <p:ext uri="{BB962C8B-B14F-4D97-AF65-F5344CB8AC3E}">
        <p14:creationId xmlns:p14="http://schemas.microsoft.com/office/powerpoint/2010/main" val="36185131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C712C-05ED-BA4D-B563-11C22AF0B99C}"/>
              </a:ext>
            </a:extLst>
          </p:cNvPr>
          <p:cNvSpPr>
            <a:spLocks noGrp="1"/>
          </p:cNvSpPr>
          <p:nvPr>
            <p:ph type="title"/>
          </p:nvPr>
        </p:nvSpPr>
        <p:spPr/>
        <p:txBody>
          <a:bodyPr/>
          <a:lstStyle/>
          <a:p>
            <a:r>
              <a:rPr lang="fr-FR" dirty="0"/>
              <a:t>La communication</a:t>
            </a:r>
          </a:p>
        </p:txBody>
      </p:sp>
      <p:sp>
        <p:nvSpPr>
          <p:cNvPr id="3" name="Espace réservé du contenu 2">
            <a:extLst>
              <a:ext uri="{FF2B5EF4-FFF2-40B4-BE49-F238E27FC236}">
                <a16:creationId xmlns:a16="http://schemas.microsoft.com/office/drawing/2014/main" id="{BF75FD36-A7D1-194E-8ACA-9ABA38AEA493}"/>
              </a:ext>
            </a:extLst>
          </p:cNvPr>
          <p:cNvSpPr>
            <a:spLocks noGrp="1"/>
          </p:cNvSpPr>
          <p:nvPr>
            <p:ph idx="1"/>
          </p:nvPr>
        </p:nvSpPr>
        <p:spPr>
          <a:xfrm>
            <a:off x="1295401" y="2556932"/>
            <a:ext cx="5013959" cy="3318936"/>
          </a:xfrm>
        </p:spPr>
        <p:txBody>
          <a:bodyPr>
            <a:normAutofit/>
          </a:bodyPr>
          <a:lstStyle/>
          <a:p>
            <a:pPr algn="just" fontAlgn="base"/>
            <a:r>
              <a:rPr lang="fr-FR" dirty="0"/>
              <a:t>Mais pour satisfaire votre curiosité, les assistant vocaux sont obligés de vous écouter en permanence pour savoir si vous leurs soumettez une requête. </a:t>
            </a:r>
          </a:p>
          <a:p>
            <a:pPr algn="just"/>
            <a:endParaRPr lang="fr-FR" dirty="0"/>
          </a:p>
        </p:txBody>
      </p:sp>
      <p:pic>
        <p:nvPicPr>
          <p:cNvPr id="4098" name="Picture 2" descr="Alexa et Google Home sont-ils des espions intelligents ?">
            <a:extLst>
              <a:ext uri="{FF2B5EF4-FFF2-40B4-BE49-F238E27FC236}">
                <a16:creationId xmlns:a16="http://schemas.microsoft.com/office/drawing/2014/main" id="{DA8D940D-82C4-5E4B-972F-CF9448054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5841" y="2556932"/>
            <a:ext cx="4210757" cy="3158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7050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12731-FC9E-7D4F-AD8A-7DA33FE7C40A}"/>
              </a:ext>
            </a:extLst>
          </p:cNvPr>
          <p:cNvSpPr>
            <a:spLocks noGrp="1"/>
          </p:cNvSpPr>
          <p:nvPr>
            <p:ph type="title"/>
          </p:nvPr>
        </p:nvSpPr>
        <p:spPr/>
        <p:txBody>
          <a:bodyPr/>
          <a:lstStyle/>
          <a:p>
            <a:r>
              <a:rPr lang="fr-FR" dirty="0"/>
              <a:t>Vidéo surveillance</a:t>
            </a:r>
          </a:p>
        </p:txBody>
      </p:sp>
      <p:sp>
        <p:nvSpPr>
          <p:cNvPr id="3" name="Espace réservé du contenu 2">
            <a:extLst>
              <a:ext uri="{FF2B5EF4-FFF2-40B4-BE49-F238E27FC236}">
                <a16:creationId xmlns:a16="http://schemas.microsoft.com/office/drawing/2014/main" id="{EF295B78-BDEC-CB4C-AF94-10ABC34C83CF}"/>
              </a:ext>
            </a:extLst>
          </p:cNvPr>
          <p:cNvSpPr>
            <a:spLocks noGrp="1"/>
          </p:cNvSpPr>
          <p:nvPr>
            <p:ph idx="1"/>
          </p:nvPr>
        </p:nvSpPr>
        <p:spPr>
          <a:xfrm>
            <a:off x="872491" y="2831252"/>
            <a:ext cx="6522719" cy="3318936"/>
          </a:xfrm>
        </p:spPr>
        <p:txBody>
          <a:bodyPr>
            <a:normAutofit/>
          </a:bodyPr>
          <a:lstStyle/>
          <a:p>
            <a:pPr algn="just"/>
            <a:r>
              <a:rPr lang="fr-FR" dirty="0"/>
              <a:t>La société </a:t>
            </a:r>
            <a:r>
              <a:rPr lang="fr-FR" dirty="0" err="1"/>
              <a:t>TwoI</a:t>
            </a:r>
            <a:r>
              <a:rPr lang="fr-FR" dirty="0"/>
              <a:t> à Metz (</a:t>
            </a:r>
            <a:r>
              <a:rPr lang="fr-FR" dirty="0">
                <a:hlinkClick r:id="rId2"/>
              </a:rPr>
              <a:t>https://two-i.com</a:t>
            </a:r>
            <a:r>
              <a:rPr lang="fr-FR" dirty="0"/>
              <a:t>) : « Nous nous concentrons sur la fourniture de solutions d’analyse vidéo complètes pour une prise de décision proactive et éclairée concernant la sécurité et la gestion du territoire».</a:t>
            </a:r>
          </a:p>
        </p:txBody>
      </p:sp>
      <p:pic>
        <p:nvPicPr>
          <p:cNvPr id="5122" name="Picture 2">
            <a:extLst>
              <a:ext uri="{FF2B5EF4-FFF2-40B4-BE49-F238E27FC236}">
                <a16:creationId xmlns:a16="http://schemas.microsoft.com/office/drawing/2014/main" id="{B5121759-7F81-B641-A5DF-C8EC88197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31" y="3162924"/>
            <a:ext cx="3417348" cy="180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7871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A61D6-64AD-8D41-B3D6-B3B0663A73A8}"/>
              </a:ext>
            </a:extLst>
          </p:cNvPr>
          <p:cNvSpPr>
            <a:spLocks noGrp="1"/>
          </p:cNvSpPr>
          <p:nvPr>
            <p:ph type="title"/>
          </p:nvPr>
        </p:nvSpPr>
        <p:spPr/>
        <p:txBody>
          <a:bodyPr/>
          <a:lstStyle/>
          <a:p>
            <a:r>
              <a:rPr lang="fr-FR" dirty="0"/>
              <a:t>L’art</a:t>
            </a:r>
          </a:p>
        </p:txBody>
      </p:sp>
      <p:sp>
        <p:nvSpPr>
          <p:cNvPr id="3" name="Espace réservé du contenu 2">
            <a:extLst>
              <a:ext uri="{FF2B5EF4-FFF2-40B4-BE49-F238E27FC236}">
                <a16:creationId xmlns:a16="http://schemas.microsoft.com/office/drawing/2014/main" id="{D729C3E7-858C-8E4B-8DFA-141F6C414614}"/>
              </a:ext>
            </a:extLst>
          </p:cNvPr>
          <p:cNvSpPr>
            <a:spLocks noGrp="1"/>
          </p:cNvSpPr>
          <p:nvPr>
            <p:ph idx="1"/>
          </p:nvPr>
        </p:nvSpPr>
        <p:spPr/>
        <p:txBody>
          <a:bodyPr>
            <a:normAutofit fontScale="92500" lnSpcReduction="20000"/>
          </a:bodyPr>
          <a:lstStyle/>
          <a:p>
            <a:pPr algn="just"/>
            <a:r>
              <a:rPr lang="fr-FR" dirty="0"/>
              <a:t>Le projet </a:t>
            </a:r>
            <a:r>
              <a:rPr lang="fr-FR" dirty="0" err="1"/>
              <a:t>Oupoco</a:t>
            </a:r>
            <a:r>
              <a:rPr lang="fr-FR" dirty="0"/>
              <a:t> (Ouvroir de poésie combinatoire) l’ambition première était de produire des milliards de poèmes simplement en recombinant des vers issus d’un corpus poétique français représentatif.</a:t>
            </a:r>
          </a:p>
          <a:p>
            <a:pPr algn="just"/>
            <a:r>
              <a:rPr lang="fr-FR" dirty="0"/>
              <a:t>AIVA se revendique comme une intelligence artificielle capable de «composer des trames sonores remplies d’émotion». Elle a appris les partitions des plus grands compositeurs du classique à nos jours, et peut aujourd’hui vous composer une pièce originale en quelques secondes.</a:t>
            </a:r>
          </a:p>
          <a:p>
            <a:pPr algn="just"/>
            <a:r>
              <a:rPr lang="fr-FR" dirty="0"/>
              <a:t>« </a:t>
            </a:r>
            <a:r>
              <a:rPr lang="fr-FR" dirty="0" err="1"/>
              <a:t>Dinner</a:t>
            </a:r>
            <a:r>
              <a:rPr lang="fr-FR" dirty="0"/>
              <a:t> </a:t>
            </a:r>
            <a:r>
              <a:rPr lang="fr-FR" dirty="0" err="1"/>
              <a:t>depression</a:t>
            </a:r>
            <a:r>
              <a:rPr lang="fr-FR" dirty="0"/>
              <a:t> », de Julia Joy </a:t>
            </a:r>
            <a:r>
              <a:rPr lang="fr-FR" dirty="0" err="1"/>
              <a:t>Raffel</a:t>
            </a:r>
            <a:r>
              <a:rPr lang="fr-FR" dirty="0"/>
              <a:t>. Vous ne connaissez pas cette auteure ? C’est tout à fait normal. Car Julia Joy </a:t>
            </a:r>
            <a:r>
              <a:rPr lang="fr-FR" dirty="0" err="1"/>
              <a:t>Raffel</a:t>
            </a:r>
            <a:r>
              <a:rPr lang="fr-FR" dirty="0"/>
              <a:t> n’existe pas. Ou plutôt, c’est une intelligence artificielle.</a:t>
            </a:r>
          </a:p>
        </p:txBody>
      </p:sp>
    </p:spTree>
    <p:extLst>
      <p:ext uri="{BB962C8B-B14F-4D97-AF65-F5344CB8AC3E}">
        <p14:creationId xmlns:p14="http://schemas.microsoft.com/office/powerpoint/2010/main" val="37423572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9C15C-7274-D340-B406-D14C88C427DF}"/>
              </a:ext>
            </a:extLst>
          </p:cNvPr>
          <p:cNvSpPr>
            <a:spLocks noGrp="1"/>
          </p:cNvSpPr>
          <p:nvPr>
            <p:ph type="ctrTitle"/>
          </p:nvPr>
        </p:nvSpPr>
        <p:spPr>
          <a:xfrm>
            <a:off x="2687635" y="1685925"/>
            <a:ext cx="6815669" cy="842965"/>
          </a:xfrm>
        </p:spPr>
        <p:txBody>
          <a:bodyPr/>
          <a:lstStyle/>
          <a:p>
            <a:r>
              <a:rPr lang="fr-FR"/>
              <a:t>FIN</a:t>
            </a:r>
            <a:endParaRPr lang="fr-FR" dirty="0"/>
          </a:p>
        </p:txBody>
      </p:sp>
      <p:sp>
        <p:nvSpPr>
          <p:cNvPr id="5" name="Sous-titre 4">
            <a:extLst>
              <a:ext uri="{FF2B5EF4-FFF2-40B4-BE49-F238E27FC236}">
                <a16:creationId xmlns:a16="http://schemas.microsoft.com/office/drawing/2014/main" id="{BB7409B0-BA36-1040-A567-7145B7F21371}"/>
              </a:ext>
            </a:extLst>
          </p:cNvPr>
          <p:cNvSpPr>
            <a:spLocks noGrp="1"/>
          </p:cNvSpPr>
          <p:nvPr>
            <p:ph type="subTitle" idx="1"/>
          </p:nvPr>
        </p:nvSpPr>
        <p:spPr>
          <a:xfrm>
            <a:off x="5545930" y="3266691"/>
            <a:ext cx="2923940" cy="324697"/>
          </a:xfrm>
        </p:spPr>
        <p:txBody>
          <a:bodyPr>
            <a:normAutofit fontScale="85000" lnSpcReduction="20000"/>
          </a:bodyPr>
          <a:lstStyle/>
          <a:p>
            <a:endParaRPr lang="fr-FR" dirty="0"/>
          </a:p>
        </p:txBody>
      </p:sp>
      <p:pic>
        <p:nvPicPr>
          <p:cNvPr id="1028" name="Picture 4" descr="Intelligence artificielle vs Humains - Fix - Le blog du dessinateur Fix">
            <a:extLst>
              <a:ext uri="{FF2B5EF4-FFF2-40B4-BE49-F238E27FC236}">
                <a16:creationId xmlns:a16="http://schemas.microsoft.com/office/drawing/2014/main" id="{03DABB8C-D090-5145-9025-05EFC24BF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515" y="2511992"/>
            <a:ext cx="5160969" cy="2660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4421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{BB8D8710-1241-5247-820A-2D137CA8B6F1}tf10001064</Template>
  <TotalTime>3149</TotalTime>
  <Words>6113</Words>
  <Application>Microsoft Macintosh PowerPoint</Application>
  <PresentationFormat>Grand écran</PresentationFormat>
  <Paragraphs>398</Paragraphs>
  <Slides>100</Slides>
  <Notes>42</Notes>
  <HiddenSlides>0</HiddenSlides>
  <MMClips>3</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100</vt:i4>
      </vt:variant>
    </vt:vector>
  </HeadingPairs>
  <TitlesOfParts>
    <vt:vector size="106" baseType="lpstr">
      <vt:lpstr>Arial</vt:lpstr>
      <vt:lpstr>Bradley Hand ITC</vt:lpstr>
      <vt:lpstr>Calibri</vt:lpstr>
      <vt:lpstr>Cambria Math</vt:lpstr>
      <vt:lpstr>Garamond</vt:lpstr>
      <vt:lpstr>Organique</vt:lpstr>
      <vt:lpstr>L’IA n’existe pas !</vt:lpstr>
      <vt:lpstr>Présentation PowerPoint</vt:lpstr>
      <vt:lpstr>Cependant</vt:lpstr>
      <vt:lpstr>Mais je ne connais pas ….</vt:lpstr>
      <vt:lpstr>Présentation PowerPoint</vt:lpstr>
      <vt:lpstr>Et alors  ?</vt:lpstr>
      <vt:lpstr>Présentation PowerPoint</vt:lpstr>
      <vt:lpstr>Tout part d’un malentendu</vt:lpstr>
      <vt:lpstr>Présentation PowerPoint</vt:lpstr>
      <vt:lpstr>Présentation PowerPoint</vt:lpstr>
      <vt:lpstr>Premiers désaccords</vt:lpstr>
      <vt:lpstr>Ce que n’aime pas Dreyfus : les présupposés</vt:lpstr>
      <vt:lpstr>Présentation PowerPoint</vt:lpstr>
      <vt:lpstr>Les hivers de l’IA (IA winter)</vt:lpstr>
      <vt:lpstr>Les hivers de l’IA (IA winter)</vt:lpstr>
      <vt:lpstr>Le mythe et la réalité</vt:lpstr>
      <vt:lpstr>Mais on a des preuves d’ordinateurs intelligents !</vt:lpstr>
      <vt:lpstr>Le phantasme de l’IA était né</vt:lpstr>
      <vt:lpstr>Plus complexe avec Alpha go contre Lee Sedol</vt:lpstr>
      <vt:lpstr>La puissance d’Alphago</vt:lpstr>
      <vt:lpstr>Bon mais la voiture autonome çà marche !</vt:lpstr>
      <vt:lpstr>Et j’ai des preuves</vt:lpstr>
      <vt:lpstr>Et j’ai des preuves</vt:lpstr>
      <vt:lpstr>Et j’ai des preuves</vt:lpstr>
      <vt:lpstr>Alors </vt:lpstr>
      <vt:lpstr>Voiture faussement intelligente</vt:lpstr>
      <vt:lpstr>Comment analyser Arcimboldo ?</vt:lpstr>
      <vt:lpstr>On peut faire du transfert de style</vt:lpstr>
      <vt:lpstr>On peut peindre COMME Braque</vt:lpstr>
      <vt:lpstr>Mais on ne fait que copier</vt:lpstr>
      <vt:lpstr>Alors l’IA n’existe pas ? </vt:lpstr>
      <vt:lpstr>Pourquoi l’IA n’existe pas !</vt:lpstr>
      <vt:lpstr>Pourquoi l’IA n’existe pas !</vt:lpstr>
      <vt:lpstr>Même mathématiquement cela ne fonctionne pas</vt:lpstr>
      <vt:lpstr>Mais alors comment définir l’intelligence ?</vt:lpstr>
      <vt:lpstr>Voilà une bonne question</vt:lpstr>
      <vt:lpstr>Le machine learning</vt:lpstr>
      <vt:lpstr>1965 l’IA des systèmes experts</vt:lpstr>
      <vt:lpstr>L’IA du Machine Learning &amp; Big Data</vt:lpstr>
      <vt:lpstr>Comment fonctionne le ML</vt:lpstr>
      <vt:lpstr>Comment fonctionne le ML</vt:lpstr>
      <vt:lpstr>Comment fonctionne le ML</vt:lpstr>
      <vt:lpstr>Présentation PowerPoint</vt:lpstr>
      <vt:lpstr>Présentation PowerPoint</vt:lpstr>
      <vt:lpstr>Présentation PowerPoint</vt:lpstr>
      <vt:lpstr>Machine learning et réseau de neurones</vt:lpstr>
      <vt:lpstr>ML &amp; RN</vt:lpstr>
      <vt:lpstr>ML &amp; RN</vt:lpstr>
      <vt:lpstr>ML &amp; RN</vt:lpstr>
      <vt:lpstr>ML &amp; RN</vt:lpstr>
      <vt:lpstr>ML &amp; RN</vt:lpstr>
      <vt:lpstr>ML &amp; RN Limites</vt:lpstr>
      <vt:lpstr>ML, RN &amp; être humain !</vt:lpstr>
      <vt:lpstr>ML, RN &amp; être humain !</vt:lpstr>
      <vt:lpstr>ML, RN &amp; être humain !</vt:lpstr>
      <vt:lpstr>Apprentissage supervisé non supervisé et par renforcement</vt:lpstr>
      <vt:lpstr>Apprentissage supervisé</vt:lpstr>
      <vt:lpstr>Apprentissage supervisé</vt:lpstr>
      <vt:lpstr>Apprentissage supervisé</vt:lpstr>
      <vt:lpstr>Apprentissage supervisé</vt:lpstr>
      <vt:lpstr>Le dataset</vt:lpstr>
      <vt:lpstr>Le modèle</vt:lpstr>
      <vt:lpstr>La Fonction coût : mesure de la performance</vt:lpstr>
      <vt:lpstr>La Fonction coût : mesure de la performance</vt:lpstr>
      <vt:lpstr>Enfin l’Algorithme d’apprentissage</vt:lpstr>
      <vt:lpstr>Problème de l’apprentissage supervisé</vt:lpstr>
      <vt:lpstr>Apprentissage NON supervisé</vt:lpstr>
      <vt:lpstr>Apprentissage non supervisé</vt:lpstr>
      <vt:lpstr>a. Non supervisé par regroupement</vt:lpstr>
      <vt:lpstr>Non supervisé par regroupement</vt:lpstr>
      <vt:lpstr>Les algorithmes de regroupement</vt:lpstr>
      <vt:lpstr>Les algorithmes de regroupement</vt:lpstr>
      <vt:lpstr>Exemple de regroupements</vt:lpstr>
      <vt:lpstr>b. Non supervisé par association</vt:lpstr>
      <vt:lpstr>Non supervisé par association</vt:lpstr>
      <vt:lpstr>Apprentissage par renforcement</vt:lpstr>
      <vt:lpstr>Apprentissage limites</vt:lpstr>
      <vt:lpstr>Le Deep learning</vt:lpstr>
      <vt:lpstr>Situons le Deep Learning</vt:lpstr>
      <vt:lpstr>Pourquoi le deep learning ?</vt:lpstr>
      <vt:lpstr>Deep Learning</vt:lpstr>
      <vt:lpstr>Machine Learning vers Deep Learning</vt:lpstr>
      <vt:lpstr>Prenons un exemple</vt:lpstr>
      <vt:lpstr>Prenons un exemple</vt:lpstr>
      <vt:lpstr>Prenons un exemple</vt:lpstr>
      <vt:lpstr>Prenons un exemple</vt:lpstr>
      <vt:lpstr>Problèmes du Deep learning</vt:lpstr>
      <vt:lpstr>Et merci à vous …</vt:lpstr>
      <vt:lpstr>Domaines d’application</vt:lpstr>
      <vt:lpstr>Le transport et la navigation</vt:lpstr>
      <vt:lpstr>Le transport et la navigation</vt:lpstr>
      <vt:lpstr>La santé</vt:lpstr>
      <vt:lpstr>La santé</vt:lpstr>
      <vt:lpstr>Le commerce (si c’est gratuit c’est que c’est vous le produit).</vt:lpstr>
      <vt:lpstr>Le divertissement</vt:lpstr>
      <vt:lpstr>La communication</vt:lpstr>
      <vt:lpstr>La communication</vt:lpstr>
      <vt:lpstr>Vidéo surveillance</vt:lpstr>
      <vt:lpstr>L’art</vt:lpstr>
      <vt:lpstr>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Utopie &amp; dystropie</dc:title>
  <dc:creator>Robin Vivian</dc:creator>
  <cp:lastModifiedBy>Robin Vivian</cp:lastModifiedBy>
  <cp:revision>358</cp:revision>
  <dcterms:created xsi:type="dcterms:W3CDTF">2021-07-07T12:19:09Z</dcterms:created>
  <dcterms:modified xsi:type="dcterms:W3CDTF">2024-11-13T14:45:58Z</dcterms:modified>
</cp:coreProperties>
</file>