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5" r:id="rId1"/>
  </p:sldMasterIdLst>
  <p:notesMasterIdLst>
    <p:notesMasterId r:id="rId120"/>
  </p:notesMasterIdLst>
  <p:sldIdLst>
    <p:sldId id="256" r:id="rId2"/>
    <p:sldId id="343" r:id="rId3"/>
    <p:sldId id="314" r:id="rId4"/>
    <p:sldId id="257" r:id="rId5"/>
    <p:sldId id="309" r:id="rId6"/>
    <p:sldId id="310" r:id="rId7"/>
    <p:sldId id="311" r:id="rId8"/>
    <p:sldId id="312" r:id="rId9"/>
    <p:sldId id="258" r:id="rId10"/>
    <p:sldId id="259" r:id="rId11"/>
    <p:sldId id="326" r:id="rId12"/>
    <p:sldId id="1251" r:id="rId13"/>
    <p:sldId id="446" r:id="rId14"/>
    <p:sldId id="447" r:id="rId15"/>
    <p:sldId id="327" r:id="rId16"/>
    <p:sldId id="328" r:id="rId17"/>
    <p:sldId id="329" r:id="rId18"/>
    <p:sldId id="325" r:id="rId19"/>
    <p:sldId id="313" r:id="rId20"/>
    <p:sldId id="315" r:id="rId21"/>
    <p:sldId id="450" r:id="rId22"/>
    <p:sldId id="1234" r:id="rId23"/>
    <p:sldId id="1241" r:id="rId24"/>
    <p:sldId id="317" r:id="rId25"/>
    <p:sldId id="330" r:id="rId26"/>
    <p:sldId id="331" r:id="rId27"/>
    <p:sldId id="524" r:id="rId28"/>
    <p:sldId id="338" r:id="rId29"/>
    <p:sldId id="339" r:id="rId30"/>
    <p:sldId id="340" r:id="rId31"/>
    <p:sldId id="341" r:id="rId32"/>
    <p:sldId id="354" r:id="rId33"/>
    <p:sldId id="355" r:id="rId34"/>
    <p:sldId id="356" r:id="rId35"/>
    <p:sldId id="357" r:id="rId36"/>
    <p:sldId id="358" r:id="rId37"/>
    <p:sldId id="1250" r:id="rId38"/>
    <p:sldId id="1242" r:id="rId39"/>
    <p:sldId id="564" r:id="rId40"/>
    <p:sldId id="1240" r:id="rId41"/>
    <p:sldId id="566" r:id="rId42"/>
    <p:sldId id="518" r:id="rId43"/>
    <p:sldId id="1235" r:id="rId44"/>
    <p:sldId id="558" r:id="rId45"/>
    <p:sldId id="585" r:id="rId46"/>
    <p:sldId id="586" r:id="rId47"/>
    <p:sldId id="587" r:id="rId48"/>
    <p:sldId id="588" r:id="rId49"/>
    <p:sldId id="589" r:id="rId50"/>
    <p:sldId id="590" r:id="rId51"/>
    <p:sldId id="591" r:id="rId52"/>
    <p:sldId id="592" r:id="rId53"/>
    <p:sldId id="1243" r:id="rId54"/>
    <p:sldId id="582" r:id="rId55"/>
    <p:sldId id="583" r:id="rId56"/>
    <p:sldId id="512" r:id="rId57"/>
    <p:sldId id="550" r:id="rId58"/>
    <p:sldId id="1244" r:id="rId59"/>
    <p:sldId id="1246" r:id="rId60"/>
    <p:sldId id="1247" r:id="rId61"/>
    <p:sldId id="1248" r:id="rId62"/>
    <p:sldId id="1249" r:id="rId63"/>
    <p:sldId id="334" r:id="rId64"/>
    <p:sldId id="336" r:id="rId65"/>
    <p:sldId id="337" r:id="rId66"/>
    <p:sldId id="345" r:id="rId67"/>
    <p:sldId id="346" r:id="rId68"/>
    <p:sldId id="347" r:id="rId69"/>
    <p:sldId id="348" r:id="rId70"/>
    <p:sldId id="349" r:id="rId71"/>
    <p:sldId id="350" r:id="rId72"/>
    <p:sldId id="567" r:id="rId73"/>
    <p:sldId id="568" r:id="rId74"/>
    <p:sldId id="579" r:id="rId75"/>
    <p:sldId id="569" r:id="rId76"/>
    <p:sldId id="571" r:id="rId77"/>
    <p:sldId id="573" r:id="rId78"/>
    <p:sldId id="575" r:id="rId79"/>
    <p:sldId id="576" r:id="rId80"/>
    <p:sldId id="577" r:id="rId81"/>
    <p:sldId id="578" r:id="rId82"/>
    <p:sldId id="580" r:id="rId83"/>
    <p:sldId id="353" r:id="rId84"/>
    <p:sldId id="364" r:id="rId85"/>
    <p:sldId id="367" r:id="rId86"/>
    <p:sldId id="372" r:id="rId87"/>
    <p:sldId id="368" r:id="rId88"/>
    <p:sldId id="370" r:id="rId89"/>
    <p:sldId id="369" r:id="rId90"/>
    <p:sldId id="371" r:id="rId91"/>
    <p:sldId id="373" r:id="rId92"/>
    <p:sldId id="374" r:id="rId93"/>
    <p:sldId id="377" r:id="rId94"/>
    <p:sldId id="404" r:id="rId95"/>
    <p:sldId id="529" r:id="rId96"/>
    <p:sldId id="451" r:id="rId97"/>
    <p:sldId id="398" r:id="rId98"/>
    <p:sldId id="414" r:id="rId99"/>
    <p:sldId id="415" r:id="rId100"/>
    <p:sldId id="416" r:id="rId101"/>
    <p:sldId id="417" r:id="rId102"/>
    <p:sldId id="418" r:id="rId103"/>
    <p:sldId id="419" r:id="rId104"/>
    <p:sldId id="471" r:id="rId105"/>
    <p:sldId id="420" r:id="rId106"/>
    <p:sldId id="421" r:id="rId107"/>
    <p:sldId id="423" r:id="rId108"/>
    <p:sldId id="424" r:id="rId109"/>
    <p:sldId id="425" r:id="rId110"/>
    <p:sldId id="426" r:id="rId111"/>
    <p:sldId id="427" r:id="rId112"/>
    <p:sldId id="428" r:id="rId113"/>
    <p:sldId id="429" r:id="rId114"/>
    <p:sldId id="430" r:id="rId115"/>
    <p:sldId id="431" r:id="rId116"/>
    <p:sldId id="1245" r:id="rId117"/>
    <p:sldId id="443" r:id="rId118"/>
    <p:sldId id="561" r:id="rId1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273"/>
    <p:restoredTop sz="78503"/>
  </p:normalViewPr>
  <p:slideViewPr>
    <p:cSldViewPr snapToGrid="0" snapToObjects="1">
      <p:cViewPr varScale="1">
        <p:scale>
          <a:sx n="99" d="100"/>
          <a:sy n="99" d="100"/>
        </p:scale>
        <p:origin x="856" y="176"/>
      </p:cViewPr>
      <p:guideLst/>
    </p:cSldViewPr>
  </p:slideViewPr>
  <p:outlineViewPr>
    <p:cViewPr>
      <p:scale>
        <a:sx n="33" d="100"/>
        <a:sy n="33" d="100"/>
      </p:scale>
      <p:origin x="0" y="-2016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902E2-EFD1-4747-B7AF-DC6A9DCDC6F6}"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D991E1F1-3A35-4A03-BF8E-F572A81C734B}">
      <dgm:prSet/>
      <dgm:spPr/>
      <dgm:t>
        <a:bodyPr/>
        <a:lstStyle/>
        <a:p>
          <a:r>
            <a:rPr lang="fr-FR"/>
            <a:t>Introduction</a:t>
          </a:r>
          <a:endParaRPr lang="en-US"/>
        </a:p>
      </dgm:t>
    </dgm:pt>
    <dgm:pt modelId="{914D48DD-4D5F-4A1D-A53E-325CE6BA4F33}" type="parTrans" cxnId="{B071E70B-04C3-460F-836B-AF431561624E}">
      <dgm:prSet/>
      <dgm:spPr/>
      <dgm:t>
        <a:bodyPr/>
        <a:lstStyle/>
        <a:p>
          <a:endParaRPr lang="en-US"/>
        </a:p>
      </dgm:t>
    </dgm:pt>
    <dgm:pt modelId="{16553F45-2032-42A3-9D5F-B8C0BD47A96C}" type="sibTrans" cxnId="{B071E70B-04C3-460F-836B-AF431561624E}">
      <dgm:prSet/>
      <dgm:spPr/>
      <dgm:t>
        <a:bodyPr/>
        <a:lstStyle/>
        <a:p>
          <a:endParaRPr lang="en-US"/>
        </a:p>
      </dgm:t>
    </dgm:pt>
    <dgm:pt modelId="{8F1518C7-29E9-4232-82D4-34FC1B16AC5D}">
      <dgm:prSet/>
      <dgm:spPr/>
      <dgm:t>
        <a:bodyPr/>
        <a:lstStyle/>
        <a:p>
          <a:r>
            <a:rPr lang="fr-FR"/>
            <a:t>Se poser des questions est-il plus important que de créer des mots ?</a:t>
          </a:r>
          <a:endParaRPr lang="en-US"/>
        </a:p>
      </dgm:t>
    </dgm:pt>
    <dgm:pt modelId="{9CE0BA3F-B036-4D04-90E1-3F4BC9CA53FA}" type="parTrans" cxnId="{EDFF0416-11CE-4678-81D0-11B6BB7C9FBD}">
      <dgm:prSet/>
      <dgm:spPr/>
      <dgm:t>
        <a:bodyPr/>
        <a:lstStyle/>
        <a:p>
          <a:endParaRPr lang="en-US"/>
        </a:p>
      </dgm:t>
    </dgm:pt>
    <dgm:pt modelId="{33E6E295-79F7-402E-BF66-D8BB023FCC74}" type="sibTrans" cxnId="{EDFF0416-11CE-4678-81D0-11B6BB7C9FBD}">
      <dgm:prSet/>
      <dgm:spPr/>
      <dgm:t>
        <a:bodyPr/>
        <a:lstStyle/>
        <a:p>
          <a:endParaRPr lang="en-US"/>
        </a:p>
      </dgm:t>
    </dgm:pt>
    <dgm:pt modelId="{4CB83903-24B1-4042-8C97-07241B593D80}">
      <dgm:prSet/>
      <dgm:spPr/>
      <dgm:t>
        <a:bodyPr/>
        <a:lstStyle/>
        <a:p>
          <a:r>
            <a:rPr lang="fr-FR" dirty="0"/>
            <a:t>Tout part d’un malentendu</a:t>
          </a:r>
          <a:endParaRPr lang="en-US" dirty="0"/>
        </a:p>
      </dgm:t>
    </dgm:pt>
    <dgm:pt modelId="{73836A12-5F28-45C8-A014-FF086A4D4EE1}" type="parTrans" cxnId="{A5304B4D-A5A3-46C7-8124-F4D72D3B3315}">
      <dgm:prSet/>
      <dgm:spPr/>
      <dgm:t>
        <a:bodyPr/>
        <a:lstStyle/>
        <a:p>
          <a:endParaRPr lang="en-US"/>
        </a:p>
      </dgm:t>
    </dgm:pt>
    <dgm:pt modelId="{58408F71-6F67-4BC2-9ADF-CB27126DE6DB}" type="sibTrans" cxnId="{A5304B4D-A5A3-46C7-8124-F4D72D3B3315}">
      <dgm:prSet/>
      <dgm:spPr/>
      <dgm:t>
        <a:bodyPr/>
        <a:lstStyle/>
        <a:p>
          <a:endParaRPr lang="en-US"/>
        </a:p>
      </dgm:t>
    </dgm:pt>
    <dgm:pt modelId="{EFE277FA-C48A-43EC-A469-0D35665299E6}">
      <dgm:prSet/>
      <dgm:spPr/>
      <dgm:t>
        <a:bodyPr/>
        <a:lstStyle/>
        <a:p>
          <a:r>
            <a:rPr lang="fr-FR"/>
            <a:t>Définir la notion d’intelligence  </a:t>
          </a:r>
          <a:endParaRPr lang="en-US"/>
        </a:p>
      </dgm:t>
    </dgm:pt>
    <dgm:pt modelId="{BC4A83D9-F3B5-40E3-AFCB-92646CFA106B}" type="parTrans" cxnId="{CF2A7ACC-807D-4906-8A44-D42B93EE5A1B}">
      <dgm:prSet/>
      <dgm:spPr/>
      <dgm:t>
        <a:bodyPr/>
        <a:lstStyle/>
        <a:p>
          <a:endParaRPr lang="en-US"/>
        </a:p>
      </dgm:t>
    </dgm:pt>
    <dgm:pt modelId="{AC39AA9C-DB0A-472F-BDD0-248BD0030226}" type="sibTrans" cxnId="{CF2A7ACC-807D-4906-8A44-D42B93EE5A1B}">
      <dgm:prSet/>
      <dgm:spPr/>
      <dgm:t>
        <a:bodyPr/>
        <a:lstStyle/>
        <a:p>
          <a:endParaRPr lang="en-US"/>
        </a:p>
      </dgm:t>
    </dgm:pt>
    <dgm:pt modelId="{27222F4A-6C2C-45CB-BF24-44CC04F15ECF}">
      <dgm:prSet/>
      <dgm:spPr/>
      <dgm:t>
        <a:bodyPr/>
        <a:lstStyle/>
        <a:p>
          <a:r>
            <a:rPr lang="fr-FR" dirty="0"/>
            <a:t>L’impact sur les entreprises</a:t>
          </a:r>
          <a:endParaRPr lang="en-US" dirty="0"/>
        </a:p>
      </dgm:t>
    </dgm:pt>
    <dgm:pt modelId="{5A49982E-95EF-47B5-AB96-4D098F9DE4BF}" type="parTrans" cxnId="{474ADE5D-AA57-4285-AF3B-86D8E8AE6238}">
      <dgm:prSet/>
      <dgm:spPr/>
      <dgm:t>
        <a:bodyPr/>
        <a:lstStyle/>
        <a:p>
          <a:endParaRPr lang="en-US"/>
        </a:p>
      </dgm:t>
    </dgm:pt>
    <dgm:pt modelId="{F12A786B-1DBF-4A01-BFEB-5E448EE54D62}" type="sibTrans" cxnId="{474ADE5D-AA57-4285-AF3B-86D8E8AE6238}">
      <dgm:prSet/>
      <dgm:spPr/>
      <dgm:t>
        <a:bodyPr/>
        <a:lstStyle/>
        <a:p>
          <a:endParaRPr lang="en-US"/>
        </a:p>
      </dgm:t>
    </dgm:pt>
    <dgm:pt modelId="{CAB5C752-95E9-41C1-950C-F6D27C6F30F8}">
      <dgm:prSet/>
      <dgm:spPr/>
      <dgm:t>
        <a:bodyPr/>
        <a:lstStyle/>
        <a:p>
          <a:r>
            <a:rPr lang="fr-FR" dirty="0"/>
            <a:t> Vers une </a:t>
          </a:r>
          <a:r>
            <a:rPr lang="fr-FR" dirty="0" err="1"/>
            <a:t>dystopie</a:t>
          </a:r>
          <a:r>
            <a:rPr lang="fr-FR" dirty="0"/>
            <a:t>  </a:t>
          </a:r>
          <a:endParaRPr lang="en-US" dirty="0"/>
        </a:p>
      </dgm:t>
    </dgm:pt>
    <dgm:pt modelId="{1FDEC56D-292C-4642-9BB3-7026A4B67321}" type="parTrans" cxnId="{C00F21EC-30C4-4F30-BFDE-7C21701ACD07}">
      <dgm:prSet/>
      <dgm:spPr/>
      <dgm:t>
        <a:bodyPr/>
        <a:lstStyle/>
        <a:p>
          <a:endParaRPr lang="en-US"/>
        </a:p>
      </dgm:t>
    </dgm:pt>
    <dgm:pt modelId="{EBCACF62-AB88-4D38-8D28-12F04C5630B8}" type="sibTrans" cxnId="{C00F21EC-30C4-4F30-BFDE-7C21701ACD07}">
      <dgm:prSet/>
      <dgm:spPr/>
      <dgm:t>
        <a:bodyPr/>
        <a:lstStyle/>
        <a:p>
          <a:endParaRPr lang="en-US"/>
        </a:p>
      </dgm:t>
    </dgm:pt>
    <dgm:pt modelId="{31B4CEEE-47F4-D64A-9CCC-8B58C1C33B34}">
      <dgm:prSet/>
      <dgm:spPr/>
      <dgm:t>
        <a:bodyPr/>
        <a:lstStyle/>
        <a:p>
          <a:r>
            <a:rPr lang="fr-FR" dirty="0"/>
            <a:t>Domaines d'application</a:t>
          </a:r>
        </a:p>
      </dgm:t>
    </dgm:pt>
    <dgm:pt modelId="{531A9CE7-C107-6246-AE1D-E2AA38AEE3DD}" type="parTrans" cxnId="{2E9E97BD-F7A4-D64B-A472-BA09E798E8A0}">
      <dgm:prSet/>
      <dgm:spPr/>
      <dgm:t>
        <a:bodyPr/>
        <a:lstStyle/>
        <a:p>
          <a:endParaRPr lang="fr-FR"/>
        </a:p>
      </dgm:t>
    </dgm:pt>
    <dgm:pt modelId="{AA4160A1-B0A9-CE42-9D65-4A192FB8327C}" type="sibTrans" cxnId="{2E9E97BD-F7A4-D64B-A472-BA09E798E8A0}">
      <dgm:prSet/>
      <dgm:spPr/>
      <dgm:t>
        <a:bodyPr/>
        <a:lstStyle/>
        <a:p>
          <a:endParaRPr lang="fr-FR"/>
        </a:p>
      </dgm:t>
    </dgm:pt>
    <dgm:pt modelId="{8E8BC6BB-E074-4240-AF40-FABC7F191CC0}" type="pres">
      <dgm:prSet presAssocID="{FF8902E2-EFD1-4747-B7AF-DC6A9DCDC6F6}" presName="diagram" presStyleCnt="0">
        <dgm:presLayoutVars>
          <dgm:dir/>
          <dgm:resizeHandles val="exact"/>
        </dgm:presLayoutVars>
      </dgm:prSet>
      <dgm:spPr/>
    </dgm:pt>
    <dgm:pt modelId="{01492404-32BB-2143-812C-8A3892C8ED80}" type="pres">
      <dgm:prSet presAssocID="{D991E1F1-3A35-4A03-BF8E-F572A81C734B}" presName="node" presStyleLbl="node1" presStyleIdx="0" presStyleCnt="7">
        <dgm:presLayoutVars>
          <dgm:bulletEnabled val="1"/>
        </dgm:presLayoutVars>
      </dgm:prSet>
      <dgm:spPr/>
    </dgm:pt>
    <dgm:pt modelId="{0296DBA1-E7EE-BF46-94D5-FED4F989AAAF}" type="pres">
      <dgm:prSet presAssocID="{16553F45-2032-42A3-9D5F-B8C0BD47A96C}" presName="sibTrans" presStyleCnt="0"/>
      <dgm:spPr/>
    </dgm:pt>
    <dgm:pt modelId="{48FC637D-0075-6146-B0BC-F70C2458C199}" type="pres">
      <dgm:prSet presAssocID="{8F1518C7-29E9-4232-82D4-34FC1B16AC5D}" presName="node" presStyleLbl="node1" presStyleIdx="1" presStyleCnt="7">
        <dgm:presLayoutVars>
          <dgm:bulletEnabled val="1"/>
        </dgm:presLayoutVars>
      </dgm:prSet>
      <dgm:spPr/>
    </dgm:pt>
    <dgm:pt modelId="{A9959F44-3277-7D45-A66E-0956E57F9171}" type="pres">
      <dgm:prSet presAssocID="{33E6E295-79F7-402E-BF66-D8BB023FCC74}" presName="sibTrans" presStyleCnt="0"/>
      <dgm:spPr/>
    </dgm:pt>
    <dgm:pt modelId="{E87906C0-F2E9-DC45-AE98-2A07558640E1}" type="pres">
      <dgm:prSet presAssocID="{4CB83903-24B1-4042-8C97-07241B593D80}" presName="node" presStyleLbl="node1" presStyleIdx="2" presStyleCnt="7">
        <dgm:presLayoutVars>
          <dgm:bulletEnabled val="1"/>
        </dgm:presLayoutVars>
      </dgm:prSet>
      <dgm:spPr/>
    </dgm:pt>
    <dgm:pt modelId="{0263BD6C-DC83-FD4D-AB31-7F1C048A93B9}" type="pres">
      <dgm:prSet presAssocID="{58408F71-6F67-4BC2-9ADF-CB27126DE6DB}" presName="sibTrans" presStyleCnt="0"/>
      <dgm:spPr/>
    </dgm:pt>
    <dgm:pt modelId="{59538B7E-44D2-7F4B-BA6E-D0793ED38BC7}" type="pres">
      <dgm:prSet presAssocID="{EFE277FA-C48A-43EC-A469-0D35665299E6}" presName="node" presStyleLbl="node1" presStyleIdx="3" presStyleCnt="7">
        <dgm:presLayoutVars>
          <dgm:bulletEnabled val="1"/>
        </dgm:presLayoutVars>
      </dgm:prSet>
      <dgm:spPr/>
    </dgm:pt>
    <dgm:pt modelId="{20ECACF2-B6B6-C64D-8CA6-4985FA05C2EF}" type="pres">
      <dgm:prSet presAssocID="{AC39AA9C-DB0A-472F-BDD0-248BD0030226}" presName="sibTrans" presStyleCnt="0"/>
      <dgm:spPr/>
    </dgm:pt>
    <dgm:pt modelId="{D109E6E7-4AB6-1440-94BD-F056F9CDA673}" type="pres">
      <dgm:prSet presAssocID="{27222F4A-6C2C-45CB-BF24-44CC04F15ECF}" presName="node" presStyleLbl="node1" presStyleIdx="4" presStyleCnt="7" custLinFactNeighborX="90615" custLinFactNeighborY="2189">
        <dgm:presLayoutVars>
          <dgm:bulletEnabled val="1"/>
        </dgm:presLayoutVars>
      </dgm:prSet>
      <dgm:spPr/>
    </dgm:pt>
    <dgm:pt modelId="{B960FABF-8D89-D044-AE1B-07B311F6F671}" type="pres">
      <dgm:prSet presAssocID="{F12A786B-1DBF-4A01-BFEB-5E448EE54D62}" presName="sibTrans" presStyleCnt="0"/>
      <dgm:spPr/>
    </dgm:pt>
    <dgm:pt modelId="{E97433FB-14D9-094D-AF83-846E27450A32}" type="pres">
      <dgm:prSet presAssocID="{CAB5C752-95E9-41C1-950C-F6D27C6F30F8}" presName="node" presStyleLbl="node1" presStyleIdx="5" presStyleCnt="7" custLinFactNeighborX="98955" custLinFactNeighborY="-1045">
        <dgm:presLayoutVars>
          <dgm:bulletEnabled val="1"/>
        </dgm:presLayoutVars>
      </dgm:prSet>
      <dgm:spPr/>
    </dgm:pt>
    <dgm:pt modelId="{6C8DDAE2-D62A-784A-BEEC-D42236E857BF}" type="pres">
      <dgm:prSet presAssocID="{EBCACF62-AB88-4D38-8D28-12F04C5630B8}" presName="sibTrans" presStyleCnt="0"/>
      <dgm:spPr/>
    </dgm:pt>
    <dgm:pt modelId="{31E0E136-5968-8945-9A59-5E31B4B1EFEC}" type="pres">
      <dgm:prSet presAssocID="{31B4CEEE-47F4-D64A-9CCC-8B58C1C33B34}" presName="node" presStyleLbl="node1" presStyleIdx="6" presStyleCnt="7" custLinFactX="-100000" custLinFactNeighborX="-150257" custLinFactNeighborY="0">
        <dgm:presLayoutVars>
          <dgm:bulletEnabled val="1"/>
        </dgm:presLayoutVars>
      </dgm:prSet>
      <dgm:spPr/>
    </dgm:pt>
  </dgm:ptLst>
  <dgm:cxnLst>
    <dgm:cxn modelId="{B071E70B-04C3-460F-836B-AF431561624E}" srcId="{FF8902E2-EFD1-4747-B7AF-DC6A9DCDC6F6}" destId="{D991E1F1-3A35-4A03-BF8E-F572A81C734B}" srcOrd="0" destOrd="0" parTransId="{914D48DD-4D5F-4A1D-A53E-325CE6BA4F33}" sibTransId="{16553F45-2032-42A3-9D5F-B8C0BD47A96C}"/>
    <dgm:cxn modelId="{EDFF0416-11CE-4678-81D0-11B6BB7C9FBD}" srcId="{FF8902E2-EFD1-4747-B7AF-DC6A9DCDC6F6}" destId="{8F1518C7-29E9-4232-82D4-34FC1B16AC5D}" srcOrd="1" destOrd="0" parTransId="{9CE0BA3F-B036-4D04-90E1-3F4BC9CA53FA}" sibTransId="{33E6E295-79F7-402E-BF66-D8BB023FCC74}"/>
    <dgm:cxn modelId="{43661D33-229F-8542-AD6A-7FC5480A642A}" type="presOf" srcId="{EFE277FA-C48A-43EC-A469-0D35665299E6}" destId="{59538B7E-44D2-7F4B-BA6E-D0793ED38BC7}" srcOrd="0" destOrd="0" presId="urn:microsoft.com/office/officeart/2005/8/layout/default"/>
    <dgm:cxn modelId="{A5304B4D-A5A3-46C7-8124-F4D72D3B3315}" srcId="{FF8902E2-EFD1-4747-B7AF-DC6A9DCDC6F6}" destId="{4CB83903-24B1-4042-8C97-07241B593D80}" srcOrd="2" destOrd="0" parTransId="{73836A12-5F28-45C8-A014-FF086A4D4EE1}" sibTransId="{58408F71-6F67-4BC2-9ADF-CB27126DE6DB}"/>
    <dgm:cxn modelId="{099F064E-5DEE-B546-B069-BAB9B6DE0730}" type="presOf" srcId="{D991E1F1-3A35-4A03-BF8E-F572A81C734B}" destId="{01492404-32BB-2143-812C-8A3892C8ED80}" srcOrd="0" destOrd="0" presId="urn:microsoft.com/office/officeart/2005/8/layout/default"/>
    <dgm:cxn modelId="{DA056D4E-1799-D548-85F1-60B4A39F7AAB}" type="presOf" srcId="{FF8902E2-EFD1-4747-B7AF-DC6A9DCDC6F6}" destId="{8E8BC6BB-E074-4240-AF40-FABC7F191CC0}" srcOrd="0" destOrd="0" presId="urn:microsoft.com/office/officeart/2005/8/layout/default"/>
    <dgm:cxn modelId="{1924CD54-2E63-634C-A615-05410CEEE11F}" type="presOf" srcId="{CAB5C752-95E9-41C1-950C-F6D27C6F30F8}" destId="{E97433FB-14D9-094D-AF83-846E27450A32}" srcOrd="0" destOrd="0" presId="urn:microsoft.com/office/officeart/2005/8/layout/default"/>
    <dgm:cxn modelId="{474ADE5D-AA57-4285-AF3B-86D8E8AE6238}" srcId="{FF8902E2-EFD1-4747-B7AF-DC6A9DCDC6F6}" destId="{27222F4A-6C2C-45CB-BF24-44CC04F15ECF}" srcOrd="4" destOrd="0" parTransId="{5A49982E-95EF-47B5-AB96-4D098F9DE4BF}" sibTransId="{F12A786B-1DBF-4A01-BFEB-5E448EE54D62}"/>
    <dgm:cxn modelId="{A9B20D7A-872C-9147-8D15-9E6A318AE5EA}" type="presOf" srcId="{4CB83903-24B1-4042-8C97-07241B593D80}" destId="{E87906C0-F2E9-DC45-AE98-2A07558640E1}" srcOrd="0" destOrd="0" presId="urn:microsoft.com/office/officeart/2005/8/layout/default"/>
    <dgm:cxn modelId="{B914D0A3-7A68-0D4C-A5F0-850D786D3952}" type="presOf" srcId="{8F1518C7-29E9-4232-82D4-34FC1B16AC5D}" destId="{48FC637D-0075-6146-B0BC-F70C2458C199}" srcOrd="0" destOrd="0" presId="urn:microsoft.com/office/officeart/2005/8/layout/default"/>
    <dgm:cxn modelId="{2E9E97BD-F7A4-D64B-A472-BA09E798E8A0}" srcId="{FF8902E2-EFD1-4747-B7AF-DC6A9DCDC6F6}" destId="{31B4CEEE-47F4-D64A-9CCC-8B58C1C33B34}" srcOrd="6" destOrd="0" parTransId="{531A9CE7-C107-6246-AE1D-E2AA38AEE3DD}" sibTransId="{AA4160A1-B0A9-CE42-9D65-4A192FB8327C}"/>
    <dgm:cxn modelId="{3DD9D1C8-E67C-9749-8E27-5E6375486871}" type="presOf" srcId="{31B4CEEE-47F4-D64A-9CCC-8B58C1C33B34}" destId="{31E0E136-5968-8945-9A59-5E31B4B1EFEC}" srcOrd="0" destOrd="0" presId="urn:microsoft.com/office/officeart/2005/8/layout/default"/>
    <dgm:cxn modelId="{CF2A7ACC-807D-4906-8A44-D42B93EE5A1B}" srcId="{FF8902E2-EFD1-4747-B7AF-DC6A9DCDC6F6}" destId="{EFE277FA-C48A-43EC-A469-0D35665299E6}" srcOrd="3" destOrd="0" parTransId="{BC4A83D9-F3B5-40E3-AFCB-92646CFA106B}" sibTransId="{AC39AA9C-DB0A-472F-BDD0-248BD0030226}"/>
    <dgm:cxn modelId="{C00F21EC-30C4-4F30-BFDE-7C21701ACD07}" srcId="{FF8902E2-EFD1-4747-B7AF-DC6A9DCDC6F6}" destId="{CAB5C752-95E9-41C1-950C-F6D27C6F30F8}" srcOrd="5" destOrd="0" parTransId="{1FDEC56D-292C-4642-9BB3-7026A4B67321}" sibTransId="{EBCACF62-AB88-4D38-8D28-12F04C5630B8}"/>
    <dgm:cxn modelId="{19FA0EF5-2184-F040-8AAC-97BD5CE0DBCF}" type="presOf" srcId="{27222F4A-6C2C-45CB-BF24-44CC04F15ECF}" destId="{D109E6E7-4AB6-1440-94BD-F056F9CDA673}" srcOrd="0" destOrd="0" presId="urn:microsoft.com/office/officeart/2005/8/layout/default"/>
    <dgm:cxn modelId="{9CFEFD55-88B8-A048-A468-CD9E3894E877}" type="presParOf" srcId="{8E8BC6BB-E074-4240-AF40-FABC7F191CC0}" destId="{01492404-32BB-2143-812C-8A3892C8ED80}" srcOrd="0" destOrd="0" presId="urn:microsoft.com/office/officeart/2005/8/layout/default"/>
    <dgm:cxn modelId="{AB557FE2-DADD-B640-9277-EFA4D44BA4CE}" type="presParOf" srcId="{8E8BC6BB-E074-4240-AF40-FABC7F191CC0}" destId="{0296DBA1-E7EE-BF46-94D5-FED4F989AAAF}" srcOrd="1" destOrd="0" presId="urn:microsoft.com/office/officeart/2005/8/layout/default"/>
    <dgm:cxn modelId="{8D4F1167-263C-CD4F-B41D-EC2C6197C2D8}" type="presParOf" srcId="{8E8BC6BB-E074-4240-AF40-FABC7F191CC0}" destId="{48FC637D-0075-6146-B0BC-F70C2458C199}" srcOrd="2" destOrd="0" presId="urn:microsoft.com/office/officeart/2005/8/layout/default"/>
    <dgm:cxn modelId="{E2790E39-B795-7344-9B8B-4CE167DB1EF0}" type="presParOf" srcId="{8E8BC6BB-E074-4240-AF40-FABC7F191CC0}" destId="{A9959F44-3277-7D45-A66E-0956E57F9171}" srcOrd="3" destOrd="0" presId="urn:microsoft.com/office/officeart/2005/8/layout/default"/>
    <dgm:cxn modelId="{4DADE43C-B6E9-2E42-B657-422C4FA1A00F}" type="presParOf" srcId="{8E8BC6BB-E074-4240-AF40-FABC7F191CC0}" destId="{E87906C0-F2E9-DC45-AE98-2A07558640E1}" srcOrd="4" destOrd="0" presId="urn:microsoft.com/office/officeart/2005/8/layout/default"/>
    <dgm:cxn modelId="{64932E8E-3A6C-8D4C-8F3B-5BAB9B583160}" type="presParOf" srcId="{8E8BC6BB-E074-4240-AF40-FABC7F191CC0}" destId="{0263BD6C-DC83-FD4D-AB31-7F1C048A93B9}" srcOrd="5" destOrd="0" presId="urn:microsoft.com/office/officeart/2005/8/layout/default"/>
    <dgm:cxn modelId="{6B39F62E-65E4-4641-B24B-BF57CE785EF1}" type="presParOf" srcId="{8E8BC6BB-E074-4240-AF40-FABC7F191CC0}" destId="{59538B7E-44D2-7F4B-BA6E-D0793ED38BC7}" srcOrd="6" destOrd="0" presId="urn:microsoft.com/office/officeart/2005/8/layout/default"/>
    <dgm:cxn modelId="{E84E2F90-002F-4C48-A142-4074BAFF6203}" type="presParOf" srcId="{8E8BC6BB-E074-4240-AF40-FABC7F191CC0}" destId="{20ECACF2-B6B6-C64D-8CA6-4985FA05C2EF}" srcOrd="7" destOrd="0" presId="urn:microsoft.com/office/officeart/2005/8/layout/default"/>
    <dgm:cxn modelId="{8227875E-A929-7B4C-8C6E-68B7BC1A2D68}" type="presParOf" srcId="{8E8BC6BB-E074-4240-AF40-FABC7F191CC0}" destId="{D109E6E7-4AB6-1440-94BD-F056F9CDA673}" srcOrd="8" destOrd="0" presId="urn:microsoft.com/office/officeart/2005/8/layout/default"/>
    <dgm:cxn modelId="{EA4DE505-CEAD-684B-BB98-1F190C9DD934}" type="presParOf" srcId="{8E8BC6BB-E074-4240-AF40-FABC7F191CC0}" destId="{B960FABF-8D89-D044-AE1B-07B311F6F671}" srcOrd="9" destOrd="0" presId="urn:microsoft.com/office/officeart/2005/8/layout/default"/>
    <dgm:cxn modelId="{971FAD25-28BF-8A41-BA3B-C891A54F68F2}" type="presParOf" srcId="{8E8BC6BB-E074-4240-AF40-FABC7F191CC0}" destId="{E97433FB-14D9-094D-AF83-846E27450A32}" srcOrd="10" destOrd="0" presId="urn:microsoft.com/office/officeart/2005/8/layout/default"/>
    <dgm:cxn modelId="{2CF28AFC-63A9-524F-99CF-86EB2C7ED1BC}" type="presParOf" srcId="{8E8BC6BB-E074-4240-AF40-FABC7F191CC0}" destId="{6C8DDAE2-D62A-784A-BEEC-D42236E857BF}" srcOrd="11" destOrd="0" presId="urn:microsoft.com/office/officeart/2005/8/layout/default"/>
    <dgm:cxn modelId="{935D7D7E-2CCF-1A4B-A732-75A7A07A9800}" type="presParOf" srcId="{8E8BC6BB-E074-4240-AF40-FABC7F191CC0}" destId="{31E0E136-5968-8945-9A59-5E31B4B1EFEC}" srcOrd="1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492404-32BB-2143-812C-8A3892C8ED80}">
      <dsp:nvSpPr>
        <dsp:cNvPr id="0" name=""/>
        <dsp:cNvSpPr/>
      </dsp:nvSpPr>
      <dsp:spPr>
        <a:xfrm>
          <a:off x="48170" y="660"/>
          <a:ext cx="2210431" cy="1326259"/>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a:t>Introduction</a:t>
          </a:r>
          <a:endParaRPr lang="en-US" sz="2100" kern="1200"/>
        </a:p>
      </dsp:txBody>
      <dsp:txXfrm>
        <a:off x="48170" y="660"/>
        <a:ext cx="2210431" cy="1326259"/>
      </dsp:txXfrm>
    </dsp:sp>
    <dsp:sp modelId="{48FC637D-0075-6146-B0BC-F70C2458C199}">
      <dsp:nvSpPr>
        <dsp:cNvPr id="0" name=""/>
        <dsp:cNvSpPr/>
      </dsp:nvSpPr>
      <dsp:spPr>
        <a:xfrm>
          <a:off x="2479645" y="660"/>
          <a:ext cx="2210431" cy="1326259"/>
        </a:xfrm>
        <a:prstGeom prst="rect">
          <a:avLst/>
        </a:prstGeom>
        <a:solidFill>
          <a:schemeClr val="accent5">
            <a:hueOff val="165528"/>
            <a:satOff val="96"/>
            <a:lumOff val="94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a:t>Se poser des questions est-il plus important que de créer des mots ?</a:t>
          </a:r>
          <a:endParaRPr lang="en-US" sz="2100" kern="1200"/>
        </a:p>
      </dsp:txBody>
      <dsp:txXfrm>
        <a:off x="2479645" y="660"/>
        <a:ext cx="2210431" cy="1326259"/>
      </dsp:txXfrm>
    </dsp:sp>
    <dsp:sp modelId="{E87906C0-F2E9-DC45-AE98-2A07558640E1}">
      <dsp:nvSpPr>
        <dsp:cNvPr id="0" name=""/>
        <dsp:cNvSpPr/>
      </dsp:nvSpPr>
      <dsp:spPr>
        <a:xfrm>
          <a:off x="4911120" y="660"/>
          <a:ext cx="2210431" cy="1326259"/>
        </a:xfrm>
        <a:prstGeom prst="rect">
          <a:avLst/>
        </a:prstGeom>
        <a:solidFill>
          <a:schemeClr val="accent5">
            <a:hueOff val="331055"/>
            <a:satOff val="192"/>
            <a:lumOff val="189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dirty="0"/>
            <a:t>Tout part d’un malentendu</a:t>
          </a:r>
          <a:endParaRPr lang="en-US" sz="2100" kern="1200" dirty="0"/>
        </a:p>
      </dsp:txBody>
      <dsp:txXfrm>
        <a:off x="4911120" y="660"/>
        <a:ext cx="2210431" cy="1326259"/>
      </dsp:txXfrm>
    </dsp:sp>
    <dsp:sp modelId="{59538B7E-44D2-7F4B-BA6E-D0793ED38BC7}">
      <dsp:nvSpPr>
        <dsp:cNvPr id="0" name=""/>
        <dsp:cNvSpPr/>
      </dsp:nvSpPr>
      <dsp:spPr>
        <a:xfrm>
          <a:off x="7342595" y="660"/>
          <a:ext cx="2210431" cy="1326259"/>
        </a:xfrm>
        <a:prstGeom prst="rect">
          <a:avLst/>
        </a:prstGeom>
        <a:solidFill>
          <a:schemeClr val="accent5">
            <a:hueOff val="496582"/>
            <a:satOff val="288"/>
            <a:lumOff val="284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a:t>Définir la notion d’intelligence  </a:t>
          </a:r>
          <a:endParaRPr lang="en-US" sz="2100" kern="1200"/>
        </a:p>
      </dsp:txBody>
      <dsp:txXfrm>
        <a:off x="7342595" y="660"/>
        <a:ext cx="2210431" cy="1326259"/>
      </dsp:txXfrm>
    </dsp:sp>
    <dsp:sp modelId="{D109E6E7-4AB6-1440-94BD-F056F9CDA673}">
      <dsp:nvSpPr>
        <dsp:cNvPr id="0" name=""/>
        <dsp:cNvSpPr/>
      </dsp:nvSpPr>
      <dsp:spPr>
        <a:xfrm>
          <a:off x="3266890" y="1548623"/>
          <a:ext cx="2210431" cy="1326259"/>
        </a:xfrm>
        <a:prstGeom prst="rect">
          <a:avLst/>
        </a:prstGeom>
        <a:solidFill>
          <a:schemeClr val="accent5">
            <a:hueOff val="662110"/>
            <a:satOff val="384"/>
            <a:lumOff val="379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dirty="0"/>
            <a:t>L’impact sur les entreprises</a:t>
          </a:r>
          <a:endParaRPr lang="en-US" sz="2100" kern="1200" dirty="0"/>
        </a:p>
      </dsp:txBody>
      <dsp:txXfrm>
        <a:off x="3266890" y="1548623"/>
        <a:ext cx="2210431" cy="1326259"/>
      </dsp:txXfrm>
    </dsp:sp>
    <dsp:sp modelId="{E97433FB-14D9-094D-AF83-846E27450A32}">
      <dsp:nvSpPr>
        <dsp:cNvPr id="0" name=""/>
        <dsp:cNvSpPr/>
      </dsp:nvSpPr>
      <dsp:spPr>
        <a:xfrm>
          <a:off x="5882715" y="1534103"/>
          <a:ext cx="2210431" cy="1326259"/>
        </a:xfrm>
        <a:prstGeom prst="rect">
          <a:avLst/>
        </a:prstGeom>
        <a:solidFill>
          <a:schemeClr val="accent5">
            <a:hueOff val="827637"/>
            <a:satOff val="480"/>
            <a:lumOff val="473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dirty="0"/>
            <a:t> Vers une </a:t>
          </a:r>
          <a:r>
            <a:rPr lang="fr-FR" sz="2100" kern="1200" dirty="0" err="1"/>
            <a:t>dystopie</a:t>
          </a:r>
          <a:r>
            <a:rPr lang="fr-FR" sz="2100" kern="1200" dirty="0"/>
            <a:t>  </a:t>
          </a:r>
          <a:endParaRPr lang="en-US" sz="2100" kern="1200" dirty="0"/>
        </a:p>
      </dsp:txBody>
      <dsp:txXfrm>
        <a:off x="5882715" y="1534103"/>
        <a:ext cx="2210431" cy="1326259"/>
      </dsp:txXfrm>
    </dsp:sp>
    <dsp:sp modelId="{31E0E136-5968-8945-9A59-5E31B4B1EFEC}">
      <dsp:nvSpPr>
        <dsp:cNvPr id="0" name=""/>
        <dsp:cNvSpPr/>
      </dsp:nvSpPr>
      <dsp:spPr>
        <a:xfrm>
          <a:off x="595097" y="1547963"/>
          <a:ext cx="2210431" cy="1326259"/>
        </a:xfrm>
        <a:prstGeom prst="rect">
          <a:avLst/>
        </a:prstGeom>
        <a:solidFill>
          <a:schemeClr val="accent5">
            <a:hueOff val="993165"/>
            <a:satOff val="576"/>
            <a:lumOff val="568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dirty="0"/>
            <a:t>Domaines d'application</a:t>
          </a:r>
        </a:p>
      </dsp:txBody>
      <dsp:txXfrm>
        <a:off x="595097" y="1547963"/>
        <a:ext cx="2210431" cy="132625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26247D-BBE1-A34F-A480-12678DBCE035}" type="datetimeFigureOut">
              <a:rPr lang="fr-FR" smtClean="0"/>
              <a:t>10/01/2023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E4C93C-E7BB-1D44-AD82-F4EF10E313C0}" type="slidenum">
              <a:rPr lang="fr-FR" smtClean="0"/>
              <a:t>‹N°›</a:t>
            </a:fld>
            <a:endParaRPr lang="fr-FR"/>
          </a:p>
        </p:txBody>
      </p:sp>
    </p:spTree>
    <p:extLst>
      <p:ext uri="{BB962C8B-B14F-4D97-AF65-F5344CB8AC3E}">
        <p14:creationId xmlns:p14="http://schemas.microsoft.com/office/powerpoint/2010/main" val="1542213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a:t>
            </a:fld>
            <a:endParaRPr lang="fr-FR"/>
          </a:p>
        </p:txBody>
      </p:sp>
    </p:spTree>
    <p:extLst>
      <p:ext uri="{BB962C8B-B14F-4D97-AF65-F5344CB8AC3E}">
        <p14:creationId xmlns:p14="http://schemas.microsoft.com/office/powerpoint/2010/main" val="3506061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0639" marR="40639" defTabSz="457200">
              <a:spcBef>
                <a:spcPts val="400"/>
              </a:spcBef>
              <a:buClr>
                <a:srgbClr val="000000"/>
              </a:buClr>
              <a:buFont typeface="Calibri"/>
              <a:defRPr sz="1800">
                <a:uFill>
                  <a:solidFill>
                    <a:srgbClr val="000000"/>
                  </a:solidFill>
                </a:uFill>
                <a:latin typeface="Calibri"/>
                <a:ea typeface="Calibri"/>
                <a:cs typeface="Calibri"/>
                <a:sym typeface="Calibri"/>
              </a:defRPr>
            </a:pPr>
            <a:r>
              <a:rPr lang="fr-FR" dirty="0"/>
              <a:t>Je ne connais pas d’être vivant (cellule, bactérie, organisme, individu et même espèce) dont on ne puisse pas dire qu’il reçoit, traite, stocke et émet de l’information.</a:t>
            </a:r>
          </a:p>
          <a:p>
            <a:pPr marL="40639" marR="40639" defTabSz="457200">
              <a:spcBef>
                <a:spcPts val="400"/>
              </a:spcBef>
              <a:buClr>
                <a:srgbClr val="000000"/>
              </a:buClr>
              <a:buFont typeface="Calibri"/>
              <a:defRPr sz="1800">
                <a:uFill>
                  <a:solidFill>
                    <a:srgbClr val="000000"/>
                  </a:solidFill>
                </a:uFill>
                <a:latin typeface="Calibri"/>
                <a:ea typeface="Calibri"/>
                <a:cs typeface="Calibri"/>
                <a:sym typeface="Calibri"/>
              </a:defRPr>
            </a:pPr>
            <a:r>
              <a:rPr lang="fr-FR" dirty="0"/>
              <a:t>Cette quadruple caractéristique est si propre au vivant que l’on serait tenté de définir la vie de cette manière.</a:t>
            </a:r>
          </a:p>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a:t>
            </a:fld>
            <a:endParaRPr lang="fr-FR"/>
          </a:p>
        </p:txBody>
      </p:sp>
    </p:spTree>
    <p:extLst>
      <p:ext uri="{BB962C8B-B14F-4D97-AF65-F5344CB8AC3E}">
        <p14:creationId xmlns:p14="http://schemas.microsoft.com/office/powerpoint/2010/main" val="4138758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lvl1pPr marL="40639" marR="40639" defTabSz="457200">
              <a:spcBef>
                <a:spcPts val="400"/>
              </a:spcBef>
              <a:buClr>
                <a:srgbClr val="000000"/>
              </a:buClr>
              <a:buFont typeface="Calibri"/>
              <a:defRPr sz="1800">
                <a:uFill>
                  <a:solidFill>
                    <a:srgbClr val="000000"/>
                  </a:solidFill>
                </a:uFill>
                <a:latin typeface="Calibri"/>
                <a:ea typeface="Calibri"/>
                <a:cs typeface="Calibri"/>
                <a:sym typeface="Calibri"/>
              </a:defRPr>
            </a:lvl1pPr>
          </a:lstStyle>
          <a:p>
            <a:r>
              <a:t>Je ne connais pas d’objet inerte (atome, cristaux, montagnes, systèmes) dont on ne puisse pas dire à nouveau qu’il reçoit, traite, stocke et émet de l’information.</a:t>
            </a:r>
          </a:p>
        </p:txBody>
      </p:sp>
    </p:spTree>
    <p:extLst>
      <p:ext uri="{BB962C8B-B14F-4D97-AF65-F5344CB8AC3E}">
        <p14:creationId xmlns:p14="http://schemas.microsoft.com/office/powerpoint/2010/main" val="4258025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Shape 212"/>
          <p:cNvSpPr>
            <a:spLocks noGrp="1" noRot="1" noChangeAspect="1"/>
          </p:cNvSpPr>
          <p:nvPr>
            <p:ph type="sldImg"/>
          </p:nvPr>
        </p:nvSpPr>
        <p:spPr>
          <a:prstGeom prst="rect">
            <a:avLst/>
          </a:prstGeom>
        </p:spPr>
        <p:txBody>
          <a:bodyPr/>
          <a:lstStyle/>
          <a:p>
            <a:endParaRPr/>
          </a:p>
        </p:txBody>
      </p:sp>
      <p:sp>
        <p:nvSpPr>
          <p:cNvPr id="213" name="Shape 213"/>
          <p:cNvSpPr>
            <a:spLocks noGrp="1"/>
          </p:cNvSpPr>
          <p:nvPr>
            <p:ph type="body" sz="quarter" idx="1"/>
          </p:nvPr>
        </p:nvSpPr>
        <p:spPr>
          <a:prstGeom prst="rect">
            <a:avLst/>
          </a:prstGeom>
        </p:spPr>
        <p:txBody>
          <a:bodyPr/>
          <a:lstStyle/>
          <a:p>
            <a:pPr marL="40639" marR="40639" defTabSz="457200">
              <a:spcBef>
                <a:spcPts val="400"/>
              </a:spcBef>
              <a:buClr>
                <a:srgbClr val="000000"/>
              </a:buClr>
              <a:buFont typeface="Calibri"/>
              <a:defRPr sz="1800">
                <a:uFill>
                  <a:solidFill>
                    <a:srgbClr val="000000"/>
                  </a:solidFill>
                </a:uFill>
                <a:latin typeface="Calibri"/>
                <a:ea typeface="Calibri"/>
                <a:cs typeface="Calibri"/>
                <a:sym typeface="Calibri"/>
              </a:defRPr>
            </a:pPr>
            <a:r>
              <a:rPr dirty="0" err="1"/>
              <a:t>Mais</a:t>
            </a:r>
            <a:r>
              <a:rPr dirty="0"/>
              <a:t> je ne </a:t>
            </a:r>
            <a:r>
              <a:rPr dirty="0" err="1"/>
              <a:t>connais</a:t>
            </a:r>
            <a:r>
              <a:rPr dirty="0"/>
              <a:t> pas non plus </a:t>
            </a:r>
            <a:r>
              <a:rPr dirty="0" err="1"/>
              <a:t>d’association</a:t>
            </a:r>
            <a:r>
              <a:rPr dirty="0"/>
              <a:t> </a:t>
            </a:r>
            <a:r>
              <a:rPr dirty="0" err="1"/>
              <a:t>humaine</a:t>
            </a:r>
            <a:r>
              <a:rPr dirty="0"/>
              <a:t> (</a:t>
            </a:r>
            <a:r>
              <a:rPr dirty="0" err="1"/>
              <a:t>famille</a:t>
            </a:r>
            <a:r>
              <a:rPr dirty="0"/>
              <a:t>, village, </a:t>
            </a:r>
            <a:r>
              <a:rPr dirty="0" err="1"/>
              <a:t>métropole</a:t>
            </a:r>
            <a:r>
              <a:rPr dirty="0"/>
              <a:t> </a:t>
            </a:r>
            <a:r>
              <a:rPr dirty="0" err="1"/>
              <a:t>ou</a:t>
            </a:r>
            <a:r>
              <a:rPr dirty="0"/>
              <a:t> nation) </a:t>
            </a:r>
            <a:r>
              <a:rPr dirty="0" err="1"/>
              <a:t>dont</a:t>
            </a:r>
            <a:r>
              <a:rPr dirty="0"/>
              <a:t> on ne </a:t>
            </a:r>
            <a:r>
              <a:rPr dirty="0" err="1"/>
              <a:t>puisse</a:t>
            </a:r>
            <a:r>
              <a:rPr dirty="0"/>
              <a:t> pas dire de nouveau </a:t>
            </a:r>
            <a:r>
              <a:rPr dirty="0" err="1"/>
              <a:t>qu’elle</a:t>
            </a:r>
            <a:r>
              <a:rPr dirty="0"/>
              <a:t> </a:t>
            </a:r>
            <a:r>
              <a:rPr dirty="0" err="1"/>
              <a:t>reçoit</a:t>
            </a:r>
            <a:r>
              <a:rPr dirty="0"/>
              <a:t>, </a:t>
            </a:r>
            <a:r>
              <a:rPr dirty="0" err="1"/>
              <a:t>traite</a:t>
            </a:r>
            <a:r>
              <a:rPr dirty="0"/>
              <a:t>, </a:t>
            </a:r>
            <a:r>
              <a:rPr dirty="0" err="1"/>
              <a:t>stocke</a:t>
            </a:r>
            <a:r>
              <a:rPr dirty="0"/>
              <a:t> et </a:t>
            </a:r>
            <a:r>
              <a:rPr dirty="0" err="1"/>
              <a:t>émet</a:t>
            </a:r>
            <a:r>
              <a:rPr dirty="0"/>
              <a:t> de </a:t>
            </a:r>
            <a:r>
              <a:rPr dirty="0" err="1"/>
              <a:t>l’information</a:t>
            </a:r>
            <a:r>
              <a:rPr dirty="0"/>
              <a:t>.</a:t>
            </a:r>
          </a:p>
          <a:p>
            <a:pPr marL="40639" marR="40639" algn="just" defTabSz="457200">
              <a:spcBef>
                <a:spcPts val="400"/>
              </a:spcBef>
              <a:buClr>
                <a:srgbClr val="000000"/>
              </a:buClr>
              <a:buFont typeface="Calibri"/>
              <a:defRPr sz="1800">
                <a:uFill>
                  <a:solidFill>
                    <a:srgbClr val="000000"/>
                  </a:solidFill>
                </a:uFill>
                <a:latin typeface="Calibri"/>
                <a:ea typeface="Calibri"/>
                <a:cs typeface="Calibri"/>
                <a:sym typeface="Calibri"/>
              </a:defRPr>
            </a:pPr>
            <a:endParaRPr dirty="0"/>
          </a:p>
          <a:p>
            <a:pPr marL="40639" marR="40639" algn="just" defTabSz="457200">
              <a:spcBef>
                <a:spcPts val="400"/>
              </a:spcBef>
              <a:buClr>
                <a:srgbClr val="000000"/>
              </a:buClr>
              <a:buFont typeface="Calibri"/>
              <a:defRPr sz="1800">
                <a:uFill>
                  <a:solidFill>
                    <a:srgbClr val="000000"/>
                  </a:solidFill>
                </a:uFill>
                <a:latin typeface="Calibri"/>
                <a:ea typeface="Calibri"/>
                <a:cs typeface="Calibri"/>
                <a:sym typeface="Calibri"/>
              </a:defRPr>
            </a:pPr>
            <a:r>
              <a:rPr dirty="0" err="1"/>
              <a:t>Voici</a:t>
            </a:r>
            <a:r>
              <a:rPr dirty="0"/>
              <a:t> </a:t>
            </a:r>
            <a:r>
              <a:rPr dirty="0" err="1"/>
              <a:t>donc</a:t>
            </a:r>
            <a:r>
              <a:rPr dirty="0"/>
              <a:t> </a:t>
            </a:r>
            <a:r>
              <a:rPr dirty="0" err="1"/>
              <a:t>une</a:t>
            </a:r>
            <a:r>
              <a:rPr dirty="0"/>
              <a:t> </a:t>
            </a:r>
            <a:r>
              <a:rPr dirty="0" err="1"/>
              <a:t>caractéristique</a:t>
            </a:r>
            <a:r>
              <a:rPr dirty="0"/>
              <a:t> commune aux sciences </a:t>
            </a:r>
            <a:r>
              <a:rPr dirty="0" err="1"/>
              <a:t>humaines</a:t>
            </a:r>
            <a:r>
              <a:rPr dirty="0"/>
              <a:t> (</a:t>
            </a:r>
            <a:r>
              <a:rPr dirty="0" err="1"/>
              <a:t>dites</a:t>
            </a:r>
            <a:r>
              <a:rPr dirty="0"/>
              <a:t> </a:t>
            </a:r>
            <a:r>
              <a:rPr dirty="0" err="1"/>
              <a:t>molles</a:t>
            </a:r>
            <a:r>
              <a:rPr dirty="0"/>
              <a:t>) et aux sciences </a:t>
            </a:r>
            <a:r>
              <a:rPr dirty="0" err="1"/>
              <a:t>dures</a:t>
            </a:r>
            <a:r>
              <a:rPr dirty="0"/>
              <a:t>. </a:t>
            </a:r>
          </a:p>
        </p:txBody>
      </p:sp>
    </p:spTree>
    <p:extLst>
      <p:ext uri="{BB962C8B-B14F-4D97-AF65-F5344CB8AC3E}">
        <p14:creationId xmlns:p14="http://schemas.microsoft.com/office/powerpoint/2010/main" val="1581358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noRot="1" noChangeAspect="1"/>
          </p:cNvSpPr>
          <p:nvPr>
            <p:ph type="sldImg"/>
          </p:nvPr>
        </p:nvSpPr>
        <p:spPr>
          <a:prstGeom prst="rect">
            <a:avLst/>
          </a:prstGeom>
        </p:spPr>
        <p:txBody>
          <a:bodyPr/>
          <a:lstStyle/>
          <a:p>
            <a:endParaRPr/>
          </a:p>
        </p:txBody>
      </p:sp>
      <p:sp>
        <p:nvSpPr>
          <p:cNvPr id="219" name="Shape 219"/>
          <p:cNvSpPr>
            <a:spLocks noGrp="1"/>
          </p:cNvSpPr>
          <p:nvPr>
            <p:ph type="body" sz="quarter" idx="1"/>
          </p:nvPr>
        </p:nvSpPr>
        <p:spPr>
          <a:prstGeom prst="rect">
            <a:avLst/>
          </a:prstGeom>
        </p:spPr>
        <p:txBody>
          <a:bodyPr/>
          <a:lstStyle>
            <a:lvl1pPr marL="40639" marR="40639" defTabSz="457200">
              <a:spcBef>
                <a:spcPts val="400"/>
              </a:spcBef>
              <a:buClr>
                <a:srgbClr val="000000"/>
              </a:buClr>
              <a:buFont typeface="Calibri"/>
              <a:defRPr sz="1800">
                <a:uFill>
                  <a:solidFill>
                    <a:srgbClr val="000000"/>
                  </a:solidFill>
                </a:uFill>
                <a:latin typeface="Calibri"/>
                <a:ea typeface="Calibri"/>
                <a:cs typeface="Calibri"/>
                <a:sym typeface="Calibri"/>
              </a:defRPr>
            </a:lvl1pPr>
          </a:lstStyle>
          <a:p>
            <a:r>
              <a:t>D’aucuns s’accordent à lui reconnaître un côté divin.</a:t>
            </a:r>
          </a:p>
        </p:txBody>
      </p:sp>
    </p:spTree>
    <p:extLst>
      <p:ext uri="{BB962C8B-B14F-4D97-AF65-F5344CB8AC3E}">
        <p14:creationId xmlns:p14="http://schemas.microsoft.com/office/powerpoint/2010/main" val="3504605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a:solidFill>
                  <a:schemeClr val="tx1"/>
                </a:solidFill>
                <a:effectLst/>
                <a:latin typeface="+mn-lt"/>
                <a:ea typeface="+mn-ea"/>
                <a:cs typeface="+mn-cs"/>
              </a:rPr>
              <a:t>Alan Turing, William Grey Walter, Norbert Wiener.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a:solidFill>
                  <a:schemeClr val="tx1"/>
                </a:solidFill>
                <a:effectLst/>
                <a:latin typeface="+mn-lt"/>
                <a:ea typeface="+mn-ea"/>
                <a:cs typeface="+mn-cs"/>
              </a:rPr>
              <a:t>Peut-être rappeler La cellule de décryptage sous la direction de Gustave Bertrand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a:solidFill>
                  <a:schemeClr val="tx1"/>
                </a:solidFill>
                <a:effectLst/>
                <a:latin typeface="+mn-lt"/>
                <a:ea typeface="+mn-ea"/>
                <a:cs typeface="+mn-cs"/>
              </a:rPr>
              <a:t>	- équipe D sous la direction de l’espagnol </a:t>
            </a:r>
            <a:r>
              <a:rPr lang="fr-FR" sz="1200" b="0" i="0" u="none" strike="noStrike" kern="1200" dirty="0" err="1">
                <a:solidFill>
                  <a:schemeClr val="tx1"/>
                </a:solidFill>
                <a:effectLst/>
                <a:latin typeface="+mn-lt"/>
                <a:ea typeface="+mn-ea"/>
                <a:cs typeface="+mn-cs"/>
              </a:rPr>
              <a:t>Antionio</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Camazon</a:t>
            </a:r>
            <a:r>
              <a:rPr lang="fr-FR" sz="1200" b="0" i="0" u="none" strike="noStrike" kern="1200" dirty="0">
                <a:solidFill>
                  <a:schemeClr val="tx1"/>
                </a:solidFill>
                <a:effectLst/>
                <a:latin typeface="+mn-lt"/>
                <a:ea typeface="+mn-ea"/>
                <a:cs typeface="+mn-cs"/>
              </a:rPr>
              <a:t>, PC Bruno puis PC Cadix </a:t>
            </a:r>
            <a:r>
              <a:rPr lang="fr-FR" sz="1200" b="0" i="0" u="none" strike="noStrike" kern="1200">
                <a:solidFill>
                  <a:schemeClr val="tx1"/>
                </a:solidFill>
                <a:effectLst/>
                <a:latin typeface="+mn-lt"/>
                <a:ea typeface="+mn-ea"/>
                <a:cs typeface="+mn-cs"/>
              </a:rPr>
              <a:t>(Uzès)</a:t>
            </a:r>
            <a:endParaRPr lang="fr-FR"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a:solidFill>
                  <a:schemeClr val="tx1"/>
                </a:solidFill>
                <a:effectLst/>
                <a:latin typeface="+mn-lt"/>
                <a:ea typeface="+mn-ea"/>
                <a:cs typeface="+mn-cs"/>
              </a:rPr>
              <a:t>	- l’équipe polonaise  Marian </a:t>
            </a:r>
            <a:r>
              <a:rPr lang="fr-FR" sz="1200" b="0" i="0" u="none" strike="noStrike" kern="1200" dirty="0" err="1">
                <a:solidFill>
                  <a:schemeClr val="tx1"/>
                </a:solidFill>
                <a:effectLst/>
                <a:latin typeface="+mn-lt"/>
                <a:ea typeface="+mn-ea"/>
                <a:cs typeface="+mn-cs"/>
              </a:rPr>
              <a:t>Rejewski</a:t>
            </a:r>
            <a:r>
              <a:rPr lang="fr-FR" sz="1200" b="0" i="0" u="none" strike="noStrike" kern="1200" dirty="0">
                <a:solidFill>
                  <a:schemeClr val="tx1"/>
                </a:solidFill>
                <a:effectLst/>
                <a:latin typeface="+mn-lt"/>
                <a:ea typeface="+mn-ea"/>
                <a:cs typeface="+mn-cs"/>
              </a:rPr>
              <a:t>, Jerzy </a:t>
            </a:r>
            <a:r>
              <a:rPr lang="fr-FR" sz="1200" b="0" i="0" u="none" strike="noStrike" kern="1200" dirty="0" err="1">
                <a:solidFill>
                  <a:schemeClr val="tx1"/>
                </a:solidFill>
                <a:effectLst/>
                <a:latin typeface="+mn-lt"/>
                <a:ea typeface="+mn-ea"/>
                <a:cs typeface="+mn-cs"/>
              </a:rPr>
              <a:t>Różycki</a:t>
            </a:r>
            <a:r>
              <a:rPr lang="fr-FR" sz="1200" b="0" i="0" u="none" strike="noStrike" kern="1200" dirty="0">
                <a:solidFill>
                  <a:schemeClr val="tx1"/>
                </a:solidFill>
                <a:effectLst/>
                <a:latin typeface="+mn-lt"/>
                <a:ea typeface="+mn-ea"/>
                <a:cs typeface="+mn-cs"/>
              </a:rPr>
              <a:t> et Henryk </a:t>
            </a:r>
            <a:r>
              <a:rPr lang="fr-FR" sz="1200" b="0" i="0" u="none" strike="noStrike" kern="1200" dirty="0" err="1">
                <a:solidFill>
                  <a:schemeClr val="tx1"/>
                </a:solidFill>
                <a:effectLst/>
                <a:latin typeface="+mn-lt"/>
                <a:ea typeface="+mn-ea"/>
                <a:cs typeface="+mn-cs"/>
              </a:rPr>
              <a:t>Zygalski</a:t>
            </a:r>
            <a:endParaRPr lang="fr-FR" sz="1200" b="0" i="0" u="none" strike="noStrike"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9</a:t>
            </a:fld>
            <a:endParaRPr lang="fr-FR"/>
          </a:p>
        </p:txBody>
      </p:sp>
    </p:spTree>
    <p:extLst>
      <p:ext uri="{BB962C8B-B14F-4D97-AF65-F5344CB8AC3E}">
        <p14:creationId xmlns:p14="http://schemas.microsoft.com/office/powerpoint/2010/main" val="403597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Turing est mort en 54</a:t>
            </a:r>
          </a:p>
          <a:p>
            <a:r>
              <a:rPr lang="fr-FR" dirty="0"/>
              <a:t>Mac </a:t>
            </a:r>
            <a:r>
              <a:rPr lang="fr-FR" b="1" dirty="0" err="1">
                <a:solidFill>
                  <a:srgbClr val="FF0000"/>
                </a:solidFill>
              </a:rPr>
              <a:t>Carthy</a:t>
            </a:r>
            <a:r>
              <a:rPr lang="fr-FR" dirty="0"/>
              <a:t>, </a:t>
            </a:r>
            <a:r>
              <a:rPr lang="fr-FR" b="1" dirty="0" err="1">
                <a:solidFill>
                  <a:srgbClr val="FF0000"/>
                </a:solidFill>
              </a:rPr>
              <a:t>Minsky</a:t>
            </a:r>
            <a:r>
              <a:rPr lang="fr-FR" dirty="0"/>
              <a:t>, </a:t>
            </a:r>
            <a:r>
              <a:rPr lang="fr-FR" b="1" dirty="0"/>
              <a:t>Shannon</a:t>
            </a:r>
            <a:r>
              <a:rPr lang="fr-FR" dirty="0"/>
              <a:t> (théorie de l’information) , </a:t>
            </a:r>
            <a:r>
              <a:rPr lang="fr-FR" dirty="0" err="1"/>
              <a:t>Solomonoff</a:t>
            </a:r>
            <a:r>
              <a:rPr lang="fr-FR" dirty="0"/>
              <a:t>, </a:t>
            </a:r>
            <a:r>
              <a:rPr lang="fr-FR" dirty="0" err="1"/>
              <a:t>Newell</a:t>
            </a:r>
            <a:r>
              <a:rPr lang="fr-FR" dirty="0"/>
              <a:t>, </a:t>
            </a:r>
            <a:r>
              <a:rPr lang="fr-FR" dirty="0" err="1"/>
              <a:t>Selfridge</a:t>
            </a:r>
            <a:r>
              <a:rPr lang="fr-FR" dirty="0"/>
              <a:t>, </a:t>
            </a:r>
            <a:r>
              <a:rPr lang="fr-FR" b="1" dirty="0"/>
              <a:t>Rochester</a:t>
            </a:r>
            <a:r>
              <a:rPr lang="fr-FR" dirty="0"/>
              <a:t>, More:  Mathématiciens, Simon : Economiste et sociologue  Samuel : Ingénieur Electronique, </a:t>
            </a:r>
          </a:p>
          <a:p>
            <a:r>
              <a:rPr lang="fr-FR" dirty="0"/>
              <a:t>Théorie de l’information : T</a:t>
            </a:r>
            <a:r>
              <a:rPr lang="fr-FR" sz="1200" b="0" i="0" u="none" strike="noStrike" kern="1200" dirty="0">
                <a:solidFill>
                  <a:schemeClr val="tx1"/>
                </a:solidFill>
                <a:effectLst/>
                <a:latin typeface="+mn-lt"/>
                <a:ea typeface="+mn-ea"/>
                <a:cs typeface="+mn-cs"/>
              </a:rPr>
              <a:t>héorie probabiliste permettant de quantifier le contenu moyen en information d'un ensemble de messages.</a:t>
            </a:r>
          </a:p>
          <a:p>
            <a:r>
              <a:rPr lang="fr-FR" sz="1200" b="0" i="0" u="none" strike="noStrike" kern="1200" dirty="0">
                <a:solidFill>
                  <a:schemeClr val="tx1"/>
                </a:solidFill>
                <a:effectLst/>
                <a:latin typeface="+mn-lt"/>
                <a:ea typeface="+mn-ea"/>
                <a:cs typeface="+mn-cs"/>
              </a:rPr>
              <a:t>On peut ajouter des personnes comme Norbert </a:t>
            </a:r>
            <a:r>
              <a:rPr lang="fr-FR" sz="1200" b="0" i="0" u="none" strike="noStrike" kern="1200" dirty="0" err="1">
                <a:solidFill>
                  <a:schemeClr val="tx1"/>
                </a:solidFill>
                <a:effectLst/>
                <a:latin typeface="+mn-lt"/>
                <a:ea typeface="+mn-ea"/>
                <a:cs typeface="+mn-cs"/>
              </a:rPr>
              <a:t>Weiner</a:t>
            </a:r>
            <a:r>
              <a:rPr lang="fr-FR" sz="1200" b="0" i="0" u="none" strike="noStrike" kern="1200" dirty="0">
                <a:solidFill>
                  <a:schemeClr val="tx1"/>
                </a:solidFill>
                <a:effectLst/>
                <a:latin typeface="+mn-lt"/>
                <a:ea typeface="+mn-ea"/>
                <a:cs typeface="+mn-cs"/>
              </a:rPr>
              <a:t>, Grey Walter mais ils n’étaient pas là seuls leurs travaux étaient présents</a:t>
            </a:r>
          </a:p>
          <a:p>
            <a:endParaRPr lang="fr-FR" sz="1200" b="0" i="0" u="none" strike="noStrike"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20</a:t>
            </a:fld>
            <a:endParaRPr lang="fr-FR"/>
          </a:p>
        </p:txBody>
      </p:sp>
    </p:spTree>
    <p:extLst>
      <p:ext uri="{BB962C8B-B14F-4D97-AF65-F5344CB8AC3E}">
        <p14:creationId xmlns:p14="http://schemas.microsoft.com/office/powerpoint/2010/main" val="2130915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21</a:t>
            </a:fld>
            <a:endParaRPr lang="fr-FR"/>
          </a:p>
        </p:txBody>
      </p:sp>
    </p:spTree>
    <p:extLst>
      <p:ext uri="{BB962C8B-B14F-4D97-AF65-F5344CB8AC3E}">
        <p14:creationId xmlns:p14="http://schemas.microsoft.com/office/powerpoint/2010/main" val="3646030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a:solidFill>
                  <a:schemeClr val="tx1"/>
                </a:solidFill>
                <a:effectLst/>
                <a:latin typeface="+mn-lt"/>
                <a:ea typeface="+mn-ea"/>
                <a:cs typeface="+mn-cs"/>
              </a:rPr>
              <a:t>Pamela </a:t>
            </a:r>
            <a:r>
              <a:rPr lang="fr-FR" sz="1200" b="0" i="0" u="none" strike="noStrike" kern="1200" dirty="0" err="1">
                <a:solidFill>
                  <a:schemeClr val="tx1"/>
                </a:solidFill>
                <a:effectLst/>
                <a:latin typeface="+mn-lt"/>
                <a:ea typeface="+mn-ea"/>
                <a:cs typeface="+mn-cs"/>
              </a:rPr>
              <a:t>McCorduck</a:t>
            </a:r>
            <a:r>
              <a:rPr lang="fr-FR" sz="1200" b="0" i="0" u="none" strike="noStrike" kern="1200" dirty="0">
                <a:solidFill>
                  <a:schemeClr val="tx1"/>
                </a:solidFill>
                <a:effectLst/>
                <a:latin typeface="+mn-lt"/>
                <a:ea typeface="+mn-ea"/>
                <a:cs typeface="+mn-cs"/>
              </a:rPr>
              <a:t> (épouse de Joseph </a:t>
            </a:r>
            <a:r>
              <a:rPr lang="fr-FR" sz="1200" b="0" i="0" u="none" strike="noStrike" kern="1200" dirty="0" err="1">
                <a:solidFill>
                  <a:schemeClr val="tx1"/>
                </a:solidFill>
                <a:effectLst/>
                <a:latin typeface="+mn-lt"/>
                <a:ea typeface="+mn-ea"/>
                <a:cs typeface="+mn-cs"/>
              </a:rPr>
              <a:t>Traub</a:t>
            </a:r>
            <a:r>
              <a:rPr lang="fr-FR" sz="1200" b="0" i="0" u="none" strike="noStrike" kern="1200" dirty="0">
                <a:solidFill>
                  <a:schemeClr val="tx1"/>
                </a:solidFill>
                <a:effectLst/>
                <a:latin typeface="+mn-lt"/>
                <a:ea typeface="+mn-ea"/>
                <a:cs typeface="+mn-cs"/>
              </a:rPr>
              <a:t> Columbia) explique ce qui s’est passé lors de cette conférence …: livre Machines qui pensent. </a:t>
            </a:r>
            <a:endParaRPr lang="fr-FR" dirty="0"/>
          </a:p>
          <a:p>
            <a:r>
              <a:rPr lang="fr-FR" dirty="0"/>
              <a:t>Dreyfus : </a:t>
            </a:r>
            <a:r>
              <a:rPr lang="fr-FR" dirty="0" err="1"/>
              <a:t>What</a:t>
            </a:r>
            <a:r>
              <a:rPr lang="fr-FR" dirty="0"/>
              <a:t> Computers </a:t>
            </a:r>
            <a:r>
              <a:rPr lang="fr-FR" dirty="0" err="1"/>
              <a:t>Can’t</a:t>
            </a:r>
            <a:r>
              <a:rPr lang="fr-FR" dirty="0"/>
              <a:t> Do; A Critique of </a:t>
            </a:r>
            <a:r>
              <a:rPr lang="fr-FR" dirty="0" err="1"/>
              <a:t>Artificial</a:t>
            </a:r>
            <a:r>
              <a:rPr lang="fr-FR" dirty="0"/>
              <a:t> Reason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22</a:t>
            </a:fld>
            <a:endParaRPr lang="fr-FR"/>
          </a:p>
        </p:txBody>
      </p:sp>
    </p:spTree>
    <p:extLst>
      <p:ext uri="{BB962C8B-B14F-4D97-AF65-F5344CB8AC3E}">
        <p14:creationId xmlns:p14="http://schemas.microsoft.com/office/powerpoint/2010/main" val="647476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Etrange les joueurs d’échecs ont toujours été considérées comme des personnes intelligentes.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27</a:t>
            </a:fld>
            <a:endParaRPr lang="fr-FR"/>
          </a:p>
        </p:txBody>
      </p:sp>
    </p:spTree>
    <p:extLst>
      <p:ext uri="{BB962C8B-B14F-4D97-AF65-F5344CB8AC3E}">
        <p14:creationId xmlns:p14="http://schemas.microsoft.com/office/powerpoint/2010/main" val="2348139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Consommation électrique des milliers de KW juste pour jouer au GO et juste au GO</a:t>
            </a:r>
          </a:p>
          <a:p>
            <a:r>
              <a:rPr lang="fr-FR" dirty="0"/>
              <a:t>Un humain environ 20W et en plus pour faire plein de choses.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31</a:t>
            </a:fld>
            <a:endParaRPr lang="fr-FR"/>
          </a:p>
        </p:txBody>
      </p:sp>
    </p:spTree>
    <p:extLst>
      <p:ext uri="{BB962C8B-B14F-4D97-AF65-F5344CB8AC3E}">
        <p14:creationId xmlns:p14="http://schemas.microsoft.com/office/powerpoint/2010/main" val="1512057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a:solidFill>
                  <a:schemeClr val="tx1"/>
                </a:solidFill>
                <a:effectLst/>
                <a:latin typeface="+mn-lt"/>
                <a:ea typeface="+mn-ea"/>
                <a:cs typeface="+mn-cs"/>
              </a:rPr>
              <a:t>Consumer Electronics Show</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32</a:t>
            </a:fld>
            <a:endParaRPr lang="fr-FR"/>
          </a:p>
        </p:txBody>
      </p:sp>
    </p:spTree>
    <p:extLst>
      <p:ext uri="{BB962C8B-B14F-4D97-AF65-F5344CB8AC3E}">
        <p14:creationId xmlns:p14="http://schemas.microsoft.com/office/powerpoint/2010/main" val="2527947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Champs Elysées et grande armée prioritaires par rapport à l’av Foch, </a:t>
            </a:r>
            <a:r>
              <a:rPr lang="fr-FR" dirty="0" err="1"/>
              <a:t>Victore</a:t>
            </a:r>
            <a:r>
              <a:rPr lang="fr-FR" dirty="0"/>
              <a:t> Hugo</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33</a:t>
            </a:fld>
            <a:endParaRPr lang="fr-FR"/>
          </a:p>
        </p:txBody>
      </p:sp>
    </p:spTree>
    <p:extLst>
      <p:ext uri="{BB962C8B-B14F-4D97-AF65-F5344CB8AC3E}">
        <p14:creationId xmlns:p14="http://schemas.microsoft.com/office/powerpoint/2010/main" val="3727206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Rapportée par Luc Julia</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34</a:t>
            </a:fld>
            <a:endParaRPr lang="fr-FR"/>
          </a:p>
        </p:txBody>
      </p:sp>
    </p:spTree>
    <p:extLst>
      <p:ext uri="{BB962C8B-B14F-4D97-AF65-F5344CB8AC3E}">
        <p14:creationId xmlns:p14="http://schemas.microsoft.com/office/powerpoint/2010/main" val="1315427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Voire de simples poubelles</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35</a:t>
            </a:fld>
            <a:endParaRPr lang="fr-FR"/>
          </a:p>
        </p:txBody>
      </p:sp>
    </p:spTree>
    <p:extLst>
      <p:ext uri="{BB962C8B-B14F-4D97-AF65-F5344CB8AC3E}">
        <p14:creationId xmlns:p14="http://schemas.microsoft.com/office/powerpoint/2010/main" val="14252442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 Par type d’animaux</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37</a:t>
            </a:fld>
            <a:endParaRPr lang="fr-FR"/>
          </a:p>
        </p:txBody>
      </p:sp>
    </p:spTree>
    <p:extLst>
      <p:ext uri="{BB962C8B-B14F-4D97-AF65-F5344CB8AC3E}">
        <p14:creationId xmlns:p14="http://schemas.microsoft.com/office/powerpoint/2010/main" val="1847116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38</a:t>
            </a:fld>
            <a:endParaRPr lang="fr-FR"/>
          </a:p>
        </p:txBody>
      </p:sp>
    </p:spTree>
    <p:extLst>
      <p:ext uri="{BB962C8B-B14F-4D97-AF65-F5344CB8AC3E}">
        <p14:creationId xmlns:p14="http://schemas.microsoft.com/office/powerpoint/2010/main" val="2208152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Van Gogh, Munch</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39</a:t>
            </a:fld>
            <a:endParaRPr lang="fr-FR"/>
          </a:p>
        </p:txBody>
      </p:sp>
    </p:spTree>
    <p:extLst>
      <p:ext uri="{BB962C8B-B14F-4D97-AF65-F5344CB8AC3E}">
        <p14:creationId xmlns:p14="http://schemas.microsoft.com/office/powerpoint/2010/main" val="20192814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70000€, pas le robot, la toile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40</a:t>
            </a:fld>
            <a:endParaRPr lang="fr-FR"/>
          </a:p>
        </p:txBody>
      </p:sp>
    </p:spTree>
    <p:extLst>
      <p:ext uri="{BB962C8B-B14F-4D97-AF65-F5344CB8AC3E}">
        <p14:creationId xmlns:p14="http://schemas.microsoft.com/office/powerpoint/2010/main" val="4834132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Dernier instant, Autoportrait, famille d’acrobates, Maya à la poupée</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41</a:t>
            </a:fld>
            <a:endParaRPr lang="fr-FR"/>
          </a:p>
        </p:txBody>
      </p:sp>
    </p:spTree>
    <p:extLst>
      <p:ext uri="{BB962C8B-B14F-4D97-AF65-F5344CB8AC3E}">
        <p14:creationId xmlns:p14="http://schemas.microsoft.com/office/powerpoint/2010/main" val="3097120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AutoNum type="arabicParenR"/>
            </a:pPr>
            <a:r>
              <a:rPr lang="fr-FR" dirty="0"/>
              <a:t>Par type d’animaux</a:t>
            </a:r>
          </a:p>
          <a:p>
            <a:pPr marL="228600" indent="-228600">
              <a:buAutoNum type="arabicParenR"/>
            </a:pPr>
            <a:endParaRPr lang="fr-FR" dirty="0"/>
          </a:p>
          <a:p>
            <a:pPr marL="228600" indent="-228600">
              <a:buAutoNum type="arabicParenR"/>
            </a:pPr>
            <a:r>
              <a:rPr lang="fr-FR" dirty="0"/>
              <a:t>Le </a:t>
            </a:r>
            <a:r>
              <a:rPr lang="fr-FR" dirty="0" err="1"/>
              <a:t>deep</a:t>
            </a:r>
            <a:r>
              <a:rPr lang="fr-FR" dirty="0"/>
              <a:t> </a:t>
            </a:r>
            <a:r>
              <a:rPr lang="fr-FR" dirty="0" err="1"/>
              <a:t>learning</a:t>
            </a:r>
            <a:r>
              <a:rPr lang="fr-FR" dirty="0"/>
              <a:t> sert à autre chose que de reconnaître des images ?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42</a:t>
            </a:fld>
            <a:endParaRPr lang="fr-FR"/>
          </a:p>
        </p:txBody>
      </p:sp>
    </p:spTree>
    <p:extLst>
      <p:ext uri="{BB962C8B-B14F-4D97-AF65-F5344CB8AC3E}">
        <p14:creationId xmlns:p14="http://schemas.microsoft.com/office/powerpoint/2010/main" val="1847116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43</a:t>
            </a:fld>
            <a:endParaRPr lang="fr-FR"/>
          </a:p>
        </p:txBody>
      </p:sp>
    </p:spTree>
    <p:extLst>
      <p:ext uri="{BB962C8B-B14F-4D97-AF65-F5344CB8AC3E}">
        <p14:creationId xmlns:p14="http://schemas.microsoft.com/office/powerpoint/2010/main" val="2220368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www.starck.fr</a:t>
            </a:r>
            <a:r>
              <a:rPr lang="fr-FR" dirty="0"/>
              <a:t>/a-i-la-premiere-chaise-creee-avec-l-intelligence-artificielle-p3801</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44</a:t>
            </a:fld>
            <a:endParaRPr lang="fr-FR"/>
          </a:p>
        </p:txBody>
      </p:sp>
    </p:spTree>
    <p:extLst>
      <p:ext uri="{BB962C8B-B14F-4D97-AF65-F5344CB8AC3E}">
        <p14:creationId xmlns:p14="http://schemas.microsoft.com/office/powerpoint/2010/main" val="2089732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Défaut de l’homme mémoire et vitesse.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48</a:t>
            </a:fld>
            <a:endParaRPr lang="fr-FR"/>
          </a:p>
        </p:txBody>
      </p:sp>
    </p:spTree>
    <p:extLst>
      <p:ext uri="{BB962C8B-B14F-4D97-AF65-F5344CB8AC3E}">
        <p14:creationId xmlns:p14="http://schemas.microsoft.com/office/powerpoint/2010/main" val="1312594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Reifier</a:t>
            </a:r>
            <a:r>
              <a:rPr lang="fr-FR" dirty="0"/>
              <a:t> : </a:t>
            </a:r>
            <a:r>
              <a:rPr lang="fr-FR" b="1" dirty="0"/>
              <a:t>Psychologie</a:t>
            </a:r>
            <a:r>
              <a:rPr lang="fr-FR" dirty="0"/>
              <a:t>: </a:t>
            </a:r>
            <a:r>
              <a:rPr lang="fr-FR" sz="1200" b="0" i="0" u="none" strike="noStrike" kern="1200" dirty="0">
                <a:solidFill>
                  <a:schemeClr val="tx1"/>
                </a:solidFill>
                <a:effectLst/>
                <a:latin typeface="+mn-lt"/>
                <a:ea typeface="+mn-ea"/>
                <a:cs typeface="+mn-cs"/>
              </a:rPr>
              <a:t>donner les caractéristiques ou transformer en chose ce qui ne l'est pas (Homme en objet) </a:t>
            </a:r>
            <a:r>
              <a:rPr lang="fr-FR" sz="1200" b="1" i="0" u="none" strike="noStrike" kern="1200" dirty="0">
                <a:solidFill>
                  <a:schemeClr val="tx1"/>
                </a:solidFill>
                <a:effectLst/>
                <a:latin typeface="+mn-lt"/>
                <a:ea typeface="+mn-ea"/>
                <a:cs typeface="+mn-cs"/>
              </a:rPr>
              <a:t>Informatique</a:t>
            </a:r>
            <a:r>
              <a:rPr lang="fr-FR" sz="1200" b="0" i="0" u="none" strike="noStrike" kern="1200" dirty="0">
                <a:solidFill>
                  <a:schemeClr val="tx1"/>
                </a:solidFill>
                <a:effectLst/>
                <a:latin typeface="+mn-lt"/>
                <a:ea typeface="+mn-ea"/>
                <a:cs typeface="+mn-cs"/>
              </a:rPr>
              <a:t> : transformer un concept en objet (une classe point est une réification d’un point de coordonnées </a:t>
            </a:r>
            <a:r>
              <a:rPr lang="fr-FR" sz="1200" b="0" i="0" u="none" strike="noStrike" kern="1200" dirty="0" err="1">
                <a:solidFill>
                  <a:schemeClr val="tx1"/>
                </a:solidFill>
                <a:effectLst/>
                <a:latin typeface="+mn-lt"/>
                <a:ea typeface="+mn-ea"/>
                <a:cs typeface="+mn-cs"/>
              </a:rPr>
              <a:t>x,y</a:t>
            </a:r>
            <a:r>
              <a:rPr lang="fr-FR" sz="1200" b="0" i="0" u="none" strike="noStrike" kern="1200" dirty="0">
                <a:solidFill>
                  <a:schemeClr val="tx1"/>
                </a:solidFill>
                <a:effectLst/>
                <a:latin typeface="+mn-lt"/>
                <a:ea typeface="+mn-ea"/>
                <a:cs typeface="+mn-cs"/>
              </a:rPr>
              <a:t>)</a:t>
            </a:r>
            <a:endParaRPr lang="fr-FR" dirty="0"/>
          </a:p>
          <a:p>
            <a:r>
              <a:rPr lang="fr-FR" dirty="0"/>
              <a:t>On est sur de l’auto-optimisation</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49</a:t>
            </a:fld>
            <a:endParaRPr lang="fr-FR"/>
          </a:p>
        </p:txBody>
      </p:sp>
    </p:spTree>
    <p:extLst>
      <p:ext uri="{BB962C8B-B14F-4D97-AF65-F5344CB8AC3E}">
        <p14:creationId xmlns:p14="http://schemas.microsoft.com/office/powerpoint/2010/main" val="272538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Créativité transactionnelle =&gt; invention du cubisme.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54</a:t>
            </a:fld>
            <a:endParaRPr lang="fr-FR"/>
          </a:p>
        </p:txBody>
      </p:sp>
    </p:spTree>
    <p:extLst>
      <p:ext uri="{BB962C8B-B14F-4D97-AF65-F5344CB8AC3E}">
        <p14:creationId xmlns:p14="http://schemas.microsoft.com/office/powerpoint/2010/main" val="26464750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56</a:t>
            </a:fld>
            <a:endParaRPr lang="fr-FR"/>
          </a:p>
        </p:txBody>
      </p:sp>
    </p:spTree>
    <p:extLst>
      <p:ext uri="{BB962C8B-B14F-4D97-AF65-F5344CB8AC3E}">
        <p14:creationId xmlns:p14="http://schemas.microsoft.com/office/powerpoint/2010/main" val="29551641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57</a:t>
            </a:fld>
            <a:endParaRPr lang="fr-FR"/>
          </a:p>
        </p:txBody>
      </p:sp>
    </p:spTree>
    <p:extLst>
      <p:ext uri="{BB962C8B-B14F-4D97-AF65-F5344CB8AC3E}">
        <p14:creationId xmlns:p14="http://schemas.microsoft.com/office/powerpoint/2010/main" val="42438106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Notre intelligence est continue.</a:t>
            </a:r>
          </a:p>
          <a:p>
            <a:r>
              <a:rPr lang="fr-FR" dirty="0"/>
              <a:t>Pour chaque domaine, potentiellement un ordinateur peut être meilleur que l’homme</a:t>
            </a:r>
          </a:p>
          <a:p>
            <a:r>
              <a:rPr lang="fr-FR" dirty="0"/>
              <a:t>Mais : on se retrouve avec un graphe discret.</a:t>
            </a:r>
          </a:p>
          <a:p>
            <a:r>
              <a:rPr lang="fr-FR" dirty="0"/>
              <a:t>Pour chaque domaine je dois faire quelque chose de particulier  et pour chaque domaine on va déjà prendre 440 KW</a:t>
            </a:r>
          </a:p>
          <a:p>
            <a:r>
              <a:rPr lang="fr-FR" dirty="0"/>
              <a:t>Pour passer de discret à continue, il faudrait en gros multiplier par l’infini …</a:t>
            </a:r>
          </a:p>
          <a:p>
            <a:r>
              <a:rPr lang="fr-FR" dirty="0"/>
              <a:t>Sur des domaines connexes on se dit que l’on pourrait faire du « transfert </a:t>
            </a:r>
            <a:r>
              <a:rPr lang="fr-FR" dirty="0" err="1"/>
              <a:t>learning</a:t>
            </a:r>
            <a:r>
              <a:rPr lang="fr-FR" dirty="0"/>
              <a:t> » mais entre deux lignes discrètes il y a encore l’infini</a:t>
            </a:r>
          </a:p>
          <a:p>
            <a:r>
              <a:rPr lang="fr-FR" dirty="0"/>
              <a:t>Et dans un domaine que l’on invente où est l’IA  l’ergonomie justificative? Où sont les données, les règles ? </a:t>
            </a:r>
          </a:p>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58</a:t>
            </a:fld>
            <a:endParaRPr lang="fr-FR"/>
          </a:p>
        </p:txBody>
      </p:sp>
    </p:spTree>
    <p:extLst>
      <p:ext uri="{BB962C8B-B14F-4D97-AF65-F5344CB8AC3E}">
        <p14:creationId xmlns:p14="http://schemas.microsoft.com/office/powerpoint/2010/main" val="16065066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IAG : Intelligence Artificielle Générale</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59</a:t>
            </a:fld>
            <a:endParaRPr lang="fr-FR"/>
          </a:p>
        </p:txBody>
      </p:sp>
    </p:spTree>
    <p:extLst>
      <p:ext uri="{BB962C8B-B14F-4D97-AF65-F5344CB8AC3E}">
        <p14:creationId xmlns:p14="http://schemas.microsoft.com/office/powerpoint/2010/main" val="39840399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69</a:t>
            </a:fld>
            <a:endParaRPr lang="fr-FR"/>
          </a:p>
        </p:txBody>
      </p:sp>
    </p:spTree>
    <p:extLst>
      <p:ext uri="{BB962C8B-B14F-4D97-AF65-F5344CB8AC3E}">
        <p14:creationId xmlns:p14="http://schemas.microsoft.com/office/powerpoint/2010/main" val="19115219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72</a:t>
            </a:fld>
            <a:endParaRPr lang="fr-FR"/>
          </a:p>
        </p:txBody>
      </p:sp>
    </p:spTree>
    <p:extLst>
      <p:ext uri="{BB962C8B-B14F-4D97-AF65-F5344CB8AC3E}">
        <p14:creationId xmlns:p14="http://schemas.microsoft.com/office/powerpoint/2010/main" val="4833518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Mais on déshumanise</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75</a:t>
            </a:fld>
            <a:endParaRPr lang="fr-FR"/>
          </a:p>
        </p:txBody>
      </p:sp>
    </p:spTree>
    <p:extLst>
      <p:ext uri="{BB962C8B-B14F-4D97-AF65-F5344CB8AC3E}">
        <p14:creationId xmlns:p14="http://schemas.microsoft.com/office/powerpoint/2010/main" val="26752368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77</a:t>
            </a:fld>
            <a:endParaRPr lang="fr-FR"/>
          </a:p>
        </p:txBody>
      </p:sp>
    </p:spTree>
    <p:extLst>
      <p:ext uri="{BB962C8B-B14F-4D97-AF65-F5344CB8AC3E}">
        <p14:creationId xmlns:p14="http://schemas.microsoft.com/office/powerpoint/2010/main" val="33682117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82</a:t>
            </a:fld>
            <a:endParaRPr lang="fr-FR"/>
          </a:p>
        </p:txBody>
      </p:sp>
    </p:spTree>
    <p:extLst>
      <p:ext uri="{BB962C8B-B14F-4D97-AF65-F5344CB8AC3E}">
        <p14:creationId xmlns:p14="http://schemas.microsoft.com/office/powerpoint/2010/main" val="32905468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84</a:t>
            </a:fld>
            <a:endParaRPr lang="fr-FR"/>
          </a:p>
        </p:txBody>
      </p:sp>
    </p:spTree>
    <p:extLst>
      <p:ext uri="{BB962C8B-B14F-4D97-AF65-F5344CB8AC3E}">
        <p14:creationId xmlns:p14="http://schemas.microsoft.com/office/powerpoint/2010/main" val="29538408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86</a:t>
            </a:fld>
            <a:endParaRPr lang="fr-FR"/>
          </a:p>
        </p:txBody>
      </p:sp>
    </p:spTree>
    <p:extLst>
      <p:ext uri="{BB962C8B-B14F-4D97-AF65-F5344CB8AC3E}">
        <p14:creationId xmlns:p14="http://schemas.microsoft.com/office/powerpoint/2010/main" val="19926663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test de Turing serait mis à mal. </a:t>
            </a:r>
          </a:p>
          <a:p>
            <a:r>
              <a:rPr lang="fr-FR" dirty="0"/>
              <a:t>Qu’est-ce que l’</a:t>
            </a:r>
            <a:r>
              <a:rPr lang="fr-FR" dirty="0" err="1"/>
              <a:t>onboarding</a:t>
            </a:r>
            <a:r>
              <a:rPr lang="fr-FR" dirty="0"/>
              <a:t> ? Comment bien intégrer un nouvel individu dans une équipe ou dans une organisation</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90</a:t>
            </a:fld>
            <a:endParaRPr lang="fr-FR"/>
          </a:p>
        </p:txBody>
      </p:sp>
    </p:spTree>
    <p:extLst>
      <p:ext uri="{BB962C8B-B14F-4D97-AF65-F5344CB8AC3E}">
        <p14:creationId xmlns:p14="http://schemas.microsoft.com/office/powerpoint/2010/main" val="22164038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recherche des extensions, des piscines, des travaux non déclarés qui entraineraient des augmentations d’impôts locaux ou fonciers.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96</a:t>
            </a:fld>
            <a:endParaRPr lang="fr-FR"/>
          </a:p>
        </p:txBody>
      </p:sp>
    </p:spTree>
    <p:extLst>
      <p:ext uri="{BB962C8B-B14F-4D97-AF65-F5344CB8AC3E}">
        <p14:creationId xmlns:p14="http://schemas.microsoft.com/office/powerpoint/2010/main" val="41649400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En fait un programmeur a décidé que le critère du genre devait avoir un poids significatif.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113</a:t>
            </a:fld>
            <a:endParaRPr lang="fr-FR"/>
          </a:p>
        </p:txBody>
      </p:sp>
    </p:spTree>
    <p:extLst>
      <p:ext uri="{BB962C8B-B14F-4D97-AF65-F5344CB8AC3E}">
        <p14:creationId xmlns:p14="http://schemas.microsoft.com/office/powerpoint/2010/main" val="41200425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Extrait de INTELLIGENCE ARTIFICIELLE : DES LIBERTÉS INDIVIDUELLES À LA SÉCURITÉ NATIONALE</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114</a:t>
            </a:fld>
            <a:endParaRPr lang="fr-FR"/>
          </a:p>
        </p:txBody>
      </p:sp>
    </p:spTree>
    <p:extLst>
      <p:ext uri="{BB962C8B-B14F-4D97-AF65-F5344CB8AC3E}">
        <p14:creationId xmlns:p14="http://schemas.microsoft.com/office/powerpoint/2010/main" val="28998566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nombre devient la vérité</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115</a:t>
            </a:fld>
            <a:endParaRPr lang="fr-FR"/>
          </a:p>
        </p:txBody>
      </p:sp>
    </p:spTree>
    <p:extLst>
      <p:ext uri="{BB962C8B-B14F-4D97-AF65-F5344CB8AC3E}">
        <p14:creationId xmlns:p14="http://schemas.microsoft.com/office/powerpoint/2010/main" val="13080127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117</a:t>
            </a:fld>
            <a:endParaRPr lang="fr-FR"/>
          </a:p>
        </p:txBody>
      </p:sp>
    </p:spTree>
    <p:extLst>
      <p:ext uri="{BB962C8B-B14F-4D97-AF65-F5344CB8AC3E}">
        <p14:creationId xmlns:p14="http://schemas.microsoft.com/office/powerpoint/2010/main" val="41376645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B332716-AAF4-534D-8209-E7FC6F54045F}" type="datetimeFigureOut">
              <a:rPr lang="fr-FR" smtClean="0"/>
              <a:t>10/01/2023</a:t>
            </a:fld>
            <a:endParaRPr lang="fr-FR"/>
          </a:p>
        </p:txBody>
      </p:sp>
      <p:sp>
        <p:nvSpPr>
          <p:cNvPr id="5" name="Footer Placeholder 4"/>
          <p:cNvSpPr>
            <a:spLocks noGrp="1"/>
          </p:cNvSpPr>
          <p:nvPr>
            <p:ph type="ftr" sz="quarter" idx="11"/>
          </p:nvPr>
        </p:nvSpPr>
        <p:spPr>
          <a:xfrm>
            <a:off x="2692397" y="5037663"/>
            <a:ext cx="5214635" cy="279400"/>
          </a:xfrm>
        </p:spPr>
        <p:txBody>
          <a:bodyPr/>
          <a:lstStyle/>
          <a:p>
            <a:endParaRPr lang="fr-FR"/>
          </a:p>
        </p:txBody>
      </p:sp>
      <p:sp>
        <p:nvSpPr>
          <p:cNvPr id="6" name="Slide Number Placeholder 5"/>
          <p:cNvSpPr>
            <a:spLocks noGrp="1"/>
          </p:cNvSpPr>
          <p:nvPr>
            <p:ph type="sldNum" sz="quarter" idx="12"/>
          </p:nvPr>
        </p:nvSpPr>
        <p:spPr>
          <a:xfrm>
            <a:off x="8956900" y="5037663"/>
            <a:ext cx="551167" cy="279400"/>
          </a:xfrm>
        </p:spPr>
        <p:txBody>
          <a:bodyPr/>
          <a:lstStyle/>
          <a:p>
            <a:fld id="{C70E74F9-90A0-4F48-8C68-209A77A70A3B}" type="slidenum">
              <a:rPr lang="fr-FR" smtClean="0"/>
              <a:t>‹N°›</a:t>
            </a:fld>
            <a:endParaRPr lang="fr-F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007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332716-AAF4-534D-8209-E7FC6F54045F}" type="datetimeFigureOut">
              <a:rPr lang="fr-FR" smtClean="0"/>
              <a:t>10/01/2023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2374291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10/01/2023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6623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B332716-AAF4-534D-8209-E7FC6F54045F}" type="datetimeFigureOut">
              <a:rPr lang="fr-FR" smtClean="0"/>
              <a:t>10/01/2023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335322384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B332716-AAF4-534D-8209-E7FC6F54045F}" type="datetimeFigureOut">
              <a:rPr lang="fr-FR" smtClean="0"/>
              <a:t>10/01/2023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70E74F9-90A0-4F48-8C68-209A77A70A3B}" type="slidenum">
              <a:rPr lang="fr-FR" smtClean="0"/>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0593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B332716-AAF4-534D-8209-E7FC6F54045F}" type="datetimeFigureOut">
              <a:rPr lang="fr-FR" smtClean="0"/>
              <a:t>10/01/2023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70E74F9-90A0-4F48-8C68-209A77A70A3B}"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819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332716-AAF4-534D-8209-E7FC6F54045F}" type="datetimeFigureOut">
              <a:rPr lang="fr-FR" smtClean="0"/>
              <a:t>10/01/2023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15848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332716-AAF4-534D-8209-E7FC6F54045F}" type="datetimeFigureOut">
              <a:rPr lang="fr-FR" smtClean="0"/>
              <a:t>10/01/2023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520584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332716-AAF4-534D-8209-E7FC6F54045F}" type="datetimeFigureOut">
              <a:rPr lang="fr-FR" smtClean="0"/>
              <a:t>10/01/2023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997313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332716-AAF4-534D-8209-E7FC6F54045F}" type="datetimeFigureOut">
              <a:rPr lang="fr-FR" smtClean="0"/>
              <a:t>10/01/2023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794721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10/01/2023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7474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10/01/2023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9645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10/01/2023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107941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10/01/2023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3046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10/01/2023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0487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332716-AAF4-534D-8209-E7FC6F54045F}" type="datetimeFigureOut">
              <a:rPr lang="fr-FR" smtClean="0"/>
              <a:t>10/01/2023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98274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332716-AAF4-534D-8209-E7FC6F54045F}" type="datetimeFigureOut">
              <a:rPr lang="fr-FR" smtClean="0"/>
              <a:t>10/01/2023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5349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332716-AAF4-534D-8209-E7FC6F54045F}" type="datetimeFigureOut">
              <a:rPr lang="fr-FR" smtClean="0"/>
              <a:t>10/01/2023</a:t>
            </a:fld>
            <a:endParaRPr lang="fr-F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fr-F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70E74F9-90A0-4F48-8C68-209A77A70A3B}" type="slidenum">
              <a:rPr lang="fr-FR" smtClean="0"/>
              <a:t>‹N°›</a:t>
            </a:fld>
            <a:endParaRPr lang="fr-FR"/>
          </a:p>
        </p:txBody>
      </p:sp>
    </p:spTree>
    <p:extLst>
      <p:ext uri="{BB962C8B-B14F-4D97-AF65-F5344CB8AC3E}">
        <p14:creationId xmlns:p14="http://schemas.microsoft.com/office/powerpoint/2010/main" val="1366294581"/>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4.tif"/><Relationship Id="rId5" Type="http://schemas.openxmlformats.org/officeDocument/2006/relationships/image" Target="../media/image23.tif"/><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6.ti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jpe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6.png"/><Relationship Id="rId10" Type="http://schemas.openxmlformats.org/officeDocument/2006/relationships/image" Target="../media/image30.jpeg"/><Relationship Id="rId4" Type="http://schemas.openxmlformats.org/officeDocument/2006/relationships/image" Target="../media/image5.png"/><Relationship Id="rId9" Type="http://schemas.openxmlformats.org/officeDocument/2006/relationships/image" Target="../media/image29.jpeg"/></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hyperlink" Target="https://www.futura-sciences.com/maison/definitions/construction-maison-liant-17955/"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4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jpeg"/><Relationship Id="rId4" Type="http://schemas.openxmlformats.org/officeDocument/2006/relationships/image" Target="../media/image67.png"/></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0.png"/><Relationship Id="rId4" Type="http://schemas.openxmlformats.org/officeDocument/2006/relationships/notesSlide" Target="../notesSlides/notesSlide2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1.png"/><Relationship Id="rId4" Type="http://schemas.openxmlformats.org/officeDocument/2006/relationships/notesSlide" Target="../notesSlides/notesSlide2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5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two-i.com/"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4.png"/><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93.jpeg"/></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10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hyperlink" Target="https://theconversation.com/lintelligence-artificielle-peut-elle-creer-une-poesie-dun-genre-nouveau-17117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500413-1D2E-B043-BC21-87E22049EF0E}"/>
              </a:ext>
            </a:extLst>
          </p:cNvPr>
          <p:cNvSpPr>
            <a:spLocks noGrp="1"/>
          </p:cNvSpPr>
          <p:nvPr>
            <p:ph type="ctrTitle"/>
          </p:nvPr>
        </p:nvSpPr>
        <p:spPr/>
        <p:txBody>
          <a:bodyPr/>
          <a:lstStyle/>
          <a:p>
            <a:r>
              <a:rPr lang="fr-FR" dirty="0"/>
              <a:t>IA: Utopie &amp; </a:t>
            </a:r>
            <a:r>
              <a:rPr lang="fr-FR" dirty="0" err="1"/>
              <a:t>Dystopie</a:t>
            </a:r>
            <a:endParaRPr lang="fr-FR" dirty="0"/>
          </a:p>
        </p:txBody>
      </p:sp>
      <p:pic>
        <p:nvPicPr>
          <p:cNvPr id="1028" name="Picture 4">
            <a:extLst>
              <a:ext uri="{FF2B5EF4-FFF2-40B4-BE49-F238E27FC236}">
                <a16:creationId xmlns:a16="http://schemas.microsoft.com/office/drawing/2014/main" id="{6B8B20E9-7633-C340-AFE3-621F394FF81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692398" y="3594705"/>
            <a:ext cx="3078865" cy="1759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110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2DAF8F-68CF-804B-B818-AD203B8DB52D}"/>
              </a:ext>
            </a:extLst>
          </p:cNvPr>
          <p:cNvSpPr>
            <a:spLocks noGrp="1"/>
          </p:cNvSpPr>
          <p:nvPr>
            <p:ph type="title"/>
          </p:nvPr>
        </p:nvSpPr>
        <p:spPr>
          <a:xfrm>
            <a:off x="1295402" y="982132"/>
            <a:ext cx="9601196" cy="1303867"/>
          </a:xfrm>
        </p:spPr>
        <p:txBody>
          <a:bodyPr>
            <a:normAutofit/>
          </a:bodyPr>
          <a:lstStyle/>
          <a:p>
            <a:r>
              <a:rPr lang="fr-FR">
                <a:solidFill>
                  <a:srgbClr val="262626"/>
                </a:solidFill>
              </a:rPr>
              <a:t>Plan</a:t>
            </a:r>
          </a:p>
        </p:txBody>
      </p:sp>
      <p:graphicFrame>
        <p:nvGraphicFramePr>
          <p:cNvPr id="5" name="Espace réservé du contenu 2">
            <a:extLst>
              <a:ext uri="{FF2B5EF4-FFF2-40B4-BE49-F238E27FC236}">
                <a16:creationId xmlns:a16="http://schemas.microsoft.com/office/drawing/2014/main" id="{86312DF5-2AB6-4660-BF95-3127470A6E30}"/>
              </a:ext>
            </a:extLst>
          </p:cNvPr>
          <p:cNvGraphicFramePr>
            <a:graphicFrameLocks noGrp="1"/>
          </p:cNvGraphicFramePr>
          <p:nvPr>
            <p:ph idx="1"/>
            <p:extLst>
              <p:ext uri="{D42A27DB-BD31-4B8C-83A1-F6EECF244321}">
                <p14:modId xmlns:p14="http://schemas.microsoft.com/office/powerpoint/2010/main" val="2055638852"/>
              </p:ext>
            </p:extLst>
          </p:nvPr>
        </p:nvGraphicFramePr>
        <p:xfrm>
          <a:off x="1295401" y="2635224"/>
          <a:ext cx="9601197" cy="28748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1502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734157B-9766-914D-A119-0479002F20FC}"/>
              </a:ext>
            </a:extLst>
          </p:cNvPr>
          <p:cNvSpPr>
            <a:spLocks noGrp="1"/>
          </p:cNvSpPr>
          <p:nvPr>
            <p:ph type="ctrTitle"/>
          </p:nvPr>
        </p:nvSpPr>
        <p:spPr/>
        <p:txBody>
          <a:bodyPr/>
          <a:lstStyle/>
          <a:p>
            <a:r>
              <a:rPr lang="fr-FR" dirty="0"/>
              <a:t>Introduction</a:t>
            </a:r>
          </a:p>
        </p:txBody>
      </p:sp>
      <p:sp>
        <p:nvSpPr>
          <p:cNvPr id="5" name="Sous-titre 4">
            <a:extLst>
              <a:ext uri="{FF2B5EF4-FFF2-40B4-BE49-F238E27FC236}">
                <a16:creationId xmlns:a16="http://schemas.microsoft.com/office/drawing/2014/main" id="{EE664BA9-3BDA-5643-B1AB-154D5BBEDF99}"/>
              </a:ext>
            </a:extLst>
          </p:cNvPr>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3352505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DDB8600-9AE6-444D-A284-F6B3E21A10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7624" y="1016111"/>
            <a:ext cx="3754550" cy="1808112"/>
          </a:xfrm>
          <a:prstGeom prst="rect">
            <a:avLst/>
          </a:prstGeom>
        </p:spPr>
      </p:pic>
      <p:sp>
        <p:nvSpPr>
          <p:cNvPr id="3" name="ZoneTexte 2">
            <a:extLst>
              <a:ext uri="{FF2B5EF4-FFF2-40B4-BE49-F238E27FC236}">
                <a16:creationId xmlns:a16="http://schemas.microsoft.com/office/drawing/2014/main" id="{F9ED942A-0891-C04C-992E-BEEF6AD8F21A}"/>
              </a:ext>
            </a:extLst>
          </p:cNvPr>
          <p:cNvSpPr txBox="1"/>
          <p:nvPr/>
        </p:nvSpPr>
        <p:spPr>
          <a:xfrm>
            <a:off x="5046562" y="1331089"/>
            <a:ext cx="6412375" cy="369332"/>
          </a:xfrm>
          <a:prstGeom prst="rect">
            <a:avLst/>
          </a:prstGeom>
          <a:noFill/>
        </p:spPr>
        <p:txBody>
          <a:bodyPr wrap="square" rtlCol="0">
            <a:spAutoFit/>
          </a:bodyPr>
          <a:lstStyle/>
          <a:p>
            <a:r>
              <a:rPr lang="fr-FR" dirty="0"/>
              <a:t>Plus on augmente l’intelligence d’un imbécile plus il devient imbécile.</a:t>
            </a:r>
          </a:p>
        </p:txBody>
      </p:sp>
      <p:sp>
        <p:nvSpPr>
          <p:cNvPr id="4" name="ZoneTexte 3">
            <a:extLst>
              <a:ext uri="{FF2B5EF4-FFF2-40B4-BE49-F238E27FC236}">
                <a16:creationId xmlns:a16="http://schemas.microsoft.com/office/drawing/2014/main" id="{4FB15495-7F27-4F44-B07F-6A55D73736AF}"/>
              </a:ext>
            </a:extLst>
          </p:cNvPr>
          <p:cNvSpPr txBox="1"/>
          <p:nvPr/>
        </p:nvSpPr>
        <p:spPr>
          <a:xfrm>
            <a:off x="5046562" y="1735501"/>
            <a:ext cx="2100190" cy="338554"/>
          </a:xfrm>
          <a:prstGeom prst="rect">
            <a:avLst/>
          </a:prstGeom>
          <a:noFill/>
        </p:spPr>
        <p:txBody>
          <a:bodyPr wrap="none" rtlCol="0">
            <a:spAutoFit/>
          </a:bodyPr>
          <a:lstStyle/>
          <a:p>
            <a:r>
              <a:rPr lang="fr-FR" sz="1600" i="1" dirty="0"/>
              <a:t>Michel Serres (1930-2019)</a:t>
            </a:r>
          </a:p>
        </p:txBody>
      </p:sp>
      <p:sp>
        <p:nvSpPr>
          <p:cNvPr id="5" name="ZoneTexte 4">
            <a:extLst>
              <a:ext uri="{FF2B5EF4-FFF2-40B4-BE49-F238E27FC236}">
                <a16:creationId xmlns:a16="http://schemas.microsoft.com/office/drawing/2014/main" id="{09C8DC67-E225-EF40-AF90-D5EAEB8238E1}"/>
              </a:ext>
            </a:extLst>
          </p:cNvPr>
          <p:cNvSpPr txBox="1"/>
          <p:nvPr/>
        </p:nvSpPr>
        <p:spPr>
          <a:xfrm>
            <a:off x="2154621" y="4067503"/>
            <a:ext cx="184731" cy="369332"/>
          </a:xfrm>
          <a:prstGeom prst="rect">
            <a:avLst/>
          </a:prstGeom>
          <a:noFill/>
        </p:spPr>
        <p:txBody>
          <a:bodyPr wrap="none" rtlCol="0">
            <a:spAutoFit/>
          </a:bodyPr>
          <a:lstStyle/>
          <a:p>
            <a:endParaRPr lang="fr-FR" dirty="0"/>
          </a:p>
        </p:txBody>
      </p:sp>
      <p:pic>
        <p:nvPicPr>
          <p:cNvPr id="6" name="Questions-autour-des-cellules-souches_article_popin.png" descr="Questions-autour-des-cellules-souches_article_popin.png">
            <a:extLst>
              <a:ext uri="{FF2B5EF4-FFF2-40B4-BE49-F238E27FC236}">
                <a16:creationId xmlns:a16="http://schemas.microsoft.com/office/drawing/2014/main" id="{8484D166-9F57-D54B-A654-2684F1FFC822}"/>
              </a:ext>
            </a:extLst>
          </p:cNvPr>
          <p:cNvPicPr>
            <a:picLocks noChangeAspect="1"/>
          </p:cNvPicPr>
          <p:nvPr/>
        </p:nvPicPr>
        <p:blipFill>
          <a:blip r:embed="rId4"/>
          <a:stretch>
            <a:fillRect/>
          </a:stretch>
        </p:blipFill>
        <p:spPr>
          <a:xfrm>
            <a:off x="863627" y="2975834"/>
            <a:ext cx="2331825" cy="1739900"/>
          </a:xfrm>
          <a:prstGeom prst="rect">
            <a:avLst/>
          </a:prstGeom>
          <a:ln w="177800">
            <a:miter lim="400000"/>
          </a:ln>
        </p:spPr>
      </p:pic>
      <p:pic>
        <p:nvPicPr>
          <p:cNvPr id="7" name="bacterie-jpg.png" descr="bacterie-jpg.png">
            <a:extLst>
              <a:ext uri="{FF2B5EF4-FFF2-40B4-BE49-F238E27FC236}">
                <a16:creationId xmlns:a16="http://schemas.microsoft.com/office/drawing/2014/main" id="{1759CA13-BBA4-A043-B36F-D817F8C83491}"/>
              </a:ext>
            </a:extLst>
          </p:cNvPr>
          <p:cNvPicPr>
            <a:picLocks noChangeAspect="1"/>
          </p:cNvPicPr>
          <p:nvPr/>
        </p:nvPicPr>
        <p:blipFill>
          <a:blip r:embed="rId5"/>
          <a:stretch>
            <a:fillRect/>
          </a:stretch>
        </p:blipFill>
        <p:spPr>
          <a:xfrm>
            <a:off x="3287539" y="3733968"/>
            <a:ext cx="1701800" cy="2404131"/>
          </a:xfrm>
          <a:prstGeom prst="rect">
            <a:avLst/>
          </a:prstGeom>
          <a:ln w="177800">
            <a:miter lim="400000"/>
          </a:ln>
        </p:spPr>
      </p:pic>
      <p:pic>
        <p:nvPicPr>
          <p:cNvPr id="8" name="mtamorphose_individu_pluralit.1195287687.png" descr="mtamorphose_individu_pluralit.1195287687.png">
            <a:extLst>
              <a:ext uri="{FF2B5EF4-FFF2-40B4-BE49-F238E27FC236}">
                <a16:creationId xmlns:a16="http://schemas.microsoft.com/office/drawing/2014/main" id="{6B0E1FEA-6006-454B-95D7-626A3A80B357}"/>
              </a:ext>
            </a:extLst>
          </p:cNvPr>
          <p:cNvPicPr>
            <a:picLocks noChangeAspect="1"/>
          </p:cNvPicPr>
          <p:nvPr/>
        </p:nvPicPr>
        <p:blipFill>
          <a:blip r:embed="rId6"/>
          <a:stretch>
            <a:fillRect/>
          </a:stretch>
        </p:blipFill>
        <p:spPr>
          <a:xfrm>
            <a:off x="4989339" y="2681175"/>
            <a:ext cx="2100190" cy="2034559"/>
          </a:xfrm>
          <a:prstGeom prst="rect">
            <a:avLst/>
          </a:prstGeom>
          <a:ln w="177800">
            <a:miter lim="400000"/>
          </a:ln>
        </p:spPr>
      </p:pic>
      <p:pic>
        <p:nvPicPr>
          <p:cNvPr id="9" name="dynamics-4_0_fr.png" descr="dynamics-4_0_fr.png">
            <a:extLst>
              <a:ext uri="{FF2B5EF4-FFF2-40B4-BE49-F238E27FC236}">
                <a16:creationId xmlns:a16="http://schemas.microsoft.com/office/drawing/2014/main" id="{D042CCCF-B4D8-8748-9C39-18BAE2AAAE6F}"/>
              </a:ext>
            </a:extLst>
          </p:cNvPr>
          <p:cNvPicPr>
            <a:picLocks noChangeAspect="1"/>
          </p:cNvPicPr>
          <p:nvPr/>
        </p:nvPicPr>
        <p:blipFill>
          <a:blip r:embed="rId7"/>
          <a:stretch>
            <a:fillRect/>
          </a:stretch>
        </p:blipFill>
        <p:spPr>
          <a:xfrm>
            <a:off x="8904462" y="4436835"/>
            <a:ext cx="2423911" cy="1524580"/>
          </a:xfrm>
          <a:prstGeom prst="rect">
            <a:avLst/>
          </a:prstGeom>
          <a:ln w="177800">
            <a:miter lim="400000"/>
          </a:ln>
        </p:spPr>
      </p:pic>
      <p:pic>
        <p:nvPicPr>
          <p:cNvPr id="2050" name="Picture 2" descr="Charles Baudelaire : Biographie">
            <a:extLst>
              <a:ext uri="{FF2B5EF4-FFF2-40B4-BE49-F238E27FC236}">
                <a16:creationId xmlns:a16="http://schemas.microsoft.com/office/drawing/2014/main" id="{D3D64816-048F-A24E-9564-604B576254C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253036" y="1951565"/>
            <a:ext cx="1656074" cy="2206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63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0" nodeType="clickEffect">
                                  <p:stCondLst>
                                    <p:cond delay="0"/>
                                  </p:stCondLst>
                                  <p:iterate>
                                    <p:tmAbs val="0"/>
                                  </p:iterate>
                                  <p:childTnLst>
                                    <p:set>
                                      <p:cBhvr>
                                        <p:cTn id="16" fill="hold"/>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checkerboard(across)">
                                      <p:cBhvr>
                                        <p:cTn id="22" dur="500"/>
                                        <p:tgtEl>
                                          <p:spTgt spid="205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grpId="0" nodeType="clickEffect">
                                  <p:stCondLst>
                                    <p:cond delay="0"/>
                                  </p:stCondLst>
                                  <p:iterate>
                                    <p:tmAbs val="0"/>
                                  </p:iterate>
                                  <p:childTnLst>
                                    <p:set>
                                      <p:cBhvr>
                                        <p:cTn id="26" fill="hold"/>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P spid="7" grpId="0" animBg="1" advAuto="0"/>
      <p:bldP spid="8" grpId="0" animBg="1" advAuto="0"/>
      <p:bldP spid="9"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cependant"/>
          <p:cNvSpPr txBox="1">
            <a:spLocks noGrp="1"/>
          </p:cNvSpPr>
          <p:nvPr>
            <p:ph type="title" idx="4294967295"/>
          </p:nvPr>
        </p:nvSpPr>
        <p:spPr>
          <a:xfrm>
            <a:off x="1924015" y="849184"/>
            <a:ext cx="8343970" cy="669867"/>
          </a:xfrm>
          <a:prstGeom prst="rect">
            <a:avLst/>
          </a:prstGeom>
        </p:spPr>
        <p:txBody>
          <a:bodyPr>
            <a:normAutofit fontScale="90000"/>
          </a:bodyPr>
          <a:lstStyle/>
          <a:p>
            <a:r>
              <a:rPr lang="fr-FR" dirty="0"/>
              <a:t>Cependant</a:t>
            </a:r>
            <a:endParaRPr dirty="0"/>
          </a:p>
        </p:txBody>
      </p:sp>
      <p:pic>
        <p:nvPicPr>
          <p:cNvPr id="196" name="Image" descr="Image"/>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1134" y="4051139"/>
            <a:ext cx="3478874" cy="1957677"/>
          </a:xfrm>
          <a:prstGeom prst="rect">
            <a:avLst/>
          </a:prstGeom>
          <a:ln w="177800">
            <a:miter lim="400000"/>
          </a:ln>
        </p:spPr>
      </p:pic>
      <p:pic>
        <p:nvPicPr>
          <p:cNvPr id="3076" name="Picture 4" descr="Cyril Hanouna, un slip sur la tête!">
            <a:extLst>
              <a:ext uri="{FF2B5EF4-FFF2-40B4-BE49-F238E27FC236}">
                <a16:creationId xmlns:a16="http://schemas.microsoft.com/office/drawing/2014/main" id="{A30F89A9-41B3-6D41-81F9-46F0A40890D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43970" y="1814869"/>
            <a:ext cx="3034603" cy="40511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4030C2C-17BE-B843-A31E-2244A85FFD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398" y="2293033"/>
            <a:ext cx="3393017" cy="3221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00793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strips(downLeft)">
                                      <p:cBhvr>
                                        <p:cTn id="7" dur="500"/>
                                        <p:tgtEl>
                                          <p:spTgt spid="3076"/>
                                        </p:tgtEl>
                                      </p:cBhvr>
                                    </p:animEffect>
                                  </p:childTnLst>
                                </p:cTn>
                              </p:par>
                            </p:childTnLst>
                          </p:cTn>
                        </p:par>
                      </p:childTnLst>
                    </p:cTn>
                  </p:par>
                  <p:par>
                    <p:cTn id="8" fill="hold">
                      <p:stCondLst>
                        <p:cond delay="indefinite"/>
                      </p:stCondLst>
                      <p:childTnLst>
                        <p:par>
                          <p:cTn id="9" fill="hold">
                            <p:stCondLst>
                              <p:cond delay="0"/>
                            </p:stCondLst>
                            <p:childTnLst>
                              <p:par>
                                <p:cTn id="10" presetID="19" presetClass="entr" presetSubtype="10" fill="hold" grpId="0" nodeType="clickEffect">
                                  <p:stCondLst>
                                    <p:cond delay="0"/>
                                  </p:stCondLst>
                                  <p:iterate>
                                    <p:tmAbs val="0"/>
                                  </p:iterate>
                                  <p:childTnLst>
                                    <p:set>
                                      <p:cBhvr>
                                        <p:cTn id="11" fill="hold"/>
                                        <p:tgtEl>
                                          <p:spTgt spid="196"/>
                                        </p:tgtEl>
                                        <p:attrNameLst>
                                          <p:attrName>style.visibility</p:attrName>
                                        </p:attrNameLst>
                                      </p:cBhvr>
                                      <p:to>
                                        <p:strVal val="visible"/>
                                      </p:to>
                                    </p:set>
                                    <p:anim calcmode="lin" valueType="num">
                                      <p:cBhvr>
                                        <p:cTn id="12" dur="1000" fill="hold"/>
                                        <p:tgtEl>
                                          <p:spTgt spid="196"/>
                                        </p:tgtEl>
                                        <p:attrNameLst>
                                          <p:attrName>ppt_w</p:attrName>
                                        </p:attrNameLst>
                                      </p:cBhvr>
                                      <p:tavLst>
                                        <p:tav tm="0" fmla="#ppt_w*sin(2.5*pi*$)">
                                          <p:val>
                                            <p:fltVal val="0"/>
                                          </p:val>
                                        </p:tav>
                                        <p:tav tm="100000">
                                          <p:val>
                                            <p:fltVal val="1"/>
                                          </p:val>
                                        </p:tav>
                                      </p:tavLst>
                                    </p:anim>
                                    <p:anim calcmode="lin" valueType="num">
                                      <p:cBhvr>
                                        <p:cTn id="13" dur="1000" fill="hold"/>
                                        <p:tgtEl>
                                          <p:spTgt spid="196"/>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 name="foncti2%20(Large).png" descr="foncti2%20(Larg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9586" y="2536892"/>
            <a:ext cx="2302934" cy="1727200"/>
          </a:xfrm>
          <a:prstGeom prst="rect">
            <a:avLst/>
          </a:prstGeom>
          <a:ln w="177800">
            <a:miter lim="400000"/>
          </a:ln>
        </p:spPr>
      </p:pic>
      <p:pic>
        <p:nvPicPr>
          <p:cNvPr id="200" name="Logo_7_Boules_de_Cristal.png" descr="Logo_7_Boules_de_Cristal.png"/>
          <p:cNvPicPr>
            <a:picLocks noChangeAspect="1"/>
          </p:cNvPicPr>
          <p:nvPr/>
        </p:nvPicPr>
        <p:blipFill>
          <a:blip r:embed="rId4"/>
          <a:stretch>
            <a:fillRect/>
          </a:stretch>
        </p:blipFill>
        <p:spPr>
          <a:xfrm>
            <a:off x="4474672" y="2503967"/>
            <a:ext cx="3242655" cy="1689100"/>
          </a:xfrm>
          <a:prstGeom prst="rect">
            <a:avLst/>
          </a:prstGeom>
          <a:ln w="177800">
            <a:miter lim="400000"/>
          </a:ln>
        </p:spPr>
      </p:pic>
      <p:pic>
        <p:nvPicPr>
          <p:cNvPr id="201" name="patagonia-glaciers.png" descr="patagonia-glaciers.png"/>
          <p:cNvPicPr>
            <a:picLocks noChangeAspect="1"/>
          </p:cNvPicPr>
          <p:nvPr/>
        </p:nvPicPr>
        <p:blipFill>
          <a:blip r:embed="rId5"/>
          <a:stretch>
            <a:fillRect/>
          </a:stretch>
        </p:blipFill>
        <p:spPr>
          <a:xfrm>
            <a:off x="3252520" y="4264092"/>
            <a:ext cx="2435963" cy="1950711"/>
          </a:xfrm>
          <a:prstGeom prst="rect">
            <a:avLst/>
          </a:prstGeom>
          <a:ln w="177800">
            <a:miter lim="400000"/>
          </a:ln>
        </p:spPr>
      </p:pic>
      <p:pic>
        <p:nvPicPr>
          <p:cNvPr id="202" name="galaxie.png" descr="galaxie.png"/>
          <p:cNvPicPr>
            <a:picLocks noChangeAspect="1"/>
          </p:cNvPicPr>
          <p:nvPr/>
        </p:nvPicPr>
        <p:blipFill>
          <a:blip r:embed="rId6"/>
          <a:stretch>
            <a:fillRect/>
          </a:stretch>
        </p:blipFill>
        <p:spPr>
          <a:xfrm>
            <a:off x="7953114" y="3637482"/>
            <a:ext cx="3289300" cy="2463800"/>
          </a:xfrm>
          <a:prstGeom prst="rect">
            <a:avLst/>
          </a:prstGeom>
          <a:ln w="177800">
            <a:miter lim="400000"/>
          </a:ln>
        </p:spPr>
      </p:pic>
      <p:sp>
        <p:nvSpPr>
          <p:cNvPr id="2" name="Titre 1">
            <a:extLst>
              <a:ext uri="{FF2B5EF4-FFF2-40B4-BE49-F238E27FC236}">
                <a16:creationId xmlns:a16="http://schemas.microsoft.com/office/drawing/2014/main" id="{E37FA4A9-BD5A-DD4C-855D-F4F441BAAF7A}"/>
              </a:ext>
            </a:extLst>
          </p:cNvPr>
          <p:cNvSpPr>
            <a:spLocks noGrp="1"/>
          </p:cNvSpPr>
          <p:nvPr>
            <p:ph type="title" idx="4294967295"/>
          </p:nvPr>
        </p:nvSpPr>
        <p:spPr>
          <a:xfrm>
            <a:off x="1295399" y="818877"/>
            <a:ext cx="9601200" cy="756535"/>
          </a:xfrm>
        </p:spPr>
        <p:txBody>
          <a:bodyPr>
            <a:normAutofit fontScale="90000"/>
          </a:bodyPr>
          <a:lstStyle/>
          <a:p>
            <a:r>
              <a:rPr lang="fr-FR" dirty="0"/>
              <a:t>Mais je ne connais pas ….</a:t>
            </a:r>
          </a:p>
        </p:txBody>
      </p:sp>
    </p:spTree>
    <p:extLst>
      <p:ext uri="{BB962C8B-B14F-4D97-AF65-F5344CB8AC3E}">
        <p14:creationId xmlns:p14="http://schemas.microsoft.com/office/powerpoint/2010/main" val="938303525"/>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199"/>
                                        </p:tgtEl>
                                        <p:attrNameLst>
                                          <p:attrName>style.visibility</p:attrName>
                                        </p:attrNameLst>
                                      </p:cBhvr>
                                      <p:to>
                                        <p:strVal val="visible"/>
                                      </p:to>
                                    </p:set>
                                    <p:animEffect transition="in" filter="dissolve">
                                      <p:cBhvr>
                                        <p:cTn id="7" dur="1000"/>
                                        <p:tgtEl>
                                          <p:spTgt spid="19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fill="hold" grpId="0" nodeType="clickEffect">
                                  <p:stCondLst>
                                    <p:cond delay="0"/>
                                  </p:stCondLst>
                                  <p:iterate>
                                    <p:tmAbs val="0"/>
                                  </p:iterate>
                                  <p:childTnLst>
                                    <p:set>
                                      <p:cBhvr>
                                        <p:cTn id="11" fill="hold"/>
                                        <p:tgtEl>
                                          <p:spTgt spid="200"/>
                                        </p:tgtEl>
                                        <p:attrNameLst>
                                          <p:attrName>style.visibility</p:attrName>
                                        </p:attrNameLst>
                                      </p:cBhvr>
                                      <p:to>
                                        <p:strVal val="visible"/>
                                      </p:to>
                                    </p:set>
                                    <p:animEffect transition="in" filter="dissolve">
                                      <p:cBhvr>
                                        <p:cTn id="12" dur="1000"/>
                                        <p:tgtEl>
                                          <p:spTgt spid="20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fill="hold" grpId="0" nodeType="clickEffect">
                                  <p:stCondLst>
                                    <p:cond delay="0"/>
                                  </p:stCondLst>
                                  <p:iterate>
                                    <p:tmAbs val="0"/>
                                  </p:iterate>
                                  <p:childTnLst>
                                    <p:set>
                                      <p:cBhvr>
                                        <p:cTn id="16" fill="hold"/>
                                        <p:tgtEl>
                                          <p:spTgt spid="201"/>
                                        </p:tgtEl>
                                        <p:attrNameLst>
                                          <p:attrName>style.visibility</p:attrName>
                                        </p:attrNameLst>
                                      </p:cBhvr>
                                      <p:to>
                                        <p:strVal val="visible"/>
                                      </p:to>
                                    </p:set>
                                    <p:animEffect transition="in" filter="dissolve">
                                      <p:cBhvr>
                                        <p:cTn id="17" dur="1000"/>
                                        <p:tgtEl>
                                          <p:spTgt spid="20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fill="hold" grpId="0" nodeType="clickEffect">
                                  <p:stCondLst>
                                    <p:cond delay="0"/>
                                  </p:stCondLst>
                                  <p:iterate>
                                    <p:tmAbs val="0"/>
                                  </p:iterate>
                                  <p:childTnLst>
                                    <p:set>
                                      <p:cBhvr>
                                        <p:cTn id="21" fill="hold"/>
                                        <p:tgtEl>
                                          <p:spTgt spid="202"/>
                                        </p:tgtEl>
                                        <p:attrNameLst>
                                          <p:attrName>style.visibility</p:attrName>
                                        </p:attrNameLst>
                                      </p:cBhvr>
                                      <p:to>
                                        <p:strVal val="visible"/>
                                      </p:to>
                                    </p:set>
                                    <p:animEffect transition="in" filter="dissolve">
                                      <p:cBhvr>
                                        <p:cTn id="22" dur="1000"/>
                                        <p:tgtEl>
                                          <p:spTgt spid="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advAuto="0"/>
      <p:bldP spid="200" grpId="0" animBg="1" advAuto="0"/>
      <p:bldP spid="201" grpId="0" animBg="1" advAuto="0"/>
      <p:bldP spid="202"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village2.jpg" descr="village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18941" y="2787676"/>
            <a:ext cx="2349932" cy="2590800"/>
          </a:xfrm>
          <a:prstGeom prst="rect">
            <a:avLst/>
          </a:prstGeom>
          <a:ln w="177800">
            <a:miter lim="400000"/>
          </a:ln>
        </p:spPr>
      </p:pic>
      <p:pic>
        <p:nvPicPr>
          <p:cNvPr id="207" name="je-veux-metz-metropole-developpement-02-users-experientail3.jpg" descr="je-veux-metz-metropole-developpement-02-users-experientail3.jpg"/>
          <p:cNvPicPr>
            <a:picLocks noChangeAspect="1"/>
          </p:cNvPicPr>
          <p:nvPr/>
        </p:nvPicPr>
        <p:blipFill>
          <a:blip r:embed="rId4"/>
          <a:stretch>
            <a:fillRect/>
          </a:stretch>
        </p:blipFill>
        <p:spPr>
          <a:xfrm>
            <a:off x="6849443" y="2638606"/>
            <a:ext cx="3822700" cy="2215141"/>
          </a:xfrm>
          <a:prstGeom prst="rect">
            <a:avLst/>
          </a:prstGeom>
          <a:ln w="177800">
            <a:miter lim="400000"/>
          </a:ln>
        </p:spPr>
      </p:pic>
      <p:pic>
        <p:nvPicPr>
          <p:cNvPr id="208" name="Image" descr="Image"/>
          <p:cNvPicPr>
            <a:picLocks noChangeAspect="1"/>
          </p:cNvPicPr>
          <p:nvPr/>
        </p:nvPicPr>
        <p:blipFill>
          <a:blip r:embed="rId5"/>
          <a:stretch>
            <a:fillRect/>
          </a:stretch>
        </p:blipFill>
        <p:spPr>
          <a:xfrm>
            <a:off x="993524" y="4226625"/>
            <a:ext cx="2171616" cy="1656175"/>
          </a:xfrm>
          <a:prstGeom prst="rect">
            <a:avLst/>
          </a:prstGeom>
          <a:ln w="177800">
            <a:miter lim="400000"/>
          </a:ln>
        </p:spPr>
      </p:pic>
      <p:grpSp>
        <p:nvGrpSpPr>
          <p:cNvPr id="211" name="Image"/>
          <p:cNvGrpSpPr/>
          <p:nvPr/>
        </p:nvGrpSpPr>
        <p:grpSpPr>
          <a:xfrm>
            <a:off x="9528661" y="4631849"/>
            <a:ext cx="1841501" cy="1250951"/>
            <a:chOff x="0" y="0"/>
            <a:chExt cx="3683000" cy="2501900"/>
          </a:xfrm>
        </p:grpSpPr>
        <p:pic>
          <p:nvPicPr>
            <p:cNvPr id="210" name="Image" descr="Image"/>
            <p:cNvPicPr>
              <a:picLocks noChangeAspect="1"/>
            </p:cNvPicPr>
            <p:nvPr/>
          </p:nvPicPr>
          <p:blipFill>
            <a:blip r:embed="rId6"/>
            <a:stretch>
              <a:fillRect/>
            </a:stretch>
          </p:blipFill>
          <p:spPr>
            <a:xfrm>
              <a:off x="88900" y="88900"/>
              <a:ext cx="3505200" cy="2324100"/>
            </a:xfrm>
            <a:prstGeom prst="rect">
              <a:avLst/>
            </a:prstGeom>
            <a:ln>
              <a:noFill/>
            </a:ln>
            <a:effectLst/>
          </p:spPr>
        </p:pic>
        <p:pic>
          <p:nvPicPr>
            <p:cNvPr id="209" name="Image" descr="Image"/>
            <p:cNvPicPr>
              <a:picLocks/>
            </p:cNvPicPr>
            <p:nvPr/>
          </p:nvPicPr>
          <p:blipFill>
            <a:blip r:embed="rId7"/>
            <a:stretch>
              <a:fillRect/>
            </a:stretch>
          </p:blipFill>
          <p:spPr>
            <a:xfrm>
              <a:off x="0" y="0"/>
              <a:ext cx="3683000" cy="2501900"/>
            </a:xfrm>
            <a:prstGeom prst="rect">
              <a:avLst/>
            </a:prstGeom>
            <a:effectLst/>
          </p:spPr>
        </p:pic>
      </p:grpSp>
      <p:sp>
        <p:nvSpPr>
          <p:cNvPr id="4" name="ZoneTexte 3">
            <a:extLst>
              <a:ext uri="{FF2B5EF4-FFF2-40B4-BE49-F238E27FC236}">
                <a16:creationId xmlns:a16="http://schemas.microsoft.com/office/drawing/2014/main" id="{59614256-D0BA-F849-9530-E5F6600FE2F9}"/>
              </a:ext>
            </a:extLst>
          </p:cNvPr>
          <p:cNvSpPr txBox="1"/>
          <p:nvPr/>
        </p:nvSpPr>
        <p:spPr>
          <a:xfrm>
            <a:off x="2346593" y="1083169"/>
            <a:ext cx="7334059" cy="707886"/>
          </a:xfrm>
          <a:prstGeom prst="rect">
            <a:avLst/>
          </a:prstGeom>
          <a:noFill/>
        </p:spPr>
        <p:txBody>
          <a:bodyPr wrap="none" rtlCol="0">
            <a:spAutoFit/>
          </a:bodyPr>
          <a:lstStyle/>
          <a:p>
            <a:r>
              <a:rPr lang="fr-FR" sz="4000" dirty="0">
                <a:ln w="3175" cmpd="sng">
                  <a:noFill/>
                </a:ln>
                <a:solidFill>
                  <a:schemeClr val="tx1">
                    <a:lumMod val="85000"/>
                    <a:lumOff val="15000"/>
                  </a:schemeClr>
                </a:solidFill>
                <a:latin typeface="+mj-lt"/>
                <a:ea typeface="+mj-ea"/>
                <a:cs typeface="+mj-cs"/>
              </a:rPr>
              <a:t>Mais je ne connais pas non plus …..</a:t>
            </a:r>
          </a:p>
        </p:txBody>
      </p:sp>
    </p:spTree>
    <p:extLst>
      <p:ext uri="{BB962C8B-B14F-4D97-AF65-F5344CB8AC3E}">
        <p14:creationId xmlns:p14="http://schemas.microsoft.com/office/powerpoint/2010/main" val="308171522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grpId="0" nodeType="clickEffect">
                                  <p:stCondLst>
                                    <p:cond delay="0"/>
                                  </p:stCondLst>
                                  <p:iterate>
                                    <p:tmAbs val="0"/>
                                  </p:iterate>
                                  <p:childTnLst>
                                    <p:set>
                                      <p:cBhvr>
                                        <p:cTn id="10" fill="hold"/>
                                        <p:tgtEl>
                                          <p:spTgt spid="206"/>
                                        </p:tgtEl>
                                        <p:attrNameLst>
                                          <p:attrName>style.visibility</p:attrName>
                                        </p:attrNameLst>
                                      </p:cBhvr>
                                      <p:to>
                                        <p:strVal val="visible"/>
                                      </p:to>
                                    </p:set>
                                    <p:anim calcmode="lin" valueType="num">
                                      <p:cBhvr>
                                        <p:cTn id="11" dur="1000" fill="hold"/>
                                        <p:tgtEl>
                                          <p:spTgt spid="206"/>
                                        </p:tgtEl>
                                        <p:attrNameLst>
                                          <p:attrName>ppt_w</p:attrName>
                                        </p:attrNameLst>
                                      </p:cBhvr>
                                      <p:tavLst>
                                        <p:tav tm="0">
                                          <p:val>
                                            <p:fltVal val="0"/>
                                          </p:val>
                                        </p:tav>
                                        <p:tav tm="100000">
                                          <p:val>
                                            <p:strVal val="#ppt_w"/>
                                          </p:val>
                                        </p:tav>
                                      </p:tavLst>
                                    </p:anim>
                                    <p:anim calcmode="lin" valueType="num">
                                      <p:cBhvr>
                                        <p:cTn id="12" dur="1000" fill="hold"/>
                                        <p:tgtEl>
                                          <p:spTgt spid="206"/>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iterate>
                                    <p:tmAbs val="0"/>
                                  </p:iterate>
                                  <p:childTnLst>
                                    <p:set>
                                      <p:cBhvr>
                                        <p:cTn id="16" fill="hold"/>
                                        <p:tgtEl>
                                          <p:spTgt spid="207"/>
                                        </p:tgtEl>
                                        <p:attrNameLst>
                                          <p:attrName>style.visibility</p:attrName>
                                        </p:attrNameLst>
                                      </p:cBhvr>
                                      <p:to>
                                        <p:strVal val="visible"/>
                                      </p:to>
                                    </p:set>
                                    <p:anim calcmode="lin" valueType="num">
                                      <p:cBhvr>
                                        <p:cTn id="17" dur="1000" fill="hold"/>
                                        <p:tgtEl>
                                          <p:spTgt spid="207"/>
                                        </p:tgtEl>
                                        <p:attrNameLst>
                                          <p:attrName>ppt_w</p:attrName>
                                        </p:attrNameLst>
                                      </p:cBhvr>
                                      <p:tavLst>
                                        <p:tav tm="0">
                                          <p:val>
                                            <p:fltVal val="0"/>
                                          </p:val>
                                        </p:tav>
                                        <p:tav tm="100000">
                                          <p:val>
                                            <p:strVal val="#ppt_w"/>
                                          </p:val>
                                        </p:tav>
                                      </p:tavLst>
                                    </p:anim>
                                    <p:anim calcmode="lin" valueType="num">
                                      <p:cBhvr>
                                        <p:cTn id="18" dur="1000" fill="hold"/>
                                        <p:tgtEl>
                                          <p:spTgt spid="207"/>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iterate>
                                    <p:tmAbs val="0"/>
                                  </p:iterate>
                                  <p:childTnLst>
                                    <p:set>
                                      <p:cBhvr>
                                        <p:cTn id="22" fill="hold"/>
                                        <p:tgtEl>
                                          <p:spTgt spid="211"/>
                                        </p:tgtEl>
                                        <p:attrNameLst>
                                          <p:attrName>style.visibility</p:attrName>
                                        </p:attrNameLst>
                                      </p:cBhvr>
                                      <p:to>
                                        <p:strVal val="visible"/>
                                      </p:to>
                                    </p:set>
                                    <p:animEffect transition="in" filter="wipe(left)">
                                      <p:cBhvr>
                                        <p:cTn id="23" dur="10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animBg="1" advAuto="0"/>
      <p:bldP spid="207" grpId="0" animBg="1" advAuto="0"/>
      <p:bldP spid="208" grpId="0" animBg="1" advAuto="0"/>
      <p:bldP spid="211" grpId="0"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33D597-8D26-7F42-837D-CBC4A22891E6}"/>
              </a:ext>
            </a:extLst>
          </p:cNvPr>
          <p:cNvSpPr>
            <a:spLocks noGrp="1"/>
          </p:cNvSpPr>
          <p:nvPr>
            <p:ph type="title"/>
          </p:nvPr>
        </p:nvSpPr>
        <p:spPr/>
        <p:txBody>
          <a:bodyPr/>
          <a:lstStyle/>
          <a:p>
            <a:r>
              <a:rPr lang="fr-FR" dirty="0"/>
              <a:t>Donc !</a:t>
            </a:r>
          </a:p>
        </p:txBody>
      </p:sp>
      <p:sp>
        <p:nvSpPr>
          <p:cNvPr id="215" name="Donc le jour où nous avons inventé un objet capable de recevoir, traiter, stocker et émettre de l’information, nous avons inventé un outil universel mimant toute chose du vivant de l’inerte ou de l’association."/>
          <p:cNvSpPr txBox="1">
            <a:spLocks noGrp="1"/>
          </p:cNvSpPr>
          <p:nvPr>
            <p:ph type="body" sz="half" idx="4294967295"/>
          </p:nvPr>
        </p:nvSpPr>
        <p:spPr>
          <a:xfrm>
            <a:off x="1018572" y="2437577"/>
            <a:ext cx="10162572" cy="1982845"/>
          </a:xfrm>
          <a:prstGeom prst="rect">
            <a:avLst/>
          </a:prstGeom>
        </p:spPr>
        <p:txBody>
          <a:bodyPr>
            <a:normAutofit/>
          </a:bodyPr>
          <a:lstStyle/>
          <a:p>
            <a:pPr marL="191770" indent="-171450" algn="just">
              <a:lnSpc>
                <a:spcPct val="100000"/>
              </a:lnSpc>
              <a:buClr>
                <a:srgbClr val="FFFFFF"/>
              </a:buClr>
              <a:buNone/>
            </a:pPr>
            <a:r>
              <a:rPr lang="fr-FR" dirty="0"/>
              <a:t>Donc le jour où nous avons inventé un objet capable de recevoir, traiter, stocker et émettre de l’information, nous avons inventé un outil universel mimant toute chose du </a:t>
            </a:r>
            <a:r>
              <a:rPr lang="fr-FR" dirty="0">
                <a:solidFill>
                  <a:srgbClr val="000000"/>
                </a:solidFill>
                <a:uFill>
                  <a:solidFill>
                    <a:srgbClr val="FFFB00"/>
                  </a:solidFill>
                </a:uFill>
              </a:rPr>
              <a:t>vivant</a:t>
            </a:r>
            <a:r>
              <a:rPr lang="fr-FR" dirty="0">
                <a:solidFill>
                  <a:srgbClr val="FFFB00"/>
                </a:solidFill>
                <a:uFill>
                  <a:solidFill>
                    <a:srgbClr val="FFFB00"/>
                  </a:solidFill>
                </a:uFill>
              </a:rPr>
              <a:t> </a:t>
            </a:r>
            <a:r>
              <a:rPr lang="fr-FR" dirty="0"/>
              <a:t>de </a:t>
            </a:r>
            <a:r>
              <a:rPr lang="fr-FR" dirty="0">
                <a:solidFill>
                  <a:srgbClr val="000000"/>
                </a:solidFill>
                <a:uFill>
                  <a:solidFill>
                    <a:srgbClr val="FFFB00"/>
                  </a:solidFill>
                </a:uFill>
              </a:rPr>
              <a:t>l’inerte</a:t>
            </a:r>
            <a:r>
              <a:rPr lang="fr-FR" dirty="0">
                <a:solidFill>
                  <a:srgbClr val="FFFB00"/>
                </a:solidFill>
                <a:uFill>
                  <a:solidFill>
                    <a:srgbClr val="FFFB00"/>
                  </a:solidFill>
                </a:uFill>
              </a:rPr>
              <a:t> </a:t>
            </a:r>
            <a:r>
              <a:rPr lang="fr-FR" dirty="0"/>
              <a:t>ou de </a:t>
            </a:r>
            <a:r>
              <a:rPr lang="fr-FR" dirty="0">
                <a:solidFill>
                  <a:srgbClr val="000000"/>
                </a:solidFill>
                <a:uFill>
                  <a:solidFill>
                    <a:srgbClr val="FFFB00"/>
                  </a:solidFill>
                </a:uFill>
              </a:rPr>
              <a:t>l’association</a:t>
            </a:r>
            <a:r>
              <a:rPr lang="fr-FR" dirty="0">
                <a:uFill>
                  <a:solidFill>
                    <a:srgbClr val="FFFB00"/>
                  </a:solidFill>
                </a:uFill>
              </a:rPr>
              <a:t> et ayant des implications dans votre vie. </a:t>
            </a:r>
            <a:endParaRPr lang="fr-FR" dirty="0"/>
          </a:p>
        </p:txBody>
      </p:sp>
      <p:pic>
        <p:nvPicPr>
          <p:cNvPr id="216" name="Image" descr="Image"/>
          <p:cNvPicPr>
            <a:picLocks noChangeAspect="1"/>
          </p:cNvPicPr>
          <p:nvPr/>
        </p:nvPicPr>
        <p:blipFill>
          <a:blip r:embed="rId3"/>
          <a:stretch>
            <a:fillRect/>
          </a:stretch>
        </p:blipFill>
        <p:spPr>
          <a:xfrm>
            <a:off x="6678592" y="3796874"/>
            <a:ext cx="2927955" cy="2232566"/>
          </a:xfrm>
          <a:prstGeom prst="rect">
            <a:avLst/>
          </a:prstGeom>
          <a:ln w="177800">
            <a:miter lim="400000"/>
          </a:ln>
        </p:spPr>
      </p:pic>
      <p:pic>
        <p:nvPicPr>
          <p:cNvPr id="2052" name="Picture 4" descr="Michelangelo macbook | Etsy France">
            <a:extLst>
              <a:ext uri="{FF2B5EF4-FFF2-40B4-BE49-F238E27FC236}">
                <a16:creationId xmlns:a16="http://schemas.microsoft.com/office/drawing/2014/main" id="{1B9DC571-8EAD-DD4D-9E10-3C2C484775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4853" y="3560195"/>
            <a:ext cx="3407459" cy="2705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79233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216"/>
                                        </p:tgtEl>
                                        <p:attrNameLst>
                                          <p:attrName>style.visibility</p:attrName>
                                        </p:attrNameLst>
                                      </p:cBhvr>
                                      <p:to>
                                        <p:strVal val="visible"/>
                                      </p:to>
                                    </p:set>
                                    <p:animEffect transition="in" filter="wipe(left)">
                                      <p:cBhvr>
                                        <p:cTn id="7" dur="1500"/>
                                        <p:tgtEl>
                                          <p:spTgt spid="21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4104" name="Group 74">
            <a:extLst>
              <a:ext uri="{FF2B5EF4-FFF2-40B4-BE49-F238E27FC236}">
                <a16:creationId xmlns:a16="http://schemas.microsoft.com/office/drawing/2014/main" id="{E00ED58B-CEC5-4786-807F-E4D0A90B90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76" name="Picture 75">
              <a:extLst>
                <a:ext uri="{FF2B5EF4-FFF2-40B4-BE49-F238E27FC236}">
                  <a16:creationId xmlns:a16="http://schemas.microsoft.com/office/drawing/2014/main" id="{12727E8B-B76E-44AE-BA84-72E67FFFFB3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77" name="Rectangle 76">
              <a:extLst>
                <a:ext uri="{FF2B5EF4-FFF2-40B4-BE49-F238E27FC236}">
                  <a16:creationId xmlns:a16="http://schemas.microsoft.com/office/drawing/2014/main" id="{1B4D4A5E-A361-484B-BA87-71470F0CEB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78" name="Picture 77">
              <a:extLst>
                <a:ext uri="{FF2B5EF4-FFF2-40B4-BE49-F238E27FC236}">
                  <a16:creationId xmlns:a16="http://schemas.microsoft.com/office/drawing/2014/main" id="{65B2E45B-3291-4196-85CD-8C21E267453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a:ext>
              </a:extLst>
            </a:blip>
            <a:srcRect/>
            <a:stretch/>
          </p:blipFill>
          <p:spPr>
            <a:xfrm>
              <a:off x="-16934" y="3147609"/>
              <a:ext cx="2478024" cy="612648"/>
            </a:xfrm>
            <a:prstGeom prst="rect">
              <a:avLst/>
            </a:prstGeom>
          </p:spPr>
        </p:pic>
        <p:pic>
          <p:nvPicPr>
            <p:cNvPr id="79" name="Picture 78">
              <a:extLst>
                <a:ext uri="{FF2B5EF4-FFF2-40B4-BE49-F238E27FC236}">
                  <a16:creationId xmlns:a16="http://schemas.microsoft.com/office/drawing/2014/main" id="{7845E1EB-926E-47C1-8FEA-136188263C3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a:ext>
              </a:extLst>
            </a:blip>
            <a:srcRect/>
            <a:stretch/>
          </p:blipFill>
          <p:spPr>
            <a:xfrm>
              <a:off x="9736202" y="3147609"/>
              <a:ext cx="2478024" cy="612648"/>
            </a:xfrm>
            <a:prstGeom prst="rect">
              <a:avLst/>
            </a:prstGeom>
          </p:spPr>
        </p:pic>
      </p:grpSp>
      <p:cxnSp>
        <p:nvCxnSpPr>
          <p:cNvPr id="4105" name="Straight Connector 80">
            <a:extLst>
              <a:ext uri="{FF2B5EF4-FFF2-40B4-BE49-F238E27FC236}">
                <a16:creationId xmlns:a16="http://schemas.microsoft.com/office/drawing/2014/main" id="{FE334D75-621B-40C8-8B6E-F7444F8C0F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4106" name="Rectangle 82">
            <a:extLst>
              <a:ext uri="{FF2B5EF4-FFF2-40B4-BE49-F238E27FC236}">
                <a16:creationId xmlns:a16="http://schemas.microsoft.com/office/drawing/2014/main" id="{D652EAB3-B5F2-4AA3-B954-26F38AC67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07" name="Group 84">
            <a:extLst>
              <a:ext uri="{FF2B5EF4-FFF2-40B4-BE49-F238E27FC236}">
                <a16:creationId xmlns:a16="http://schemas.microsoft.com/office/drawing/2014/main" id="{BAD2BE7F-3E20-4AC6-9CFC-41A82B7E7D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86" name="Picture 85">
              <a:extLst>
                <a:ext uri="{FF2B5EF4-FFF2-40B4-BE49-F238E27FC236}">
                  <a16:creationId xmlns:a16="http://schemas.microsoft.com/office/drawing/2014/main" id="{E94A0178-54EB-4B40-B93C-A245846BFA6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87" name="Rectangle 86">
              <a:extLst>
                <a:ext uri="{FF2B5EF4-FFF2-40B4-BE49-F238E27FC236}">
                  <a16:creationId xmlns:a16="http://schemas.microsoft.com/office/drawing/2014/main" id="{13A2EFE7-A922-4226-AC11-93A972454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88" name="Picture 87">
              <a:extLst>
                <a:ext uri="{FF2B5EF4-FFF2-40B4-BE49-F238E27FC236}">
                  <a16:creationId xmlns:a16="http://schemas.microsoft.com/office/drawing/2014/main" id="{8A7A2BEF-6AFB-4298-A452-DF55BF33EED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89" name="Picture 88">
              <a:extLst>
                <a:ext uri="{FF2B5EF4-FFF2-40B4-BE49-F238E27FC236}">
                  <a16:creationId xmlns:a16="http://schemas.microsoft.com/office/drawing/2014/main" id="{AFDE7160-F7DE-40BE-8AF0-1A6CE69E61E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sp>
        <p:nvSpPr>
          <p:cNvPr id="2" name="ZoneTexte 1">
            <a:extLst>
              <a:ext uri="{FF2B5EF4-FFF2-40B4-BE49-F238E27FC236}">
                <a16:creationId xmlns:a16="http://schemas.microsoft.com/office/drawing/2014/main" id="{329099C5-0287-DF4E-BC84-DA6CBB5C36C3}"/>
              </a:ext>
            </a:extLst>
          </p:cNvPr>
          <p:cNvSpPr txBox="1"/>
          <p:nvPr/>
        </p:nvSpPr>
        <p:spPr>
          <a:xfrm>
            <a:off x="1102619" y="4404852"/>
            <a:ext cx="9989677" cy="105474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400" kern="1200" cap="none" dirty="0">
                <a:ln w="3175" cmpd="sng">
                  <a:noFill/>
                </a:ln>
                <a:solidFill>
                  <a:schemeClr val="tx1">
                    <a:lumMod val="85000"/>
                    <a:lumOff val="15000"/>
                  </a:schemeClr>
                </a:solidFill>
                <a:effectLst/>
                <a:latin typeface="+mj-lt"/>
                <a:ea typeface="+mj-ea"/>
                <a:cs typeface="+mj-cs"/>
              </a:rPr>
              <a:t>Très vite ils ont été persuadés de pouvoir imiter l’être humain : </a:t>
            </a:r>
          </a:p>
        </p:txBody>
      </p:sp>
      <p:sp>
        <p:nvSpPr>
          <p:cNvPr id="4108" name="Rectangle 90">
            <a:extLst>
              <a:ext uri="{FF2B5EF4-FFF2-40B4-BE49-F238E27FC236}">
                <a16:creationId xmlns:a16="http://schemas.microsoft.com/office/drawing/2014/main" id="{C300DC63-2D52-4801-A37C-086809168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11086" y="1092200"/>
            <a:ext cx="8962768" cy="3128346"/>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descr="norbert-wiener | Mais où va le Web">
            <a:extLst>
              <a:ext uri="{FF2B5EF4-FFF2-40B4-BE49-F238E27FC236}">
                <a16:creationId xmlns:a16="http://schemas.microsoft.com/office/drawing/2014/main" id="{75117887-9026-6A48-94DA-6BC79B07EA6E}"/>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b="-4"/>
          <a:stretch/>
        </p:blipFill>
        <p:spPr bwMode="auto">
          <a:xfrm>
            <a:off x="7647831" y="1292122"/>
            <a:ext cx="2765517" cy="27980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istoire de la robotique : des automates aux premiers robots">
            <a:extLst>
              <a:ext uri="{FF2B5EF4-FFF2-40B4-BE49-F238E27FC236}">
                <a16:creationId xmlns:a16="http://schemas.microsoft.com/office/drawing/2014/main" id="{4B270667-DFD5-6C4E-9BC0-001F73CCD1A0}"/>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r="-2"/>
          <a:stretch/>
        </p:blipFill>
        <p:spPr bwMode="auto">
          <a:xfrm>
            <a:off x="4707436" y="1284181"/>
            <a:ext cx="2770067" cy="279806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Une image contenant personne, complet, posant, vieux&#10;&#10;Description générée automatiquement">
            <a:extLst>
              <a:ext uri="{FF2B5EF4-FFF2-40B4-BE49-F238E27FC236}">
                <a16:creationId xmlns:a16="http://schemas.microsoft.com/office/drawing/2014/main" id="{44177E38-4BE9-1C4F-B303-33B6EA7CE3ED}"/>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r="-2" b="-2"/>
          <a:stretch/>
        </p:blipFill>
        <p:spPr bwMode="auto">
          <a:xfrm>
            <a:off x="1736055" y="1284491"/>
            <a:ext cx="2770068" cy="2798064"/>
          </a:xfrm>
          <a:prstGeom prst="rect">
            <a:avLst/>
          </a:prstGeom>
          <a:noFill/>
          <a:extLst>
            <a:ext uri="{909E8E84-426E-40DD-AFC4-6F175D3DCCD1}">
              <a14:hiddenFill xmlns:a14="http://schemas.microsoft.com/office/drawing/2010/main">
                <a:solidFill>
                  <a:srgbClr val="FFFFFF"/>
                </a:solidFill>
              </a14:hiddenFill>
            </a:ext>
          </a:extLst>
        </p:spPr>
      </p:pic>
      <p:cxnSp>
        <p:nvCxnSpPr>
          <p:cNvPr id="4109" name="Straight Connector 92">
            <a:extLst>
              <a:ext uri="{FF2B5EF4-FFF2-40B4-BE49-F238E27FC236}">
                <a16:creationId xmlns:a16="http://schemas.microsoft.com/office/drawing/2014/main" id="{29310625-7B00-47AC-8816-DB1D867D4CF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64080" y="5518838"/>
            <a:ext cx="786384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551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circle(in)">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102"/>
                                        </p:tgtEl>
                                        <p:attrNameLst>
                                          <p:attrName>style.visibility</p:attrName>
                                        </p:attrNameLst>
                                      </p:cBhvr>
                                      <p:to>
                                        <p:strVal val="visible"/>
                                      </p:to>
                                    </p:set>
                                    <p:animEffect transition="in" filter="circle(in)">
                                      <p:cBhvr>
                                        <p:cTn id="12" dur="2000"/>
                                        <p:tgtEl>
                                          <p:spTgt spid="410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DCAC76-D0A8-CC41-94FF-65F68FE568FC}"/>
              </a:ext>
            </a:extLst>
          </p:cNvPr>
          <p:cNvSpPr>
            <a:spLocks noGrp="1"/>
          </p:cNvSpPr>
          <p:nvPr>
            <p:ph type="ctrTitle"/>
          </p:nvPr>
        </p:nvSpPr>
        <p:spPr/>
        <p:txBody>
          <a:bodyPr/>
          <a:lstStyle/>
          <a:p>
            <a:r>
              <a:rPr lang="fr-FR" sz="4800" dirty="0"/>
              <a:t>Les questions plus importantes que les mots? </a:t>
            </a:r>
          </a:p>
        </p:txBody>
      </p:sp>
      <p:pic>
        <p:nvPicPr>
          <p:cNvPr id="4" name="Picture 2" descr="9 mots-clés pour tout comprendre à l&amp;#39;intelligence artificielle - Capital.fr">
            <a:extLst>
              <a:ext uri="{FF2B5EF4-FFF2-40B4-BE49-F238E27FC236}">
                <a16:creationId xmlns:a16="http://schemas.microsoft.com/office/drawing/2014/main" id="{51760EAC-725C-E741-A021-4DC00DD9F8B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37048" y="3621871"/>
            <a:ext cx="2917903" cy="1641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933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F9AA5F-151B-8E41-9471-8AEE395D9248}"/>
              </a:ext>
            </a:extLst>
          </p:cNvPr>
          <p:cNvSpPr>
            <a:spLocks noGrp="1"/>
          </p:cNvSpPr>
          <p:nvPr>
            <p:ph type="title"/>
          </p:nvPr>
        </p:nvSpPr>
        <p:spPr/>
        <p:txBody>
          <a:bodyPr/>
          <a:lstStyle/>
          <a:p>
            <a:r>
              <a:rPr lang="fr-FR" dirty="0"/>
              <a:t>L’importance des mots</a:t>
            </a:r>
          </a:p>
        </p:txBody>
      </p:sp>
      <p:sp>
        <p:nvSpPr>
          <p:cNvPr id="3" name="Espace réservé du contenu 2">
            <a:extLst>
              <a:ext uri="{FF2B5EF4-FFF2-40B4-BE49-F238E27FC236}">
                <a16:creationId xmlns:a16="http://schemas.microsoft.com/office/drawing/2014/main" id="{92B0FE54-423C-5E45-9E53-06E4DCF986B5}"/>
              </a:ext>
            </a:extLst>
          </p:cNvPr>
          <p:cNvSpPr>
            <a:spLocks noGrp="1"/>
          </p:cNvSpPr>
          <p:nvPr>
            <p:ph idx="1"/>
          </p:nvPr>
        </p:nvSpPr>
        <p:spPr>
          <a:xfrm>
            <a:off x="1295401" y="2556931"/>
            <a:ext cx="9601196" cy="3507537"/>
          </a:xfrm>
        </p:spPr>
        <p:txBody>
          <a:bodyPr>
            <a:normAutofit/>
          </a:bodyPr>
          <a:lstStyle/>
          <a:p>
            <a:pPr marL="0" indent="0" algn="just">
              <a:buNone/>
            </a:pPr>
            <a:r>
              <a:rPr lang="fr-FR" dirty="0"/>
              <a:t>Lorsqu’un qu’un « mot » se substitue au sens, le risque d’erreur et de compréhension est important. Ainsi parler sans distinction de la notion d’intelligence artificielle entraine inéluctablement vers une confusion qui peut être dangereuse. L’IA devient plus un concept marketing et n’est plus uniquement une technologie, une science.</a:t>
            </a:r>
          </a:p>
          <a:p>
            <a:pPr marL="0" indent="0" algn="just">
              <a:buNone/>
            </a:pPr>
            <a:r>
              <a:rPr lang="fr-FR" dirty="0"/>
              <a:t>Créer et utiliser inutilement des mots c’est oublier le sens même des concepts que l’on souhaitait associer.</a:t>
            </a:r>
          </a:p>
        </p:txBody>
      </p:sp>
    </p:spTree>
    <p:extLst>
      <p:ext uri="{BB962C8B-B14F-4D97-AF65-F5344CB8AC3E}">
        <p14:creationId xmlns:p14="http://schemas.microsoft.com/office/powerpoint/2010/main" val="2979443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676D55-E96D-8C8F-9BE9-614DE6791633}"/>
              </a:ext>
            </a:extLst>
          </p:cNvPr>
          <p:cNvSpPr>
            <a:spLocks noGrp="1"/>
          </p:cNvSpPr>
          <p:nvPr>
            <p:ph type="title"/>
          </p:nvPr>
        </p:nvSpPr>
        <p:spPr/>
        <p:txBody>
          <a:bodyPr/>
          <a:lstStyle/>
          <a:p>
            <a:r>
              <a:rPr lang="fr-FR" dirty="0"/>
              <a:t>Ils sont aussi intelligents</a:t>
            </a:r>
          </a:p>
        </p:txBody>
      </p:sp>
      <p:pic>
        <p:nvPicPr>
          <p:cNvPr id="1028" name="Picture 4" descr="Appareils auditifs intelligents : innovation &amp; audition | Audika">
            <a:extLst>
              <a:ext uri="{FF2B5EF4-FFF2-40B4-BE49-F238E27FC236}">
                <a16:creationId xmlns:a16="http://schemas.microsoft.com/office/drawing/2014/main" id="{D5CF7040-81ED-D64A-8976-6B0F6F2217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1" y="2728914"/>
            <a:ext cx="3428997" cy="22431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ineco Aspirateur Sans Fil Intelligent Pure One S11 Basics Avec Réglage  Automatique De L'aspiration, Affichage Led - Aspirateurs - AliExpress">
            <a:extLst>
              <a:ext uri="{FF2B5EF4-FFF2-40B4-BE49-F238E27FC236}">
                <a16:creationId xmlns:a16="http://schemas.microsoft.com/office/drawing/2014/main" id="{A3B16765-AEB9-FF22-5F36-98B1388822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5264" y="2728913"/>
            <a:ext cx="2414587" cy="22431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onvotherm - un four mixte intelligent - Jade NV">
            <a:extLst>
              <a:ext uri="{FF2B5EF4-FFF2-40B4-BE49-F238E27FC236}">
                <a16:creationId xmlns:a16="http://schemas.microsoft.com/office/drawing/2014/main" id="{AB1DD58A-1E04-47D7-F510-D02C31EEAC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49" y="2728913"/>
            <a:ext cx="3918853" cy="2243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16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E931F1-2720-FF4B-BFC1-CEC9DF0C6B29}"/>
              </a:ext>
            </a:extLst>
          </p:cNvPr>
          <p:cNvSpPr>
            <a:spLocks noGrp="1"/>
          </p:cNvSpPr>
          <p:nvPr>
            <p:ph type="title"/>
          </p:nvPr>
        </p:nvSpPr>
        <p:spPr/>
        <p:txBody>
          <a:bodyPr/>
          <a:lstStyle/>
          <a:p>
            <a:r>
              <a:rPr lang="fr-FR" dirty="0"/>
              <a:t>L’importance des mots</a:t>
            </a:r>
          </a:p>
        </p:txBody>
      </p:sp>
      <p:sp>
        <p:nvSpPr>
          <p:cNvPr id="3" name="Espace réservé du contenu 2">
            <a:extLst>
              <a:ext uri="{FF2B5EF4-FFF2-40B4-BE49-F238E27FC236}">
                <a16:creationId xmlns:a16="http://schemas.microsoft.com/office/drawing/2014/main" id="{4FF7E7F9-86DD-9844-9AAE-8F48B5F46AE6}"/>
              </a:ext>
            </a:extLst>
          </p:cNvPr>
          <p:cNvSpPr>
            <a:spLocks noGrp="1"/>
          </p:cNvSpPr>
          <p:nvPr>
            <p:ph idx="1"/>
          </p:nvPr>
        </p:nvSpPr>
        <p:spPr/>
        <p:txBody>
          <a:bodyPr/>
          <a:lstStyle/>
          <a:p>
            <a:pPr algn="just"/>
            <a:r>
              <a:rPr lang="fr-FR" dirty="0"/>
              <a:t>En anglais ordinateur se dit Computer ce qui se traduit facilement par Calculateur. En France on a très rapidement compris que l’outil serait un ordinateur (</a:t>
            </a:r>
            <a:r>
              <a:rPr lang="fr-FR" dirty="0" err="1"/>
              <a:t>Ordinat</a:t>
            </a:r>
            <a:r>
              <a:rPr lang="fr-FR" dirty="0"/>
              <a:t> signifie ordre). Selon le Littré, c’est un adjectif tombé en désuétude qui signifie « Dieu qui met de l’ordre dans le monde ». </a:t>
            </a:r>
          </a:p>
          <a:p>
            <a:pPr algn="just"/>
            <a:r>
              <a:rPr lang="fr-FR" dirty="0"/>
              <a:t>En anglais on parle de computer science pour parler de l’informatique. En France informatique est proposé par Philippe Dreyfus en Mars 62 pour désigner cette nouvelle science. Informatique étant la contraction « d’information automatique » (SIA: société informatique avancée).  </a:t>
            </a:r>
          </a:p>
          <a:p>
            <a:pPr algn="just"/>
            <a:endParaRPr lang="fr-FR" dirty="0"/>
          </a:p>
        </p:txBody>
      </p:sp>
    </p:spTree>
    <p:extLst>
      <p:ext uri="{BB962C8B-B14F-4D97-AF65-F5344CB8AC3E}">
        <p14:creationId xmlns:p14="http://schemas.microsoft.com/office/powerpoint/2010/main" val="3103899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B620B3-BA70-D640-BCE2-F3A6A3FA2BF9}"/>
              </a:ext>
            </a:extLst>
          </p:cNvPr>
          <p:cNvSpPr>
            <a:spLocks noGrp="1"/>
          </p:cNvSpPr>
          <p:nvPr>
            <p:ph type="title"/>
          </p:nvPr>
        </p:nvSpPr>
        <p:spPr/>
        <p:txBody>
          <a:bodyPr/>
          <a:lstStyle/>
          <a:p>
            <a:r>
              <a:rPr lang="fr-FR" dirty="0"/>
              <a:t>L’importance des mots</a:t>
            </a:r>
          </a:p>
        </p:txBody>
      </p:sp>
      <p:sp>
        <p:nvSpPr>
          <p:cNvPr id="3" name="Espace réservé du contenu 2">
            <a:extLst>
              <a:ext uri="{FF2B5EF4-FFF2-40B4-BE49-F238E27FC236}">
                <a16:creationId xmlns:a16="http://schemas.microsoft.com/office/drawing/2014/main" id="{3749F616-55B8-674A-95FF-D6CBE9B73A48}"/>
              </a:ext>
            </a:extLst>
          </p:cNvPr>
          <p:cNvSpPr>
            <a:spLocks noGrp="1"/>
          </p:cNvSpPr>
          <p:nvPr>
            <p:ph idx="1"/>
          </p:nvPr>
        </p:nvSpPr>
        <p:spPr>
          <a:xfrm>
            <a:off x="1295401" y="2556932"/>
            <a:ext cx="9601196" cy="3717744"/>
          </a:xfrm>
        </p:spPr>
        <p:txBody>
          <a:bodyPr>
            <a:normAutofit fontScale="92500" lnSpcReduction="10000"/>
          </a:bodyPr>
          <a:lstStyle/>
          <a:p>
            <a:pPr algn="just"/>
            <a:r>
              <a:rPr lang="fr-FR" dirty="0"/>
              <a:t>Certains prétendent que le terme intelligence est en fait une mauvaise traduction de l’anglais (au-delà de « renseignements » comme dans CIA). Ce n’est certes pas un faux ami puisqu’ intelligence peut se traduire dans les mêmes termes en français. Mais le terme français le plus approprié dans le contexte serait </a:t>
            </a:r>
            <a:r>
              <a:rPr lang="fr-FR" b="1" dirty="0"/>
              <a:t>compréhension</a:t>
            </a:r>
            <a:r>
              <a:rPr lang="fr-FR" dirty="0"/>
              <a:t> qui se traduit en anglais par </a:t>
            </a:r>
            <a:r>
              <a:rPr lang="fr-FR" dirty="0" err="1"/>
              <a:t>understanding</a:t>
            </a:r>
            <a:r>
              <a:rPr lang="fr-FR" dirty="0"/>
              <a:t>. On devrait peut-être parler de compréhension artificielle  (</a:t>
            </a:r>
            <a:r>
              <a:rPr lang="fr-FR" dirty="0" err="1"/>
              <a:t>Artificial</a:t>
            </a:r>
            <a:r>
              <a:rPr lang="fr-FR" dirty="0"/>
              <a:t> </a:t>
            </a:r>
            <a:r>
              <a:rPr lang="fr-FR" dirty="0" err="1"/>
              <a:t>Understanding</a:t>
            </a:r>
            <a:r>
              <a:rPr lang="fr-FR" dirty="0"/>
              <a:t>) plutôt que d’intelligence artificielle. </a:t>
            </a:r>
          </a:p>
          <a:p>
            <a:pPr algn="just"/>
            <a:r>
              <a:rPr lang="fr-FR" dirty="0"/>
              <a:t>Peut-être qu’un abus de langage pourrait être à l’origine des polémiques. </a:t>
            </a:r>
          </a:p>
          <a:p>
            <a:pPr algn="just"/>
            <a:r>
              <a:rPr lang="fr-FR" dirty="0"/>
              <a:t>L’important n’est donc pas le mot mais la question qui, dans notre cas, est de savoir si l’on peut imiter la réflexion humaine. </a:t>
            </a:r>
          </a:p>
          <a:p>
            <a:pPr algn="just"/>
            <a:endParaRPr lang="fr-FR" dirty="0"/>
          </a:p>
        </p:txBody>
      </p:sp>
    </p:spTree>
    <p:extLst>
      <p:ext uri="{BB962C8B-B14F-4D97-AF65-F5344CB8AC3E}">
        <p14:creationId xmlns:p14="http://schemas.microsoft.com/office/powerpoint/2010/main" val="367248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F9AA5F-151B-8E41-9471-8AEE395D9248}"/>
              </a:ext>
            </a:extLst>
          </p:cNvPr>
          <p:cNvSpPr>
            <a:spLocks noGrp="1"/>
          </p:cNvSpPr>
          <p:nvPr>
            <p:ph type="title"/>
          </p:nvPr>
        </p:nvSpPr>
        <p:spPr/>
        <p:txBody>
          <a:bodyPr/>
          <a:lstStyle/>
          <a:p>
            <a:r>
              <a:rPr lang="fr-FR" dirty="0"/>
              <a:t>Quelles questions derrière « numérique » ? </a:t>
            </a:r>
          </a:p>
        </p:txBody>
      </p:sp>
      <p:sp>
        <p:nvSpPr>
          <p:cNvPr id="3" name="Espace réservé du contenu 2">
            <a:extLst>
              <a:ext uri="{FF2B5EF4-FFF2-40B4-BE49-F238E27FC236}">
                <a16:creationId xmlns:a16="http://schemas.microsoft.com/office/drawing/2014/main" id="{92B0FE54-423C-5E45-9E53-06E4DCF986B5}"/>
              </a:ext>
            </a:extLst>
          </p:cNvPr>
          <p:cNvSpPr>
            <a:spLocks noGrp="1"/>
          </p:cNvSpPr>
          <p:nvPr>
            <p:ph idx="1"/>
          </p:nvPr>
        </p:nvSpPr>
        <p:spPr>
          <a:xfrm>
            <a:off x="972458" y="2556931"/>
            <a:ext cx="10290628" cy="3466497"/>
          </a:xfrm>
        </p:spPr>
        <p:txBody>
          <a:bodyPr/>
          <a:lstStyle/>
          <a:p>
            <a:pPr marL="0" indent="0" algn="just">
              <a:buNone/>
            </a:pPr>
            <a:r>
              <a:rPr lang="fr-FR" dirty="0"/>
              <a:t>Comme le disait Michel Serres et sans doute de façon irréversible, le numérique va bouleverser les quatre repères des fondamentaux humains :</a:t>
            </a:r>
          </a:p>
          <a:p>
            <a:pPr marL="0" indent="0" algn="just">
              <a:buNone/>
            </a:pPr>
            <a:r>
              <a:rPr lang="fr-FR" b="1" dirty="0"/>
              <a:t>1) Le rapport au temps </a:t>
            </a:r>
            <a:r>
              <a:rPr lang="fr-FR" dirty="0"/>
              <a:t>: par l’instantanéité, l’immédiateté. Cette accélération change notre rapport à l’information. On ne l’assimile plus on se contente de la lire ou relire (relire petite </a:t>
            </a:r>
            <a:r>
              <a:rPr lang="fr-FR" dirty="0" err="1"/>
              <a:t>poucette</a:t>
            </a:r>
            <a:r>
              <a:rPr lang="fr-FR" dirty="0"/>
              <a:t>).</a:t>
            </a:r>
          </a:p>
          <a:p>
            <a:pPr marL="0" indent="0" algn="just">
              <a:buNone/>
            </a:pPr>
            <a:r>
              <a:rPr lang="fr-FR" b="1" dirty="0"/>
              <a:t>2) Le rapport à l’espace </a:t>
            </a:r>
            <a:r>
              <a:rPr lang="fr-FR" dirty="0"/>
              <a:t>: On change la notion de métrique. On ne parle plus en mètre mais en nombre de routeurs, de connexions. Le cartésianisme disparaît avec Internet.</a:t>
            </a:r>
          </a:p>
        </p:txBody>
      </p:sp>
    </p:spTree>
    <p:extLst>
      <p:ext uri="{BB962C8B-B14F-4D97-AF65-F5344CB8AC3E}">
        <p14:creationId xmlns:p14="http://schemas.microsoft.com/office/powerpoint/2010/main" val="1629145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F9AA5F-151B-8E41-9471-8AEE395D9248}"/>
              </a:ext>
            </a:extLst>
          </p:cNvPr>
          <p:cNvSpPr>
            <a:spLocks noGrp="1"/>
          </p:cNvSpPr>
          <p:nvPr>
            <p:ph type="title"/>
          </p:nvPr>
        </p:nvSpPr>
        <p:spPr/>
        <p:txBody>
          <a:bodyPr/>
          <a:lstStyle/>
          <a:p>
            <a:r>
              <a:rPr lang="fr-FR" dirty="0"/>
              <a:t>Quelles questions derrière numérique ? </a:t>
            </a:r>
          </a:p>
        </p:txBody>
      </p:sp>
      <p:sp>
        <p:nvSpPr>
          <p:cNvPr id="3" name="Espace réservé du contenu 2">
            <a:extLst>
              <a:ext uri="{FF2B5EF4-FFF2-40B4-BE49-F238E27FC236}">
                <a16:creationId xmlns:a16="http://schemas.microsoft.com/office/drawing/2014/main" id="{92B0FE54-423C-5E45-9E53-06E4DCF986B5}"/>
              </a:ext>
            </a:extLst>
          </p:cNvPr>
          <p:cNvSpPr>
            <a:spLocks noGrp="1"/>
          </p:cNvSpPr>
          <p:nvPr>
            <p:ph idx="1"/>
          </p:nvPr>
        </p:nvSpPr>
        <p:spPr/>
        <p:txBody>
          <a:bodyPr/>
          <a:lstStyle/>
          <a:p>
            <a:pPr marL="0" indent="0" algn="just">
              <a:buNone/>
            </a:pPr>
            <a:r>
              <a:rPr lang="fr-FR" b="1" dirty="0"/>
              <a:t>3) L’état</a:t>
            </a:r>
            <a:r>
              <a:rPr lang="fr-FR" dirty="0"/>
              <a:t> : La dématérialisation nous projette dans un monde ou la notion physique devient abstraite. Le papier n’existe presque plus, la pièce mécanique est un fichier de 0 et 1 et l’argent est juste une valeur sur un écran.</a:t>
            </a:r>
          </a:p>
          <a:p>
            <a:pPr marL="0" indent="0" algn="just">
              <a:buNone/>
            </a:pPr>
            <a:r>
              <a:rPr lang="fr-FR" b="1" dirty="0"/>
              <a:t>4) La Taille </a:t>
            </a:r>
            <a:r>
              <a:rPr lang="fr-FR" dirty="0"/>
              <a:t>:  Les premier ordinateurs avaient la taille d’une locomotive (sans compter les wagons de mémoire). Aujourd’hui on parle d’ordinateurs quantiques (même si cela est presque aussi hypothétique que l’IA).</a:t>
            </a:r>
          </a:p>
          <a:p>
            <a:pPr marL="0" indent="0" algn="just">
              <a:buNone/>
            </a:pPr>
            <a:r>
              <a:rPr lang="fr-FR" dirty="0"/>
              <a:t>L’évolution numérique sera notre capacité d’intégrer dans nos vies tout ou partie de ces 4 éléments. </a:t>
            </a:r>
          </a:p>
        </p:txBody>
      </p:sp>
    </p:spTree>
    <p:extLst>
      <p:ext uri="{BB962C8B-B14F-4D97-AF65-F5344CB8AC3E}">
        <p14:creationId xmlns:p14="http://schemas.microsoft.com/office/powerpoint/2010/main" val="3302974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F9AA5F-151B-8E41-9471-8AEE395D9248}"/>
              </a:ext>
            </a:extLst>
          </p:cNvPr>
          <p:cNvSpPr>
            <a:spLocks noGrp="1"/>
          </p:cNvSpPr>
          <p:nvPr>
            <p:ph type="title"/>
          </p:nvPr>
        </p:nvSpPr>
        <p:spPr/>
        <p:txBody>
          <a:bodyPr/>
          <a:lstStyle/>
          <a:p>
            <a:r>
              <a:rPr lang="fr-FR" dirty="0"/>
              <a:t>La bonne question serait</a:t>
            </a:r>
          </a:p>
        </p:txBody>
      </p:sp>
      <p:sp>
        <p:nvSpPr>
          <p:cNvPr id="3" name="Espace réservé du contenu 2">
            <a:extLst>
              <a:ext uri="{FF2B5EF4-FFF2-40B4-BE49-F238E27FC236}">
                <a16:creationId xmlns:a16="http://schemas.microsoft.com/office/drawing/2014/main" id="{92B0FE54-423C-5E45-9E53-06E4DCF986B5}"/>
              </a:ext>
            </a:extLst>
          </p:cNvPr>
          <p:cNvSpPr>
            <a:spLocks noGrp="1"/>
          </p:cNvSpPr>
          <p:nvPr>
            <p:ph idx="1"/>
          </p:nvPr>
        </p:nvSpPr>
        <p:spPr/>
        <p:txBody>
          <a:bodyPr/>
          <a:lstStyle/>
          <a:p>
            <a:pPr marL="0" indent="0" algn="just">
              <a:buNone/>
            </a:pPr>
            <a:r>
              <a:rPr lang="fr-FR" dirty="0"/>
              <a:t>« Comment vais-je modifier, améliorer ma vie avec la technologie. »</a:t>
            </a:r>
          </a:p>
          <a:p>
            <a:pPr marL="0" indent="0" algn="just">
              <a:buNone/>
            </a:pPr>
            <a:r>
              <a:rPr lang="fr-FR" dirty="0"/>
              <a:t>Il en va de même pour ce que nous appelons aujourd’hui, je le pense à tort, Intelligence Artificielle. La bonne question n’est pas « Comment l’</a:t>
            </a:r>
            <a:r>
              <a:rPr lang="fr-FR" b="1" dirty="0"/>
              <a:t>IA</a:t>
            </a:r>
            <a:r>
              <a:rPr lang="fr-FR" dirty="0"/>
              <a:t> va contrôler ma vie, mon travail, mes loisirs » mais « Comment l’</a:t>
            </a:r>
            <a:r>
              <a:rPr lang="fr-FR" b="1" dirty="0"/>
              <a:t>I</a:t>
            </a:r>
            <a:r>
              <a:rPr lang="fr-FR" dirty="0"/>
              <a:t>ntelligence </a:t>
            </a:r>
            <a:r>
              <a:rPr lang="fr-FR" b="1" dirty="0"/>
              <a:t>A</a:t>
            </a:r>
            <a:r>
              <a:rPr lang="fr-FR" dirty="0"/>
              <a:t>rtificielle, l’</a:t>
            </a:r>
            <a:r>
              <a:rPr lang="fr-FR" b="1" dirty="0"/>
              <a:t>I</a:t>
            </a:r>
            <a:r>
              <a:rPr lang="fr-FR" dirty="0"/>
              <a:t>ntelligence </a:t>
            </a:r>
            <a:r>
              <a:rPr lang="fr-FR" b="1" dirty="0"/>
              <a:t>A</a:t>
            </a:r>
            <a:r>
              <a:rPr lang="fr-FR" dirty="0"/>
              <a:t>ugmentée, l’</a:t>
            </a:r>
            <a:r>
              <a:rPr lang="fr-FR" b="1" dirty="0"/>
              <a:t>I</a:t>
            </a:r>
            <a:r>
              <a:rPr lang="fr-FR" dirty="0"/>
              <a:t>nformatique </a:t>
            </a:r>
            <a:r>
              <a:rPr lang="fr-FR" b="1" dirty="0"/>
              <a:t>A</a:t>
            </a:r>
            <a:r>
              <a:rPr lang="fr-FR" dirty="0"/>
              <a:t>vancée, me permettra d’aborder différemment ma relation à l’information et au travail. » </a:t>
            </a:r>
          </a:p>
        </p:txBody>
      </p:sp>
    </p:spTree>
    <p:extLst>
      <p:ext uri="{BB962C8B-B14F-4D97-AF65-F5344CB8AC3E}">
        <p14:creationId xmlns:p14="http://schemas.microsoft.com/office/powerpoint/2010/main" val="3323314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DCAC76-D0A8-CC41-94FF-65F68FE568FC}"/>
              </a:ext>
            </a:extLst>
          </p:cNvPr>
          <p:cNvSpPr>
            <a:spLocks noGrp="1"/>
          </p:cNvSpPr>
          <p:nvPr>
            <p:ph type="ctrTitle"/>
          </p:nvPr>
        </p:nvSpPr>
        <p:spPr/>
        <p:txBody>
          <a:bodyPr/>
          <a:lstStyle/>
          <a:p>
            <a:r>
              <a:rPr lang="fr-FR" dirty="0"/>
              <a:t>Tout part d’un malentendu</a:t>
            </a:r>
          </a:p>
        </p:txBody>
      </p:sp>
      <p:sp>
        <p:nvSpPr>
          <p:cNvPr id="3" name="Sous-titre 2">
            <a:extLst>
              <a:ext uri="{FF2B5EF4-FFF2-40B4-BE49-F238E27FC236}">
                <a16:creationId xmlns:a16="http://schemas.microsoft.com/office/drawing/2014/main" id="{C7360CA3-A6EF-AE4E-8DDF-A8A93087E062}"/>
              </a:ext>
            </a:extLst>
          </p:cNvPr>
          <p:cNvSpPr>
            <a:spLocks noGrp="1"/>
          </p:cNvSpPr>
          <p:nvPr>
            <p:ph type="subTitle" idx="1"/>
          </p:nvPr>
        </p:nvSpPr>
        <p:spPr>
          <a:xfrm>
            <a:off x="2683933" y="3151206"/>
            <a:ext cx="6815669" cy="555588"/>
          </a:xfrm>
        </p:spPr>
        <p:txBody>
          <a:bodyPr/>
          <a:lstStyle/>
          <a:p>
            <a:r>
              <a:rPr lang="fr-FR" dirty="0"/>
              <a:t>Ce qui est vrai, faux et de l’ordre du mythe.</a:t>
            </a:r>
          </a:p>
          <a:p>
            <a:endParaRPr lang="fr-FR" dirty="0"/>
          </a:p>
        </p:txBody>
      </p:sp>
      <p:pic>
        <p:nvPicPr>
          <p:cNvPr id="1026" name="Picture 2" descr="Têtes Avec Des Points D&amp;#39;interrogation Et D&amp;#39;exclamation, Le Concept De  Malentendu Banque D&amp;#39;Images Et Photos Libres De Droits. Image 25804636.">
            <a:extLst>
              <a:ext uri="{FF2B5EF4-FFF2-40B4-BE49-F238E27FC236}">
                <a16:creationId xmlns:a16="http://schemas.microsoft.com/office/drawing/2014/main" id="{47832C55-6C6E-7A4E-97F9-5370FD3AA50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993228" y="3657597"/>
            <a:ext cx="2205543" cy="1652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187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F9AA5F-151B-8E41-9471-8AEE395D9248}"/>
              </a:ext>
            </a:extLst>
          </p:cNvPr>
          <p:cNvSpPr>
            <a:spLocks noGrp="1"/>
          </p:cNvSpPr>
          <p:nvPr>
            <p:ph type="title"/>
          </p:nvPr>
        </p:nvSpPr>
        <p:spPr/>
        <p:txBody>
          <a:bodyPr/>
          <a:lstStyle/>
          <a:p>
            <a:r>
              <a:rPr lang="fr-FR" dirty="0"/>
              <a:t>La conférence de Dartmouth 1956</a:t>
            </a:r>
          </a:p>
        </p:txBody>
      </p:sp>
      <p:sp>
        <p:nvSpPr>
          <p:cNvPr id="3" name="Espace réservé du contenu 2">
            <a:extLst>
              <a:ext uri="{FF2B5EF4-FFF2-40B4-BE49-F238E27FC236}">
                <a16:creationId xmlns:a16="http://schemas.microsoft.com/office/drawing/2014/main" id="{92B0FE54-423C-5E45-9E53-06E4DCF986B5}"/>
              </a:ext>
            </a:extLst>
          </p:cNvPr>
          <p:cNvSpPr>
            <a:spLocks noGrp="1"/>
          </p:cNvSpPr>
          <p:nvPr>
            <p:ph idx="1"/>
          </p:nvPr>
        </p:nvSpPr>
        <p:spPr>
          <a:xfrm>
            <a:off x="1111625" y="2556932"/>
            <a:ext cx="9968750" cy="3318936"/>
          </a:xfrm>
        </p:spPr>
        <p:txBody>
          <a:bodyPr/>
          <a:lstStyle/>
          <a:p>
            <a:pPr marL="0" indent="0" algn="just">
              <a:buNone/>
            </a:pPr>
            <a:r>
              <a:rPr lang="fr-FR" dirty="0"/>
              <a:t>Dans les années 30 (avant son travail sur </a:t>
            </a:r>
            <a:r>
              <a:rPr lang="fr-FR" dirty="0" err="1"/>
              <a:t>Enigma</a:t>
            </a:r>
            <a:r>
              <a:rPr lang="fr-FR" dirty="0"/>
              <a:t>), Alan Turing définit la </a:t>
            </a:r>
            <a:r>
              <a:rPr lang="fr-FR" b="1" dirty="0"/>
              <a:t>théorie des automates </a:t>
            </a:r>
            <a:r>
              <a:rPr lang="fr-FR" dirty="0"/>
              <a:t>dont l’objectif est de proposer un modèle de mécanismes mathématiques qui formalisent des méthodes de calcul. De cette théorie vont émerger les modèles de calculabilité, d’automate fini, et de complexité des algorithmes.</a:t>
            </a:r>
          </a:p>
          <a:p>
            <a:pPr marL="0" indent="0" algn="just">
              <a:buNone/>
            </a:pPr>
            <a:r>
              <a:rPr lang="fr-FR" b="1" dirty="0"/>
              <a:t>Mais tout commence concrètement à la conférence de Dartmouth en 1956. </a:t>
            </a:r>
          </a:p>
        </p:txBody>
      </p:sp>
    </p:spTree>
    <p:extLst>
      <p:ext uri="{BB962C8B-B14F-4D97-AF65-F5344CB8AC3E}">
        <p14:creationId xmlns:p14="http://schemas.microsoft.com/office/powerpoint/2010/main" val="965916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78CCD48F-C6B9-7847-B33E-16BA519EC14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563470" y="2400639"/>
            <a:ext cx="5469466" cy="3459437"/>
          </a:xfrm>
          <a:prstGeom prst="rect">
            <a:avLst/>
          </a:prstGeom>
          <a:noFill/>
          <a:ln w="57150" cmpd="thickThin">
            <a:solidFill>
              <a:srgbClr val="7F7F7F"/>
            </a:solidFill>
            <a:miter lim="800000"/>
          </a:ln>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E2A02DCD-BBCB-534D-A2BB-4C667D0A8D0E}"/>
              </a:ext>
            </a:extLst>
          </p:cNvPr>
          <p:cNvSpPr txBox="1"/>
          <p:nvPr/>
        </p:nvSpPr>
        <p:spPr>
          <a:xfrm>
            <a:off x="761504" y="2525173"/>
            <a:ext cx="4558238" cy="3416320"/>
          </a:xfrm>
          <a:prstGeom prst="rect">
            <a:avLst/>
          </a:prstGeom>
          <a:noFill/>
        </p:spPr>
        <p:txBody>
          <a:bodyPr wrap="square" rtlCol="0">
            <a:spAutoFit/>
          </a:bodyPr>
          <a:lstStyle/>
          <a:p>
            <a:pPr algn="just"/>
            <a:r>
              <a:rPr lang="fr-FR" dirty="0"/>
              <a:t>   « Nous proposons qu’une étude de </a:t>
            </a:r>
            <a:r>
              <a:rPr lang="fr-FR" b="1" dirty="0"/>
              <a:t>deux mois </a:t>
            </a:r>
            <a:r>
              <a:rPr lang="fr-FR" dirty="0"/>
              <a:t>sur l’intelligence artificielle soit menée pendant l’été 1956 au </a:t>
            </a:r>
            <a:r>
              <a:rPr lang="fr-FR" dirty="0" err="1"/>
              <a:t>Darthmouth</a:t>
            </a:r>
            <a:r>
              <a:rPr lang="fr-FR" dirty="0"/>
              <a:t>  collège de Hanovre. L’étude qui s’intéressera à chaque aspect de l’apprentissage ou à toute autre caractéristique de l’intelligence, décrira avec précision toutes les étapes qu’une machine pourra alors simuler. On tentera de trouver un moyen pour que les machines utilisent le langage, forment des abstractions, des concepts et résolvent des problèmes qui sont maintenant réservés aux humains. »</a:t>
            </a:r>
          </a:p>
        </p:txBody>
      </p:sp>
      <p:sp>
        <p:nvSpPr>
          <p:cNvPr id="5" name="ZoneTexte 4">
            <a:extLst>
              <a:ext uri="{FF2B5EF4-FFF2-40B4-BE49-F238E27FC236}">
                <a16:creationId xmlns:a16="http://schemas.microsoft.com/office/drawing/2014/main" id="{551D2F92-19D3-944B-9019-2A272393B248}"/>
              </a:ext>
            </a:extLst>
          </p:cNvPr>
          <p:cNvSpPr txBox="1"/>
          <p:nvPr/>
        </p:nvSpPr>
        <p:spPr>
          <a:xfrm>
            <a:off x="826589" y="1414805"/>
            <a:ext cx="6223114" cy="369332"/>
          </a:xfrm>
          <a:prstGeom prst="rect">
            <a:avLst/>
          </a:prstGeom>
          <a:noFill/>
        </p:spPr>
        <p:txBody>
          <a:bodyPr wrap="none" rtlCol="0">
            <a:spAutoFit/>
          </a:bodyPr>
          <a:lstStyle/>
          <a:p>
            <a:r>
              <a:rPr lang="fr-FR" b="1" dirty="0"/>
              <a:t>Une idée simple et ambitieuse proposée par  J. </a:t>
            </a:r>
            <a:r>
              <a:rPr lang="fr-FR" b="1" dirty="0" err="1"/>
              <a:t>MacCarthy</a:t>
            </a:r>
            <a:r>
              <a:rPr lang="fr-FR" b="1" dirty="0"/>
              <a:t> ! </a:t>
            </a:r>
          </a:p>
        </p:txBody>
      </p:sp>
      <p:pic>
        <p:nvPicPr>
          <p:cNvPr id="6" name="Picture 2">
            <a:extLst>
              <a:ext uri="{FF2B5EF4-FFF2-40B4-BE49-F238E27FC236}">
                <a16:creationId xmlns:a16="http://schemas.microsoft.com/office/drawing/2014/main" id="{2C62B8C8-6696-214A-B23D-63AEBA1D51E3}"/>
              </a:ext>
            </a:extLst>
          </p:cNvPr>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5319742" y="2262990"/>
            <a:ext cx="5878141" cy="3734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75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D259E5-C8D2-004C-9EDA-FABC296DECC1}"/>
              </a:ext>
            </a:extLst>
          </p:cNvPr>
          <p:cNvSpPr/>
          <p:nvPr/>
        </p:nvSpPr>
        <p:spPr>
          <a:xfrm>
            <a:off x="5079040" y="2525226"/>
            <a:ext cx="6096000" cy="1938992"/>
          </a:xfrm>
          <a:prstGeom prst="rect">
            <a:avLst/>
          </a:prstGeom>
        </p:spPr>
        <p:txBody>
          <a:bodyPr>
            <a:spAutoFit/>
          </a:bodyPr>
          <a:lstStyle/>
          <a:p>
            <a:pPr algn="just"/>
            <a:r>
              <a:rPr lang="fr-FR" sz="2000" i="1" dirty="0">
                <a:solidFill>
                  <a:schemeClr val="tx1">
                    <a:lumMod val="85000"/>
                    <a:lumOff val="15000"/>
                  </a:schemeClr>
                </a:solidFill>
              </a:rPr>
              <a:t> L’intelligence Artificielle est la </a:t>
            </a:r>
            <a:r>
              <a:rPr lang="fr-FR" sz="2000" i="1" dirty="0">
                <a:solidFill>
                  <a:srgbClr val="FF0000"/>
                </a:solidFill>
                <a:hlinkClick r:id="rId3">
                  <a:extLst>
                    <a:ext uri="{A12FA001-AC4F-418D-AE19-62706E023703}">
                      <ahyp:hlinkClr xmlns:ahyp="http://schemas.microsoft.com/office/drawing/2018/hyperlinkcolor" val="tx"/>
                    </a:ext>
                  </a:extLst>
                </a:hlinkClick>
              </a:rPr>
              <a:t>construction</a:t>
            </a:r>
            <a:r>
              <a:rPr lang="fr-FR" sz="2000" i="1" dirty="0">
                <a:solidFill>
                  <a:schemeClr val="tx1">
                    <a:lumMod val="85000"/>
                    <a:lumOff val="15000"/>
                  </a:schemeClr>
                </a:solidFill>
              </a:rPr>
              <a:t> de programmes informatiques qui s'adonnent à des tâches qui sont, pour l'instant, accomplies de façon plus satisfaisante par des êtres humains car elles demandent des processus mentaux de haut niveau tels que : l'apprentissage perceptuel, l'organisation de la </a:t>
            </a:r>
            <a:r>
              <a:rPr lang="fr-FR" sz="2000" i="1" dirty="0"/>
              <a:t>mémoire</a:t>
            </a:r>
            <a:r>
              <a:rPr lang="fr-FR" sz="2000" i="1" dirty="0">
                <a:solidFill>
                  <a:schemeClr val="tx1">
                    <a:lumMod val="85000"/>
                    <a:lumOff val="15000"/>
                  </a:schemeClr>
                </a:solidFill>
              </a:rPr>
              <a:t> et le </a:t>
            </a:r>
            <a:r>
              <a:rPr lang="fr-FR" sz="2000" b="1" i="1" dirty="0">
                <a:solidFill>
                  <a:schemeClr val="tx1">
                    <a:lumMod val="85000"/>
                    <a:lumOff val="15000"/>
                  </a:schemeClr>
                </a:solidFill>
              </a:rPr>
              <a:t>raisonnement critique </a:t>
            </a:r>
            <a:r>
              <a:rPr lang="fr-FR" sz="2000" i="1" dirty="0">
                <a:solidFill>
                  <a:schemeClr val="tx1">
                    <a:lumMod val="85000"/>
                    <a:lumOff val="15000"/>
                  </a:schemeClr>
                </a:solidFill>
              </a:rPr>
              <a:t>».</a:t>
            </a:r>
          </a:p>
        </p:txBody>
      </p:sp>
      <p:pic>
        <p:nvPicPr>
          <p:cNvPr id="1026" name="Picture 2" descr="John McCarthy (ici en 2006), l'un des pères fondateurs de l'intelligence artificielle. © GeeJo, Wikipédia, cc by sa 2.0">
            <a:extLst>
              <a:ext uri="{FF2B5EF4-FFF2-40B4-BE49-F238E27FC236}">
                <a16:creationId xmlns:a16="http://schemas.microsoft.com/office/drawing/2014/main" id="{1B93D0F5-C4D3-1C4A-8592-EA2FCD377F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1552" y="2201750"/>
            <a:ext cx="4027488" cy="267827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39445A3-0AE0-484F-B30F-DD36DDC51BAA}"/>
              </a:ext>
            </a:extLst>
          </p:cNvPr>
          <p:cNvSpPr/>
          <p:nvPr/>
        </p:nvSpPr>
        <p:spPr>
          <a:xfrm>
            <a:off x="644961" y="859327"/>
            <a:ext cx="11227754" cy="523220"/>
          </a:xfrm>
          <a:prstGeom prst="rect">
            <a:avLst/>
          </a:prstGeom>
        </p:spPr>
        <p:txBody>
          <a:bodyPr wrap="none">
            <a:spAutoFit/>
          </a:bodyPr>
          <a:lstStyle/>
          <a:p>
            <a:r>
              <a:rPr lang="fr-FR" sz="2800" dirty="0">
                <a:ln w="3175" cmpd="sng">
                  <a:noFill/>
                </a:ln>
                <a:solidFill>
                  <a:schemeClr val="tx1">
                    <a:lumMod val="85000"/>
                    <a:lumOff val="15000"/>
                  </a:schemeClr>
                </a:solidFill>
                <a:latin typeface="+mj-lt"/>
                <a:ea typeface="+mj-ea"/>
                <a:cs typeface="+mj-cs"/>
              </a:rPr>
              <a:t>Quelle sera la définition de l’IA donnée par Mc </a:t>
            </a:r>
            <a:r>
              <a:rPr lang="fr-FR" sz="2800" dirty="0" err="1">
                <a:ln w="3175" cmpd="sng">
                  <a:noFill/>
                </a:ln>
                <a:solidFill>
                  <a:schemeClr val="tx1">
                    <a:lumMod val="85000"/>
                    <a:lumOff val="15000"/>
                  </a:schemeClr>
                </a:solidFill>
                <a:latin typeface="+mj-lt"/>
                <a:ea typeface="+mj-ea"/>
                <a:cs typeface="+mj-cs"/>
              </a:rPr>
              <a:t>Carthy</a:t>
            </a:r>
            <a:r>
              <a:rPr lang="fr-FR" sz="2800" dirty="0">
                <a:ln w="3175" cmpd="sng">
                  <a:noFill/>
                </a:ln>
                <a:solidFill>
                  <a:schemeClr val="tx1">
                    <a:lumMod val="85000"/>
                    <a:lumOff val="15000"/>
                  </a:schemeClr>
                </a:solidFill>
                <a:latin typeface="+mj-lt"/>
                <a:ea typeface="+mj-ea"/>
                <a:cs typeface="+mj-cs"/>
              </a:rPr>
              <a:t> après cette conférence ? </a:t>
            </a:r>
          </a:p>
        </p:txBody>
      </p:sp>
      <p:sp>
        <p:nvSpPr>
          <p:cNvPr id="5" name="Rectangle 4">
            <a:extLst>
              <a:ext uri="{FF2B5EF4-FFF2-40B4-BE49-F238E27FC236}">
                <a16:creationId xmlns:a16="http://schemas.microsoft.com/office/drawing/2014/main" id="{0D5AD9FB-7792-0A4D-B3E8-65EE85928E3C}"/>
              </a:ext>
            </a:extLst>
          </p:cNvPr>
          <p:cNvSpPr/>
          <p:nvPr/>
        </p:nvSpPr>
        <p:spPr>
          <a:xfrm>
            <a:off x="772551" y="4941895"/>
            <a:ext cx="10777309" cy="830997"/>
          </a:xfrm>
          <a:prstGeom prst="rect">
            <a:avLst/>
          </a:prstGeom>
        </p:spPr>
        <p:txBody>
          <a:bodyPr wrap="square">
            <a:spAutoFit/>
          </a:bodyPr>
          <a:lstStyle/>
          <a:p>
            <a:r>
              <a:rPr lang="fr-FR" sz="2400" dirty="0">
                <a:solidFill>
                  <a:schemeClr val="tx1">
                    <a:lumMod val="85000"/>
                    <a:lumOff val="15000"/>
                  </a:schemeClr>
                </a:solidFill>
              </a:rPr>
              <a:t>C’est le dernier point qui va tout compliquer. La communauté ne va retenir que les deux</a:t>
            </a:r>
          </a:p>
          <a:p>
            <a:r>
              <a:rPr lang="fr-FR" sz="2400" dirty="0">
                <a:solidFill>
                  <a:schemeClr val="tx1">
                    <a:lumMod val="85000"/>
                    <a:lumOff val="15000"/>
                  </a:schemeClr>
                </a:solidFill>
              </a:rPr>
              <a:t>premiers ce qui va ouvrir la porte à tous les fantasmes. </a:t>
            </a:r>
          </a:p>
        </p:txBody>
      </p:sp>
    </p:spTree>
    <p:extLst>
      <p:ext uri="{BB962C8B-B14F-4D97-AF65-F5344CB8AC3E}">
        <p14:creationId xmlns:p14="http://schemas.microsoft.com/office/powerpoint/2010/main" val="82936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AFF810-91C4-CA46-830A-D2D52A9BD5FE}"/>
              </a:ext>
            </a:extLst>
          </p:cNvPr>
          <p:cNvSpPr>
            <a:spLocks noGrp="1"/>
          </p:cNvSpPr>
          <p:nvPr>
            <p:ph type="title"/>
          </p:nvPr>
        </p:nvSpPr>
        <p:spPr/>
        <p:txBody>
          <a:bodyPr/>
          <a:lstStyle/>
          <a:p>
            <a:r>
              <a:rPr lang="fr-FR" dirty="0"/>
              <a:t>Premiers désaccords</a:t>
            </a:r>
          </a:p>
        </p:txBody>
      </p:sp>
      <p:sp>
        <p:nvSpPr>
          <p:cNvPr id="3" name="Espace réservé du contenu 2">
            <a:extLst>
              <a:ext uri="{FF2B5EF4-FFF2-40B4-BE49-F238E27FC236}">
                <a16:creationId xmlns:a16="http://schemas.microsoft.com/office/drawing/2014/main" id="{93B020D0-A2B1-2A4C-A52E-E993BB8E7B95}"/>
              </a:ext>
            </a:extLst>
          </p:cNvPr>
          <p:cNvSpPr>
            <a:spLocks noGrp="1"/>
          </p:cNvSpPr>
          <p:nvPr>
            <p:ph idx="1"/>
          </p:nvPr>
        </p:nvSpPr>
        <p:spPr>
          <a:xfrm>
            <a:off x="941071" y="2556931"/>
            <a:ext cx="6236969" cy="3531133"/>
          </a:xfrm>
        </p:spPr>
        <p:txBody>
          <a:bodyPr>
            <a:normAutofit fontScale="92500" lnSpcReduction="20000"/>
          </a:bodyPr>
          <a:lstStyle/>
          <a:p>
            <a:pPr algn="just"/>
            <a:r>
              <a:rPr lang="fr-FR" dirty="0"/>
              <a:t>Grosse polémique autour du nom choisi. Ni </a:t>
            </a:r>
            <a:r>
              <a:rPr lang="fr-FR" dirty="0" err="1"/>
              <a:t>Newell</a:t>
            </a:r>
            <a:r>
              <a:rPr lang="fr-FR" dirty="0"/>
              <a:t> ni Simon n'ont aimé l'expression, et ont appelé leurs propres travaux traitement complexe de l'information. </a:t>
            </a:r>
          </a:p>
          <a:p>
            <a:pPr algn="just"/>
            <a:r>
              <a:rPr lang="fr-FR" dirty="0"/>
              <a:t>Arthur Samuel dira :"Le mot artificiel vous fait penser qu'il y a quelque chose d'un peu bidon à ce sujet, "ou bien il donne l'impression que tout est artificiel et qu'il n'y a rien de réel dans ce travail.</a:t>
            </a:r>
          </a:p>
          <a:p>
            <a:pPr algn="just"/>
            <a:r>
              <a:rPr lang="fr-FR" dirty="0"/>
              <a:t>Charge d’ Hubert Dreyfus: . Il reproche au monde de l’IA de prendre des possibilités de représentation pour des principes absolus. </a:t>
            </a:r>
          </a:p>
          <a:p>
            <a:pPr algn="just"/>
            <a:endParaRPr lang="fr-FR" dirty="0"/>
          </a:p>
          <a:p>
            <a:pPr algn="just"/>
            <a:endParaRPr lang="fr-FR" dirty="0"/>
          </a:p>
        </p:txBody>
      </p:sp>
      <p:pic>
        <p:nvPicPr>
          <p:cNvPr id="4" name="Image 3" descr="Une image contenant texte, homme, personne, regardant&#10;&#10;Description générée automatiquement">
            <a:extLst>
              <a:ext uri="{FF2B5EF4-FFF2-40B4-BE49-F238E27FC236}">
                <a16:creationId xmlns:a16="http://schemas.microsoft.com/office/drawing/2014/main" id="{7B49FED6-FE44-1948-8868-34A1227A2F9D}"/>
              </a:ext>
            </a:extLst>
          </p:cNvPr>
          <p:cNvPicPr>
            <a:picLocks noChangeAspect="1"/>
          </p:cNvPicPr>
          <p:nvPr/>
        </p:nvPicPr>
        <p:blipFill>
          <a:blip r:embed="rId3"/>
          <a:stretch>
            <a:fillRect/>
          </a:stretch>
        </p:blipFill>
        <p:spPr>
          <a:xfrm>
            <a:off x="7683790" y="2438401"/>
            <a:ext cx="863177" cy="1233110"/>
          </a:xfrm>
          <a:prstGeom prst="rect">
            <a:avLst/>
          </a:prstGeom>
        </p:spPr>
      </p:pic>
      <p:pic>
        <p:nvPicPr>
          <p:cNvPr id="5" name="Image 4">
            <a:extLst>
              <a:ext uri="{FF2B5EF4-FFF2-40B4-BE49-F238E27FC236}">
                <a16:creationId xmlns:a16="http://schemas.microsoft.com/office/drawing/2014/main" id="{BDC53352-6383-9944-B819-B07F3ABA6167}"/>
              </a:ext>
            </a:extLst>
          </p:cNvPr>
          <p:cNvPicPr>
            <a:picLocks noChangeAspect="1"/>
          </p:cNvPicPr>
          <p:nvPr/>
        </p:nvPicPr>
        <p:blipFill>
          <a:blip r:embed="rId4"/>
          <a:stretch>
            <a:fillRect/>
          </a:stretch>
        </p:blipFill>
        <p:spPr>
          <a:xfrm>
            <a:off x="8959851" y="2438401"/>
            <a:ext cx="822074" cy="1233110"/>
          </a:xfrm>
          <a:prstGeom prst="rect">
            <a:avLst/>
          </a:prstGeom>
        </p:spPr>
      </p:pic>
      <p:pic>
        <p:nvPicPr>
          <p:cNvPr id="6" name="Image 5">
            <a:extLst>
              <a:ext uri="{FF2B5EF4-FFF2-40B4-BE49-F238E27FC236}">
                <a16:creationId xmlns:a16="http://schemas.microsoft.com/office/drawing/2014/main" id="{16584279-923A-D143-A6FD-4B0049C00DED}"/>
              </a:ext>
            </a:extLst>
          </p:cNvPr>
          <p:cNvPicPr>
            <a:picLocks noChangeAspect="1"/>
          </p:cNvPicPr>
          <p:nvPr/>
        </p:nvPicPr>
        <p:blipFill>
          <a:blip r:embed="rId5"/>
          <a:stretch>
            <a:fillRect/>
          </a:stretch>
        </p:blipFill>
        <p:spPr>
          <a:xfrm>
            <a:off x="7733320" y="3742267"/>
            <a:ext cx="863177" cy="1157442"/>
          </a:xfrm>
          <a:prstGeom prst="rect">
            <a:avLst/>
          </a:prstGeom>
        </p:spPr>
      </p:pic>
      <p:pic>
        <p:nvPicPr>
          <p:cNvPr id="8" name="Image 7" descr="Une image contenant personne, extérieur&#10;&#10;Description générée automatiquement">
            <a:extLst>
              <a:ext uri="{FF2B5EF4-FFF2-40B4-BE49-F238E27FC236}">
                <a16:creationId xmlns:a16="http://schemas.microsoft.com/office/drawing/2014/main" id="{08406909-29DE-B94E-83CE-B3888C971449}"/>
              </a:ext>
            </a:extLst>
          </p:cNvPr>
          <p:cNvPicPr>
            <a:picLocks noChangeAspect="1"/>
          </p:cNvPicPr>
          <p:nvPr/>
        </p:nvPicPr>
        <p:blipFill>
          <a:blip r:embed="rId6"/>
          <a:stretch>
            <a:fillRect/>
          </a:stretch>
        </p:blipFill>
        <p:spPr>
          <a:xfrm>
            <a:off x="7683790" y="4970465"/>
            <a:ext cx="1651000" cy="1117600"/>
          </a:xfrm>
          <a:prstGeom prst="rect">
            <a:avLst/>
          </a:prstGeom>
        </p:spPr>
      </p:pic>
    </p:spTree>
    <p:extLst>
      <p:ext uri="{BB962C8B-B14F-4D97-AF65-F5344CB8AC3E}">
        <p14:creationId xmlns:p14="http://schemas.microsoft.com/office/powerpoint/2010/main" val="2947297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044B1F-55FE-9543-B99F-7A206FC7CD7E}"/>
              </a:ext>
            </a:extLst>
          </p:cNvPr>
          <p:cNvSpPr>
            <a:spLocks noGrp="1"/>
          </p:cNvSpPr>
          <p:nvPr>
            <p:ph type="title"/>
          </p:nvPr>
        </p:nvSpPr>
        <p:spPr/>
        <p:txBody>
          <a:bodyPr>
            <a:normAutofit fontScale="90000"/>
          </a:bodyPr>
          <a:lstStyle/>
          <a:p>
            <a:r>
              <a:rPr lang="fr-FR" dirty="0"/>
              <a:t>Ce que n’aime pas Dreyfus : les présupposés</a:t>
            </a:r>
          </a:p>
        </p:txBody>
      </p:sp>
      <p:sp>
        <p:nvSpPr>
          <p:cNvPr id="3" name="Espace réservé du contenu 2">
            <a:extLst>
              <a:ext uri="{FF2B5EF4-FFF2-40B4-BE49-F238E27FC236}">
                <a16:creationId xmlns:a16="http://schemas.microsoft.com/office/drawing/2014/main" id="{9BE9EBF9-CE1C-D043-B606-1ADD1E676D9D}"/>
              </a:ext>
            </a:extLst>
          </p:cNvPr>
          <p:cNvSpPr>
            <a:spLocks noGrp="1"/>
          </p:cNvSpPr>
          <p:nvPr>
            <p:ph idx="1"/>
          </p:nvPr>
        </p:nvSpPr>
        <p:spPr/>
        <p:txBody>
          <a:bodyPr/>
          <a:lstStyle/>
          <a:p>
            <a:pPr algn="just"/>
            <a:r>
              <a:rPr lang="fr-FR" dirty="0"/>
              <a:t>Pour Dreyfus, le présupposé « </a:t>
            </a:r>
            <a:r>
              <a:rPr lang="fr-FR" dirty="0">
                <a:solidFill>
                  <a:srgbClr val="FF0000"/>
                </a:solidFill>
              </a:rPr>
              <a:t>biologique</a:t>
            </a:r>
            <a:r>
              <a:rPr lang="fr-FR" dirty="0"/>
              <a:t> » consiste à penser le cerveau comme analogue à du matériel informatique et l’esprit comme analogue à un logiciel. </a:t>
            </a:r>
          </a:p>
          <a:p>
            <a:pPr algn="just"/>
            <a:r>
              <a:rPr lang="fr-FR" dirty="0"/>
              <a:t>Quant au présupposé « </a:t>
            </a:r>
            <a:r>
              <a:rPr lang="fr-FR" dirty="0">
                <a:solidFill>
                  <a:srgbClr val="FF0000"/>
                </a:solidFill>
              </a:rPr>
              <a:t>psychologique</a:t>
            </a:r>
            <a:r>
              <a:rPr lang="fr-FR" dirty="0"/>
              <a:t> », il consiste à concevoir que le cerveau fonctionne en effectuant des calculs discrets (sous la forme de règles algorithmiques) à partir de représentations ou de symboles discrets.</a:t>
            </a:r>
          </a:p>
        </p:txBody>
      </p:sp>
    </p:spTree>
    <p:extLst>
      <p:ext uri="{BB962C8B-B14F-4D97-AF65-F5344CB8AC3E}">
        <p14:creationId xmlns:p14="http://schemas.microsoft.com/office/powerpoint/2010/main" val="3188436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2EB2585-0D61-3146-9441-2C2D2BFC3687}"/>
              </a:ext>
            </a:extLst>
          </p:cNvPr>
          <p:cNvSpPr txBox="1"/>
          <p:nvPr/>
        </p:nvSpPr>
        <p:spPr>
          <a:xfrm>
            <a:off x="697832" y="813674"/>
            <a:ext cx="10663851" cy="1631216"/>
          </a:xfrm>
          <a:prstGeom prst="rect">
            <a:avLst/>
          </a:prstGeom>
          <a:noFill/>
        </p:spPr>
        <p:txBody>
          <a:bodyPr wrap="square" rtlCol="0">
            <a:spAutoFit/>
          </a:bodyPr>
          <a:lstStyle/>
          <a:p>
            <a:pPr algn="just"/>
            <a:r>
              <a:rPr lang="fr-FR" sz="2000" dirty="0"/>
              <a:t>À chaque nouvelle avancée algorithmique, les chercheurs pensaient enfin détenir le chainon manquant permettant de conceptualiser la notion d’intelligence. </a:t>
            </a:r>
          </a:p>
          <a:p>
            <a:pPr algn="just"/>
            <a:r>
              <a:rPr lang="fr-FR" sz="2000" dirty="0"/>
              <a:t>Des travaux de Frank </a:t>
            </a:r>
            <a:r>
              <a:rPr lang="fr-FR" sz="2000" dirty="0" err="1"/>
              <a:t>Rosenblatt</a:t>
            </a:r>
            <a:r>
              <a:rPr lang="fr-FR" sz="2000" dirty="0"/>
              <a:t> (1957) sur la simulation du fonctionnement d’un neurone vont découler tous les travaux de Grey Walter sur la tortue apprenante et les concepts de réseaux de neurones encore utilisés aujourd’hui en Machine Learning.</a:t>
            </a:r>
          </a:p>
        </p:txBody>
      </p:sp>
      <p:pic>
        <p:nvPicPr>
          <p:cNvPr id="4" name="Picture 6" descr="Histoire de la robotique : des automates aux premiers robots">
            <a:extLst>
              <a:ext uri="{FF2B5EF4-FFF2-40B4-BE49-F238E27FC236}">
                <a16:creationId xmlns:a16="http://schemas.microsoft.com/office/drawing/2014/main" id="{9C9AB0CF-424B-D349-AE0F-908424F36A8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2"/>
          <a:stretch/>
        </p:blipFill>
        <p:spPr bwMode="auto">
          <a:xfrm>
            <a:off x="1081367" y="2913285"/>
            <a:ext cx="2770067" cy="2798064"/>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F322CA07-5EEC-5846-A0CD-3AEDF41FCB66}"/>
              </a:ext>
            </a:extLst>
          </p:cNvPr>
          <p:cNvSpPr txBox="1"/>
          <p:nvPr/>
        </p:nvSpPr>
        <p:spPr>
          <a:xfrm>
            <a:off x="4309241" y="2745120"/>
            <a:ext cx="6801392" cy="1200329"/>
          </a:xfrm>
          <a:prstGeom prst="rect">
            <a:avLst/>
          </a:prstGeom>
          <a:noFill/>
        </p:spPr>
        <p:txBody>
          <a:bodyPr wrap="square" rtlCol="0">
            <a:spAutoFit/>
          </a:bodyPr>
          <a:lstStyle/>
          <a:p>
            <a:pPr algn="just"/>
            <a:r>
              <a:rPr lang="fr-FR" dirty="0"/>
              <a:t>Sa « tortue » se déplaçait dans une pièce par phototropisme, elle était attirée par la lumière et fuyait les zones d’ombre. G. Walter affirmait « Il lui manque juste de mieux enregistrer ses souvenirs afin de tirer des conclusions plus pertinentes de son environnement. »</a:t>
            </a:r>
          </a:p>
        </p:txBody>
      </p:sp>
      <p:pic>
        <p:nvPicPr>
          <p:cNvPr id="6" name="Picture 4" descr="karcher1">
            <a:extLst>
              <a:ext uri="{FF2B5EF4-FFF2-40B4-BE49-F238E27FC236}">
                <a16:creationId xmlns:a16="http://schemas.microsoft.com/office/drawing/2014/main" id="{161C85A0-E7EF-8946-B7EB-45FC101501F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53875" y="4029669"/>
            <a:ext cx="2743200" cy="1949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ZoneTexte 6">
            <a:extLst>
              <a:ext uri="{FF2B5EF4-FFF2-40B4-BE49-F238E27FC236}">
                <a16:creationId xmlns:a16="http://schemas.microsoft.com/office/drawing/2014/main" id="{375D5BE8-773C-9F4B-9308-77E44915B28A}"/>
              </a:ext>
            </a:extLst>
          </p:cNvPr>
          <p:cNvSpPr txBox="1"/>
          <p:nvPr/>
        </p:nvSpPr>
        <p:spPr>
          <a:xfrm>
            <a:off x="4698124" y="4635062"/>
            <a:ext cx="2002471" cy="369332"/>
          </a:xfrm>
          <a:prstGeom prst="rect">
            <a:avLst/>
          </a:prstGeom>
          <a:noFill/>
        </p:spPr>
        <p:txBody>
          <a:bodyPr wrap="none" rtlCol="0">
            <a:spAutoFit/>
          </a:bodyPr>
          <a:lstStyle/>
          <a:p>
            <a:r>
              <a:rPr lang="fr-FR" dirty="0"/>
              <a:t>Que nous reste-t-il ?</a:t>
            </a:r>
          </a:p>
        </p:txBody>
      </p:sp>
    </p:spTree>
    <p:extLst>
      <p:ext uri="{BB962C8B-B14F-4D97-AF65-F5344CB8AC3E}">
        <p14:creationId xmlns:p14="http://schemas.microsoft.com/office/powerpoint/2010/main" val="412015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F9AA5F-151B-8E41-9471-8AEE395D9248}"/>
              </a:ext>
            </a:extLst>
          </p:cNvPr>
          <p:cNvSpPr>
            <a:spLocks noGrp="1"/>
          </p:cNvSpPr>
          <p:nvPr>
            <p:ph type="title"/>
          </p:nvPr>
        </p:nvSpPr>
        <p:spPr/>
        <p:txBody>
          <a:bodyPr/>
          <a:lstStyle/>
          <a:p>
            <a:r>
              <a:rPr lang="fr-FR" dirty="0"/>
              <a:t>Les hivers de l’IA (IA </a:t>
            </a:r>
            <a:r>
              <a:rPr lang="fr-FR" dirty="0" err="1"/>
              <a:t>winter</a:t>
            </a:r>
            <a:r>
              <a:rPr lang="fr-FR" dirty="0"/>
              <a:t>)</a:t>
            </a:r>
          </a:p>
        </p:txBody>
      </p:sp>
      <p:sp>
        <p:nvSpPr>
          <p:cNvPr id="3" name="Espace réservé du contenu 2">
            <a:extLst>
              <a:ext uri="{FF2B5EF4-FFF2-40B4-BE49-F238E27FC236}">
                <a16:creationId xmlns:a16="http://schemas.microsoft.com/office/drawing/2014/main" id="{92B0FE54-423C-5E45-9E53-06E4DCF986B5}"/>
              </a:ext>
            </a:extLst>
          </p:cNvPr>
          <p:cNvSpPr>
            <a:spLocks noGrp="1"/>
          </p:cNvSpPr>
          <p:nvPr>
            <p:ph idx="1"/>
          </p:nvPr>
        </p:nvSpPr>
        <p:spPr>
          <a:xfrm>
            <a:off x="1295401" y="2556932"/>
            <a:ext cx="9601196" cy="3465496"/>
          </a:xfrm>
        </p:spPr>
        <p:txBody>
          <a:bodyPr>
            <a:normAutofit lnSpcReduction="10000"/>
          </a:bodyPr>
          <a:lstStyle/>
          <a:p>
            <a:pPr marL="0" indent="0" algn="just">
              <a:buNone/>
            </a:pPr>
            <a:r>
              <a:rPr lang="fr-FR" b="1" dirty="0"/>
              <a:t>1970</a:t>
            </a:r>
            <a:r>
              <a:rPr lang="fr-FR" dirty="0"/>
              <a:t> : La traduction automatique : Echec. Les chercheurs ont expliqué que c’était du à une absence flagrante de puissance de calcul : </a:t>
            </a:r>
            <a:r>
              <a:rPr lang="fr-FR" b="1" dirty="0"/>
              <a:t>Hiver 1</a:t>
            </a:r>
          </a:p>
          <a:p>
            <a:pPr marL="0" indent="0" algn="just">
              <a:buNone/>
            </a:pPr>
            <a:r>
              <a:rPr lang="fr-FR" b="1" dirty="0"/>
              <a:t>1980</a:t>
            </a:r>
            <a:r>
              <a:rPr lang="fr-FR" dirty="0"/>
              <a:t> : On mise tout sur la puissance qui saura tout résoudre. Des initiatives japonaises comme la « </a:t>
            </a:r>
            <a:r>
              <a:rPr lang="fr-FR" dirty="0" err="1"/>
              <a:t>fifth</a:t>
            </a:r>
            <a:r>
              <a:rPr lang="fr-FR" dirty="0"/>
              <a:t> </a:t>
            </a:r>
            <a:r>
              <a:rPr lang="fr-FR" dirty="0" err="1"/>
              <a:t>generation</a:t>
            </a:r>
            <a:r>
              <a:rPr lang="fr-FR" dirty="0"/>
              <a:t> computer </a:t>
            </a:r>
            <a:r>
              <a:rPr lang="fr-FR" dirty="0" err="1"/>
              <a:t>systems</a:t>
            </a:r>
            <a:r>
              <a:rPr lang="fr-FR" dirty="0"/>
              <a:t> » devait révolutionner l’IA. Résultat : </a:t>
            </a:r>
            <a:r>
              <a:rPr lang="fr-FR" b="1" dirty="0"/>
              <a:t>Hiver 2</a:t>
            </a:r>
            <a:r>
              <a:rPr lang="fr-FR" dirty="0"/>
              <a:t>.</a:t>
            </a:r>
          </a:p>
          <a:p>
            <a:pPr marL="0" indent="0" algn="just">
              <a:buNone/>
            </a:pPr>
            <a:r>
              <a:rPr lang="fr-FR" b="1" dirty="0"/>
              <a:t>1990</a:t>
            </a:r>
            <a:r>
              <a:rPr lang="fr-FR" dirty="0"/>
              <a:t> : On est persuadé que cette fois c’est la bonne. On commence à avancer sur la reconnaissance vocale. IBM entre dans la danse et annonce un traducteur instantané qui permettra de se comprendre au téléphone entre le Japon et les Etats-Unis : </a:t>
            </a:r>
            <a:r>
              <a:rPr lang="fr-FR" b="1" dirty="0"/>
              <a:t>Hiver 3</a:t>
            </a:r>
            <a:endParaRPr lang="fr-FR" dirty="0"/>
          </a:p>
          <a:p>
            <a:pPr marL="0" indent="0" algn="just">
              <a:buNone/>
            </a:pPr>
            <a:endParaRPr lang="fr-FR" b="1" dirty="0"/>
          </a:p>
        </p:txBody>
      </p:sp>
    </p:spTree>
    <p:extLst>
      <p:ext uri="{BB962C8B-B14F-4D97-AF65-F5344CB8AC3E}">
        <p14:creationId xmlns:p14="http://schemas.microsoft.com/office/powerpoint/2010/main" val="671891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F9AA5F-151B-8E41-9471-8AEE395D9248}"/>
              </a:ext>
            </a:extLst>
          </p:cNvPr>
          <p:cNvSpPr>
            <a:spLocks noGrp="1"/>
          </p:cNvSpPr>
          <p:nvPr>
            <p:ph type="title"/>
          </p:nvPr>
        </p:nvSpPr>
        <p:spPr/>
        <p:txBody>
          <a:bodyPr/>
          <a:lstStyle/>
          <a:p>
            <a:r>
              <a:rPr lang="fr-FR" dirty="0"/>
              <a:t>Les hivers de l’IA (IA </a:t>
            </a:r>
            <a:r>
              <a:rPr lang="fr-FR" dirty="0" err="1"/>
              <a:t>winter</a:t>
            </a:r>
            <a:r>
              <a:rPr lang="fr-FR" dirty="0"/>
              <a:t>)</a:t>
            </a:r>
          </a:p>
        </p:txBody>
      </p:sp>
      <p:sp>
        <p:nvSpPr>
          <p:cNvPr id="3" name="Espace réservé du contenu 2">
            <a:extLst>
              <a:ext uri="{FF2B5EF4-FFF2-40B4-BE49-F238E27FC236}">
                <a16:creationId xmlns:a16="http://schemas.microsoft.com/office/drawing/2014/main" id="{92B0FE54-423C-5E45-9E53-06E4DCF986B5}"/>
              </a:ext>
            </a:extLst>
          </p:cNvPr>
          <p:cNvSpPr>
            <a:spLocks noGrp="1"/>
          </p:cNvSpPr>
          <p:nvPr>
            <p:ph idx="1"/>
          </p:nvPr>
        </p:nvSpPr>
        <p:spPr>
          <a:xfrm>
            <a:off x="1295401" y="2556931"/>
            <a:ext cx="9869904" cy="3623151"/>
          </a:xfrm>
        </p:spPr>
        <p:txBody>
          <a:bodyPr>
            <a:normAutofit/>
          </a:bodyPr>
          <a:lstStyle/>
          <a:p>
            <a:pPr marL="0" indent="0" algn="just">
              <a:buNone/>
            </a:pPr>
            <a:r>
              <a:rPr lang="fr-FR" b="1" dirty="0"/>
              <a:t>2000</a:t>
            </a:r>
            <a:r>
              <a:rPr lang="fr-FR" dirty="0"/>
              <a:t> : Ce qui va permettre de relancer le concept sera la démocratisation d’Internet dans les années 2000. Avec la plus grande base de données du monde, l’IA allait enfin disposer de la masse d’informations nécessaire à des techniques d’apprentissage comme le Machine Learning. Mais là encore cela ne suffit pas. Pourquoi un système d’apprentissage a besoin par exemple de 100 000 photos de chat pour avoir un taux de reconnaissance de 97% alors qu’un être humain adulte en a besoin que d’une. C’est peut-être une indication sur les différences de fonctionnement.  </a:t>
            </a:r>
            <a:r>
              <a:rPr lang="fr-FR" b="1" dirty="0"/>
              <a:t>Hiver 4 ?????</a:t>
            </a:r>
          </a:p>
          <a:p>
            <a:pPr marL="0" indent="0" algn="just">
              <a:buNone/>
            </a:pPr>
            <a:endParaRPr lang="fr-FR" dirty="0"/>
          </a:p>
        </p:txBody>
      </p:sp>
    </p:spTree>
    <p:extLst>
      <p:ext uri="{BB962C8B-B14F-4D97-AF65-F5344CB8AC3E}">
        <p14:creationId xmlns:p14="http://schemas.microsoft.com/office/powerpoint/2010/main" val="2044525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914D50-B548-034C-B381-CAA4AA913EC5}"/>
              </a:ext>
            </a:extLst>
          </p:cNvPr>
          <p:cNvSpPr>
            <a:spLocks noGrp="1"/>
          </p:cNvSpPr>
          <p:nvPr>
            <p:ph type="title"/>
          </p:nvPr>
        </p:nvSpPr>
        <p:spPr>
          <a:xfrm>
            <a:off x="4626508" y="982132"/>
            <a:ext cx="6270090" cy="1303867"/>
          </a:xfrm>
        </p:spPr>
        <p:txBody>
          <a:bodyPr>
            <a:normAutofit/>
          </a:bodyPr>
          <a:lstStyle/>
          <a:p>
            <a:r>
              <a:rPr lang="fr-FR" dirty="0"/>
              <a:t>Le mythe et la réalité</a:t>
            </a:r>
          </a:p>
        </p:txBody>
      </p:sp>
      <p:pic>
        <p:nvPicPr>
          <p:cNvPr id="2050" name="Picture 2" descr="L&amp;#39;automate du Turc joueur d&amp;#39;échecs - Blog de l&amp;#39;Echiquier Berrichon">
            <a:extLst>
              <a:ext uri="{FF2B5EF4-FFF2-40B4-BE49-F238E27FC236}">
                <a16:creationId xmlns:a16="http://schemas.microsoft.com/office/drawing/2014/main" id="{0283116D-E420-C546-BCE8-E9A95DF970A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
          <a:stretch/>
        </p:blipFill>
        <p:spPr bwMode="auto">
          <a:xfrm>
            <a:off x="1412683" y="1455796"/>
            <a:ext cx="2405039" cy="381319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44918605-4EEC-F14A-96EA-E5ACC692C58D}"/>
              </a:ext>
            </a:extLst>
          </p:cNvPr>
          <p:cNvSpPr>
            <a:spLocks noGrp="1"/>
          </p:cNvSpPr>
          <p:nvPr>
            <p:ph idx="1"/>
          </p:nvPr>
        </p:nvSpPr>
        <p:spPr>
          <a:xfrm>
            <a:off x="4636482" y="2556932"/>
            <a:ext cx="6260114" cy="3318936"/>
          </a:xfrm>
        </p:spPr>
        <p:txBody>
          <a:bodyPr>
            <a:normAutofit lnSpcReduction="10000"/>
          </a:bodyPr>
          <a:lstStyle/>
          <a:p>
            <a:pPr algn="just"/>
            <a:r>
              <a:rPr lang="fr-FR" dirty="0"/>
              <a:t>En 1770 le baron Von </a:t>
            </a:r>
            <a:r>
              <a:rPr lang="fr-FR" dirty="0" err="1"/>
              <a:t>Kempelen</a:t>
            </a:r>
            <a:r>
              <a:rPr lang="fr-FR" dirty="0"/>
              <a:t> construit un androïde grandeur nature représentant un Turc à turban jouant aux échecs. En ouvrant les portes on ne voyait que des engrenages complexes. L’automate a joué et gagné des centaines de parties (Bonaparte, Franklin, </a:t>
            </a:r>
            <a:r>
              <a:rPr lang="fr-FR" dirty="0" err="1"/>
              <a:t>etc</a:t>
            </a:r>
            <a:r>
              <a:rPr lang="fr-FR" dirty="0"/>
              <a:t>). </a:t>
            </a:r>
          </a:p>
          <a:p>
            <a:pPr algn="just"/>
            <a:r>
              <a:rPr lang="fr-FR" dirty="0"/>
              <a:t>La supercherie a durée 50 ans et a contribué à faire croire qu’une machine pouvait être intelligente. </a:t>
            </a:r>
          </a:p>
        </p:txBody>
      </p:sp>
      <p:pic>
        <p:nvPicPr>
          <p:cNvPr id="2052" name="Picture 4">
            <a:extLst>
              <a:ext uri="{FF2B5EF4-FFF2-40B4-BE49-F238E27FC236}">
                <a16:creationId xmlns:a16="http://schemas.microsoft.com/office/drawing/2014/main" id="{0EC5DCCF-97F5-074F-993E-EAD1CE09200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48730" y="1342665"/>
            <a:ext cx="3003120" cy="3926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41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strips(downLeft)">
                                      <p:cBhvr>
                                        <p:cTn id="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6F22E9-FF92-E741-B9F5-979E3989C290}"/>
              </a:ext>
            </a:extLst>
          </p:cNvPr>
          <p:cNvSpPr>
            <a:spLocks noGrp="1"/>
          </p:cNvSpPr>
          <p:nvPr>
            <p:ph type="title"/>
          </p:nvPr>
        </p:nvSpPr>
        <p:spPr>
          <a:xfrm>
            <a:off x="1295400" y="982663"/>
            <a:ext cx="9601200" cy="1301750"/>
          </a:xfrm>
        </p:spPr>
        <p:txBody>
          <a:bodyPr>
            <a:noAutofit/>
          </a:bodyPr>
          <a:lstStyle/>
          <a:p>
            <a:r>
              <a:rPr lang="fr-FR" sz="3600"/>
              <a:t>Mais on a des preuves d’ordinateurs intelligents !</a:t>
            </a:r>
            <a:endParaRPr lang="fr-FR" sz="3600" dirty="0"/>
          </a:p>
        </p:txBody>
      </p:sp>
      <p:sp>
        <p:nvSpPr>
          <p:cNvPr id="3" name="Espace réservé du contenu 2">
            <a:extLst>
              <a:ext uri="{FF2B5EF4-FFF2-40B4-BE49-F238E27FC236}">
                <a16:creationId xmlns:a16="http://schemas.microsoft.com/office/drawing/2014/main" id="{16ACC35F-2074-0445-AAB3-3FADFE55D7EE}"/>
              </a:ext>
            </a:extLst>
          </p:cNvPr>
          <p:cNvSpPr>
            <a:spLocks noGrp="1"/>
          </p:cNvSpPr>
          <p:nvPr>
            <p:ph idx="1"/>
          </p:nvPr>
        </p:nvSpPr>
        <p:spPr>
          <a:xfrm>
            <a:off x="1295400" y="2557463"/>
            <a:ext cx="6042949" cy="3252210"/>
          </a:xfrm>
        </p:spPr>
        <p:txBody>
          <a:bodyPr>
            <a:normAutofit/>
          </a:bodyPr>
          <a:lstStyle/>
          <a:p>
            <a:pPr algn="just"/>
            <a:r>
              <a:rPr lang="fr-FR" sz="2000" dirty="0" err="1"/>
              <a:t>Deep</a:t>
            </a:r>
            <a:r>
              <a:rPr lang="fr-FR" sz="2000" dirty="0"/>
              <a:t> Blue ? C’était un ordinateur IBM développé dans les années 1990 pour jouer aux échecs et battre Garry Kasparov. La première confrontation se déroula à Philadelphie en février 1996 et fut remportée par Garry Kasparov sur le score de 4 points à 2.</a:t>
            </a:r>
          </a:p>
          <a:p>
            <a:pPr algn="just"/>
            <a:r>
              <a:rPr lang="fr-FR" sz="2000" dirty="0"/>
              <a:t>La seconde confrontation eut lieu à New York en mai 1997 et fut remportée par </a:t>
            </a:r>
            <a:r>
              <a:rPr lang="fr-FR" sz="2000" dirty="0" err="1"/>
              <a:t>Deep</a:t>
            </a:r>
            <a:r>
              <a:rPr lang="fr-FR" sz="2000" dirty="0"/>
              <a:t> Blue sur le score de 3,5 points à 2,5, mais en dehors des conditions exigées lors des championnats du monde. </a:t>
            </a:r>
          </a:p>
        </p:txBody>
      </p:sp>
      <p:pic>
        <p:nvPicPr>
          <p:cNvPr id="2050" name="Picture 2" descr="Les 25 ans du match entre Deep Blue et Garry Kasparov - MAJ">
            <a:extLst>
              <a:ext uri="{FF2B5EF4-FFF2-40B4-BE49-F238E27FC236}">
                <a16:creationId xmlns:a16="http://schemas.microsoft.com/office/drawing/2014/main" id="{C87BF39C-497B-B743-B099-8C6EF3CD451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561980" y="2933715"/>
            <a:ext cx="3829050" cy="2154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5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3669B7-FDC3-9D49-A471-17F8A80E9025}"/>
              </a:ext>
            </a:extLst>
          </p:cNvPr>
          <p:cNvSpPr>
            <a:spLocks noGrp="1"/>
          </p:cNvSpPr>
          <p:nvPr>
            <p:ph type="title"/>
          </p:nvPr>
        </p:nvSpPr>
        <p:spPr/>
        <p:txBody>
          <a:bodyPr/>
          <a:lstStyle/>
          <a:p>
            <a:r>
              <a:rPr lang="fr-FR" dirty="0"/>
              <a:t>Le phantasme de l’IA était né</a:t>
            </a:r>
          </a:p>
        </p:txBody>
      </p:sp>
      <p:sp>
        <p:nvSpPr>
          <p:cNvPr id="3" name="Espace réservé du contenu 2">
            <a:extLst>
              <a:ext uri="{FF2B5EF4-FFF2-40B4-BE49-F238E27FC236}">
                <a16:creationId xmlns:a16="http://schemas.microsoft.com/office/drawing/2014/main" id="{FADC9D5E-D955-974C-96DA-C17E54CBCCE2}"/>
              </a:ext>
            </a:extLst>
          </p:cNvPr>
          <p:cNvSpPr>
            <a:spLocks noGrp="1"/>
          </p:cNvSpPr>
          <p:nvPr>
            <p:ph idx="1"/>
          </p:nvPr>
        </p:nvSpPr>
        <p:spPr/>
        <p:txBody>
          <a:bodyPr/>
          <a:lstStyle/>
          <a:p>
            <a:pPr algn="just"/>
            <a:r>
              <a:rPr lang="fr-FR" dirty="0"/>
              <a:t>Mais une partie d’échec, ce n’est que de la combinatoire. Un ordinateur est capable de construire un arbre de toutes les combinaisons possibles et d’adapter son prochain coup en fonction d’une situation. Est-ce de l’intelligence ? On pourrait aussi mémoriser toutes les parties, serait-ce de l’intelligence ? </a:t>
            </a:r>
          </a:p>
          <a:p>
            <a:pPr algn="just"/>
            <a:r>
              <a:rPr lang="fr-FR" dirty="0"/>
              <a:t>Le nombre de parties d’échec possible est estimé entre 10</a:t>
            </a:r>
            <a:r>
              <a:rPr lang="fr-FR" baseline="30000" dirty="0"/>
              <a:t>45</a:t>
            </a:r>
            <a:r>
              <a:rPr lang="fr-FR" dirty="0"/>
              <a:t> et 10</a:t>
            </a:r>
            <a:r>
              <a:rPr lang="fr-FR" baseline="30000" dirty="0"/>
              <a:t>50</a:t>
            </a:r>
            <a:r>
              <a:rPr lang="fr-FR" dirty="0"/>
              <a:t>. </a:t>
            </a:r>
            <a:r>
              <a:rPr lang="fr-FR" dirty="0" err="1"/>
              <a:t>Deep</a:t>
            </a:r>
            <a:r>
              <a:rPr lang="fr-FR" dirty="0"/>
              <a:t> </a:t>
            </a:r>
            <a:r>
              <a:rPr lang="fr-FR" dirty="0" err="1"/>
              <a:t>blue</a:t>
            </a:r>
            <a:r>
              <a:rPr lang="fr-FR" dirty="0"/>
              <a:t> ne connaissait pas tous les coups mais pouvait en prévoir bien plus à l’avance que Kasparov (200 contre 20 environ). </a:t>
            </a:r>
            <a:r>
              <a:rPr lang="fr-FR" b="1" dirty="0"/>
              <a:t>Est-ce de l’intelligence ? </a:t>
            </a:r>
          </a:p>
        </p:txBody>
      </p:sp>
    </p:spTree>
    <p:extLst>
      <p:ext uri="{BB962C8B-B14F-4D97-AF65-F5344CB8AC3E}">
        <p14:creationId xmlns:p14="http://schemas.microsoft.com/office/powerpoint/2010/main" val="3052234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5DF494-2491-0A4D-8166-10471BB8CEB9}"/>
              </a:ext>
            </a:extLst>
          </p:cNvPr>
          <p:cNvSpPr>
            <a:spLocks noGrp="1"/>
          </p:cNvSpPr>
          <p:nvPr>
            <p:ph type="title"/>
          </p:nvPr>
        </p:nvSpPr>
        <p:spPr/>
        <p:txBody>
          <a:bodyPr>
            <a:normAutofit fontScale="90000"/>
          </a:bodyPr>
          <a:lstStyle/>
          <a:p>
            <a:r>
              <a:rPr lang="fr-FR" dirty="0"/>
              <a:t>Plus complexe avec Alpha go contre Lee </a:t>
            </a:r>
            <a:r>
              <a:rPr lang="fr-FR" dirty="0" err="1"/>
              <a:t>Sedol</a:t>
            </a:r>
            <a:endParaRPr lang="fr-FR" dirty="0"/>
          </a:p>
        </p:txBody>
      </p:sp>
      <p:sp>
        <p:nvSpPr>
          <p:cNvPr id="3" name="Espace réservé du contenu 2">
            <a:extLst>
              <a:ext uri="{FF2B5EF4-FFF2-40B4-BE49-F238E27FC236}">
                <a16:creationId xmlns:a16="http://schemas.microsoft.com/office/drawing/2014/main" id="{C3247337-FF88-AD4B-A780-39AFF9354772}"/>
              </a:ext>
            </a:extLst>
          </p:cNvPr>
          <p:cNvSpPr>
            <a:spLocks noGrp="1"/>
          </p:cNvSpPr>
          <p:nvPr>
            <p:ph idx="1"/>
          </p:nvPr>
        </p:nvSpPr>
        <p:spPr>
          <a:xfrm>
            <a:off x="947929" y="2556932"/>
            <a:ext cx="8342375" cy="3318936"/>
          </a:xfrm>
        </p:spPr>
        <p:txBody>
          <a:bodyPr>
            <a:normAutofit fontScale="92500"/>
          </a:bodyPr>
          <a:lstStyle/>
          <a:p>
            <a:pPr algn="just"/>
            <a:r>
              <a:rPr lang="fr-FR" dirty="0"/>
              <a:t>La société </a:t>
            </a:r>
            <a:r>
              <a:rPr lang="fr-FR" dirty="0" err="1"/>
              <a:t>DeepMind</a:t>
            </a:r>
            <a:r>
              <a:rPr lang="fr-FR" dirty="0"/>
              <a:t> (rachetée en 2014 par Google) est une entreprise britannique spécialisée dans l’IA. En 2016 son programme </a:t>
            </a:r>
            <a:r>
              <a:rPr lang="fr-FR" dirty="0" err="1"/>
              <a:t>Alphago</a:t>
            </a:r>
            <a:r>
              <a:rPr lang="fr-FR" dirty="0"/>
              <a:t> a battu le champion du monde sud-coréen Lee </a:t>
            </a:r>
            <a:r>
              <a:rPr lang="fr-FR" dirty="0" err="1"/>
              <a:t>Sedol</a:t>
            </a:r>
            <a:r>
              <a:rPr lang="fr-FR" dirty="0"/>
              <a:t>. Au Go le nombre potentiel de parties différentes est estimé entre 10</a:t>
            </a:r>
            <a:r>
              <a:rPr lang="fr-FR" baseline="30000" dirty="0"/>
              <a:t>172</a:t>
            </a:r>
            <a:r>
              <a:rPr lang="fr-FR" dirty="0"/>
              <a:t> et 10</a:t>
            </a:r>
            <a:r>
              <a:rPr lang="fr-FR" baseline="30000" dirty="0"/>
              <a:t>762</a:t>
            </a:r>
            <a:r>
              <a:rPr lang="fr-FR" dirty="0"/>
              <a:t>. </a:t>
            </a:r>
          </a:p>
          <a:p>
            <a:pPr algn="just"/>
            <a:r>
              <a:rPr lang="fr-FR" dirty="0"/>
              <a:t>Même avec les puissances de calcul actuelles, des méthodes basées sur de la résolution de type force brute ne sont plus envisageables. </a:t>
            </a:r>
          </a:p>
          <a:p>
            <a:pPr algn="just"/>
            <a:r>
              <a:rPr lang="fr-FR" dirty="0"/>
              <a:t>C’est là que des méthodes d’apprentissage peuvent s’avérer efficaces. </a:t>
            </a:r>
          </a:p>
        </p:txBody>
      </p:sp>
      <p:pic>
        <p:nvPicPr>
          <p:cNvPr id="1026" name="Picture 2" descr="Lee Sedol — Wikipédia">
            <a:extLst>
              <a:ext uri="{FF2B5EF4-FFF2-40B4-BE49-F238E27FC236}">
                <a16:creationId xmlns:a16="http://schemas.microsoft.com/office/drawing/2014/main" id="{DA746CD7-8110-954A-BD84-2085EF7696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1583" y="2556932"/>
            <a:ext cx="1872488" cy="1881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8119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98970C-1133-C948-A587-1B89A29E8D08}"/>
              </a:ext>
            </a:extLst>
          </p:cNvPr>
          <p:cNvSpPr>
            <a:spLocks noGrp="1"/>
          </p:cNvSpPr>
          <p:nvPr>
            <p:ph type="title"/>
          </p:nvPr>
        </p:nvSpPr>
        <p:spPr/>
        <p:txBody>
          <a:bodyPr/>
          <a:lstStyle/>
          <a:p>
            <a:r>
              <a:rPr lang="fr-FR" dirty="0"/>
              <a:t>La puissance d’</a:t>
            </a:r>
            <a:r>
              <a:rPr lang="fr-FR" dirty="0" err="1"/>
              <a:t>Alphago</a:t>
            </a:r>
            <a:endParaRPr lang="fr-FR" dirty="0"/>
          </a:p>
        </p:txBody>
      </p:sp>
      <p:sp>
        <p:nvSpPr>
          <p:cNvPr id="3" name="Espace réservé du contenu 2">
            <a:extLst>
              <a:ext uri="{FF2B5EF4-FFF2-40B4-BE49-F238E27FC236}">
                <a16:creationId xmlns:a16="http://schemas.microsoft.com/office/drawing/2014/main" id="{655A65A5-4A29-C243-A591-7C58008BC5FE}"/>
              </a:ext>
            </a:extLst>
          </p:cNvPr>
          <p:cNvSpPr>
            <a:spLocks noGrp="1"/>
          </p:cNvSpPr>
          <p:nvPr>
            <p:ph idx="1"/>
          </p:nvPr>
        </p:nvSpPr>
        <p:spPr/>
        <p:txBody>
          <a:bodyPr/>
          <a:lstStyle/>
          <a:p>
            <a:r>
              <a:rPr lang="fr-FR" dirty="0" err="1"/>
              <a:t>Alphago</a:t>
            </a:r>
            <a:r>
              <a:rPr lang="fr-FR" dirty="0"/>
              <a:t> c’était :</a:t>
            </a:r>
          </a:p>
          <a:p>
            <a:r>
              <a:rPr lang="fr-FR" dirty="0"/>
              <a:t>1500 CPU (Processeurs centraux)</a:t>
            </a:r>
          </a:p>
          <a:p>
            <a:r>
              <a:rPr lang="fr-FR" dirty="0"/>
              <a:t>250 GPU (Processeurs Graphiques utilisés pour les puissances de calcul)</a:t>
            </a:r>
          </a:p>
          <a:p>
            <a:r>
              <a:rPr lang="fr-FR" dirty="0"/>
              <a:t>Quelques TPU (</a:t>
            </a:r>
            <a:r>
              <a:rPr lang="fr-FR" dirty="0" err="1"/>
              <a:t>Tensor</a:t>
            </a:r>
            <a:r>
              <a:rPr lang="fr-FR" dirty="0"/>
              <a:t> </a:t>
            </a:r>
            <a:r>
              <a:rPr lang="fr-FR" dirty="0" err="1"/>
              <a:t>Processing</a:t>
            </a:r>
            <a:r>
              <a:rPr lang="fr-FR" dirty="0"/>
              <a:t> Unit, un type de processeur dédié au calcul d' apprentissage des réseaux de neurones ).</a:t>
            </a:r>
          </a:p>
          <a:p>
            <a:r>
              <a:rPr lang="fr-FR" dirty="0" err="1"/>
              <a:t>Alphago</a:t>
            </a:r>
            <a:r>
              <a:rPr lang="fr-FR" dirty="0"/>
              <a:t> a utilisé des techniques d’apprentissage couplées à des statistiques </a:t>
            </a:r>
            <a:r>
              <a:rPr lang="fr-FR" b="1" dirty="0"/>
              <a:t>Est-ce de l’intelligence ?  </a:t>
            </a:r>
          </a:p>
        </p:txBody>
      </p:sp>
    </p:spTree>
    <p:extLst>
      <p:ext uri="{BB962C8B-B14F-4D97-AF65-F5344CB8AC3E}">
        <p14:creationId xmlns:p14="http://schemas.microsoft.com/office/powerpoint/2010/main" val="20970234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F16D23-DBA4-7041-B84E-591A50600D53}"/>
              </a:ext>
            </a:extLst>
          </p:cNvPr>
          <p:cNvSpPr>
            <a:spLocks noGrp="1"/>
          </p:cNvSpPr>
          <p:nvPr>
            <p:ph type="title"/>
          </p:nvPr>
        </p:nvSpPr>
        <p:spPr/>
        <p:txBody>
          <a:bodyPr/>
          <a:lstStyle/>
          <a:p>
            <a:r>
              <a:rPr lang="fr-FR" dirty="0"/>
              <a:t>Bon mais la voiture autonome çà marche !</a:t>
            </a:r>
          </a:p>
        </p:txBody>
      </p:sp>
      <p:sp>
        <p:nvSpPr>
          <p:cNvPr id="3" name="Espace réservé du contenu 2">
            <a:extLst>
              <a:ext uri="{FF2B5EF4-FFF2-40B4-BE49-F238E27FC236}">
                <a16:creationId xmlns:a16="http://schemas.microsoft.com/office/drawing/2014/main" id="{72BA96FF-62A2-0C4F-9AD7-8A2A265762C0}"/>
              </a:ext>
            </a:extLst>
          </p:cNvPr>
          <p:cNvSpPr>
            <a:spLocks noGrp="1"/>
          </p:cNvSpPr>
          <p:nvPr>
            <p:ph idx="1"/>
          </p:nvPr>
        </p:nvSpPr>
        <p:spPr>
          <a:xfrm>
            <a:off x="1295401" y="2556931"/>
            <a:ext cx="9601196" cy="3557541"/>
          </a:xfrm>
        </p:spPr>
        <p:txBody>
          <a:bodyPr>
            <a:normAutofit lnSpcReduction="10000"/>
          </a:bodyPr>
          <a:lstStyle/>
          <a:p>
            <a:r>
              <a:rPr lang="fr-FR" dirty="0"/>
              <a:t>Et bien … Non et en tout cas pas comme vous l’imaginez. </a:t>
            </a:r>
          </a:p>
          <a:p>
            <a:r>
              <a:rPr lang="fr-FR" dirty="0"/>
              <a:t>Il existe 5 niveaux de voiture autonome. Le niveau 5 correspondant à la voiture qui fonctionne réellement seule (vous pouvez envoyer vos sms au volant, dormir, regarder un film, …). </a:t>
            </a:r>
          </a:p>
          <a:p>
            <a:r>
              <a:rPr lang="fr-FR" dirty="0"/>
              <a:t>CES de Vegas. 2018 : La voiture autonome c’est pour dans 5 ans</a:t>
            </a:r>
          </a:p>
          <a:p>
            <a:r>
              <a:rPr lang="fr-FR" dirty="0"/>
              <a:t>CES de Vegas. 2019 : La voiture autonome arrive dans 15 ans</a:t>
            </a:r>
          </a:p>
          <a:p>
            <a:r>
              <a:rPr lang="fr-FR" dirty="0"/>
              <a:t>CES de Vegas. 2020 : La voiture autonome arrive dans 20-25 ans </a:t>
            </a:r>
          </a:p>
          <a:p>
            <a:r>
              <a:rPr lang="fr-FR" dirty="0"/>
              <a:t>R. VIVIAN 2022 (comme Luc Julia)  : La voiture niveau 5 …. Jamais</a:t>
            </a:r>
          </a:p>
        </p:txBody>
      </p:sp>
    </p:spTree>
    <p:extLst>
      <p:ext uri="{BB962C8B-B14F-4D97-AF65-F5344CB8AC3E}">
        <p14:creationId xmlns:p14="http://schemas.microsoft.com/office/powerpoint/2010/main" val="927072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ECA99A-5699-4C48-A26A-477BD73A8B7F}"/>
              </a:ext>
            </a:extLst>
          </p:cNvPr>
          <p:cNvSpPr>
            <a:spLocks noGrp="1"/>
          </p:cNvSpPr>
          <p:nvPr>
            <p:ph type="title"/>
          </p:nvPr>
        </p:nvSpPr>
        <p:spPr>
          <a:xfrm>
            <a:off x="1180101" y="982132"/>
            <a:ext cx="6354633" cy="1303867"/>
          </a:xfrm>
        </p:spPr>
        <p:txBody>
          <a:bodyPr>
            <a:normAutofit/>
          </a:bodyPr>
          <a:lstStyle/>
          <a:p>
            <a:r>
              <a:rPr lang="fr-FR" dirty="0"/>
              <a:t>Et j’ai des preuves</a:t>
            </a:r>
          </a:p>
        </p:txBody>
      </p:sp>
      <p:sp>
        <p:nvSpPr>
          <p:cNvPr id="3" name="Espace réservé du contenu 2">
            <a:extLst>
              <a:ext uri="{FF2B5EF4-FFF2-40B4-BE49-F238E27FC236}">
                <a16:creationId xmlns:a16="http://schemas.microsoft.com/office/drawing/2014/main" id="{82C01353-1010-E047-80B8-CBFA072497CA}"/>
              </a:ext>
            </a:extLst>
          </p:cNvPr>
          <p:cNvSpPr>
            <a:spLocks noGrp="1"/>
          </p:cNvSpPr>
          <p:nvPr>
            <p:ph idx="1"/>
          </p:nvPr>
        </p:nvSpPr>
        <p:spPr>
          <a:xfrm>
            <a:off x="1167386" y="2724726"/>
            <a:ext cx="5687584" cy="3151141"/>
          </a:xfrm>
        </p:spPr>
        <p:txBody>
          <a:bodyPr>
            <a:normAutofit lnSpcReduction="10000"/>
          </a:bodyPr>
          <a:lstStyle/>
          <a:p>
            <a:pPr marL="0" indent="0" algn="just">
              <a:buNone/>
            </a:pPr>
            <a:r>
              <a:rPr lang="fr-FR" sz="2200" dirty="0"/>
              <a:t>Place de l’étoile à Paris à 8H ou 18H. Pourquoi ? Tout simplement parce que ce n’est plus du code de la route. Les règles établies ne fonctionnent plus. C’est de la négociation, de la psychologie, de la testostérone, du risque et c’est tout. Donc après 5 ans de programmation pour intégrer la négociation dans votre logiciel pour réussir à traverser la place de l’étoile en 3H, vous prenez votre voiture et vous la faites rouler à Bogota, </a:t>
            </a:r>
            <a:r>
              <a:rPr lang="fr-FR" sz="2200" dirty="0" err="1"/>
              <a:t>Bangalor</a:t>
            </a:r>
            <a:r>
              <a:rPr lang="fr-FR" sz="2200" dirty="0"/>
              <a:t>.</a:t>
            </a:r>
          </a:p>
        </p:txBody>
      </p:sp>
      <p:pic>
        <p:nvPicPr>
          <p:cNvPr id="1026" name="Picture 2" descr="La ville avec le plus d&amp;#39;embouteillages est Paris">
            <a:extLst>
              <a:ext uri="{FF2B5EF4-FFF2-40B4-BE49-F238E27FC236}">
                <a16:creationId xmlns:a16="http://schemas.microsoft.com/office/drawing/2014/main" id="{27BE0106-4939-6E40-8160-0237925FE25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462983" y="969105"/>
            <a:ext cx="3872042" cy="2255464"/>
          </a:xfrm>
          <a:prstGeom prst="rect">
            <a:avLst/>
          </a:prstGeom>
          <a:noFill/>
          <a:ln w="57150" cmpd="thickThin">
            <a:noFill/>
            <a:miter lim="800000"/>
          </a:ln>
          <a:extLst>
            <a:ext uri="{909E8E84-426E-40DD-AFC4-6F175D3DCCD1}">
              <a14:hiddenFill xmlns:a14="http://schemas.microsoft.com/office/drawing/2010/main">
                <a:solidFill>
                  <a:srgbClr val="FFFFFF"/>
                </a:solidFill>
              </a14:hiddenFill>
            </a:ext>
          </a:extLst>
        </p:spPr>
      </p:pic>
      <p:pic>
        <p:nvPicPr>
          <p:cNvPr id="1028" name="Picture 4" descr="La mobilité urbaine en Inde, un développement hétérogène – Bangalore |">
            <a:extLst>
              <a:ext uri="{FF2B5EF4-FFF2-40B4-BE49-F238E27FC236}">
                <a16:creationId xmlns:a16="http://schemas.microsoft.com/office/drawing/2014/main" id="{991516EC-CA11-2D47-B54A-A9012EE3860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7462983" y="3697843"/>
            <a:ext cx="3872043" cy="2178024"/>
          </a:xfrm>
          <a:prstGeom prst="rect">
            <a:avLst/>
          </a:prstGeom>
          <a:noFill/>
          <a:ln w="57150" cmpd="thickThin">
            <a:no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33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04172B-01FC-2843-9A0E-EF3F92FEDE98}"/>
              </a:ext>
            </a:extLst>
          </p:cNvPr>
          <p:cNvSpPr>
            <a:spLocks noGrp="1"/>
          </p:cNvSpPr>
          <p:nvPr>
            <p:ph type="title"/>
          </p:nvPr>
        </p:nvSpPr>
        <p:spPr/>
        <p:txBody>
          <a:bodyPr/>
          <a:lstStyle/>
          <a:p>
            <a:r>
              <a:rPr lang="fr-FR" dirty="0"/>
              <a:t>Et j’ai des preuves</a:t>
            </a:r>
          </a:p>
        </p:txBody>
      </p:sp>
      <p:sp>
        <p:nvSpPr>
          <p:cNvPr id="3" name="Espace réservé du contenu 2">
            <a:extLst>
              <a:ext uri="{FF2B5EF4-FFF2-40B4-BE49-F238E27FC236}">
                <a16:creationId xmlns:a16="http://schemas.microsoft.com/office/drawing/2014/main" id="{D2AEE747-4A70-CC48-9375-5D26D92492A2}"/>
              </a:ext>
            </a:extLst>
          </p:cNvPr>
          <p:cNvSpPr>
            <a:spLocks noGrp="1"/>
          </p:cNvSpPr>
          <p:nvPr>
            <p:ph idx="1"/>
          </p:nvPr>
        </p:nvSpPr>
        <p:spPr/>
        <p:txBody>
          <a:bodyPr/>
          <a:lstStyle/>
          <a:p>
            <a:pPr algn="just"/>
            <a:r>
              <a:rPr lang="fr-FR" dirty="0"/>
              <a:t>2) </a:t>
            </a:r>
            <a:r>
              <a:rPr lang="fr-FR" dirty="0" err="1"/>
              <a:t>Waymo</a:t>
            </a:r>
            <a:r>
              <a:rPr lang="fr-FR" dirty="0"/>
              <a:t> : compagnie de Google qui travaille sur la voiture autonome et qui a parcouru, avec leur prototype plus de 32 millions de km. </a:t>
            </a:r>
          </a:p>
          <a:p>
            <a:pPr algn="just"/>
            <a:r>
              <a:rPr lang="fr-FR" dirty="0"/>
              <a:t>Les vidéos étant disponibles sur </a:t>
            </a:r>
            <a:r>
              <a:rPr lang="fr-FR" dirty="0" err="1"/>
              <a:t>Youtube</a:t>
            </a:r>
            <a:r>
              <a:rPr lang="fr-FR" dirty="0"/>
              <a:t> pour pouvez aller les regarder. Rien de passionnant sauf (au moins) une anecdote rapportée par Luc Julia. Une voiture roule dans </a:t>
            </a:r>
            <a:r>
              <a:rPr lang="fr-FR" dirty="0" err="1"/>
              <a:t>MountainView</a:t>
            </a:r>
            <a:r>
              <a:rPr lang="fr-FR" dirty="0"/>
              <a:t> et tout d’un coup elle s’arrête sans raison, pas de feux, pas de croisement, juste deux piétons sur un trottoir.  Elle redémarre puis s’arrête encore deux mètres plus loin, etc. </a:t>
            </a:r>
          </a:p>
        </p:txBody>
      </p:sp>
    </p:spTree>
    <p:extLst>
      <p:ext uri="{BB962C8B-B14F-4D97-AF65-F5344CB8AC3E}">
        <p14:creationId xmlns:p14="http://schemas.microsoft.com/office/powerpoint/2010/main" val="3255939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5F6DB6-287D-4D42-A56D-A450056632E4}"/>
              </a:ext>
            </a:extLst>
          </p:cNvPr>
          <p:cNvSpPr>
            <a:spLocks noGrp="1"/>
          </p:cNvSpPr>
          <p:nvPr>
            <p:ph type="title"/>
          </p:nvPr>
        </p:nvSpPr>
        <p:spPr/>
        <p:txBody>
          <a:bodyPr/>
          <a:lstStyle/>
          <a:p>
            <a:r>
              <a:rPr lang="fr-FR" dirty="0"/>
              <a:t>Et j’ai des preuves</a:t>
            </a:r>
          </a:p>
        </p:txBody>
      </p:sp>
      <p:sp>
        <p:nvSpPr>
          <p:cNvPr id="3" name="Espace réservé du contenu 2">
            <a:extLst>
              <a:ext uri="{FF2B5EF4-FFF2-40B4-BE49-F238E27FC236}">
                <a16:creationId xmlns:a16="http://schemas.microsoft.com/office/drawing/2014/main" id="{B0392829-A816-A44B-A9C7-B1355718BD72}"/>
              </a:ext>
            </a:extLst>
          </p:cNvPr>
          <p:cNvSpPr>
            <a:spLocks noGrp="1"/>
          </p:cNvSpPr>
          <p:nvPr>
            <p:ph idx="1"/>
          </p:nvPr>
        </p:nvSpPr>
        <p:spPr/>
        <p:txBody>
          <a:bodyPr/>
          <a:lstStyle/>
          <a:p>
            <a:pPr algn="just"/>
            <a:r>
              <a:rPr lang="fr-FR" dirty="0"/>
              <a:t>En zoomant, on remarque qu’un des piétons transporte un panneau stop. La voiture n’est pas capable d’analyser la situation. Elle détecte un stop et elle s’arrête. Elle n’a pas de sens commun. </a:t>
            </a:r>
          </a:p>
          <a:p>
            <a:pPr algn="just"/>
            <a:r>
              <a:rPr lang="fr-FR" dirty="0"/>
              <a:t>En France aussi </a:t>
            </a:r>
          </a:p>
        </p:txBody>
      </p:sp>
      <p:pic>
        <p:nvPicPr>
          <p:cNvPr id="2052" name="Picture 4" descr="Actualités de Sérac Signalisation,réalisations de totems, panneaux de  signalisation et barrières de sécurité à la sortie des écoles.">
            <a:extLst>
              <a:ext uri="{FF2B5EF4-FFF2-40B4-BE49-F238E27FC236}">
                <a16:creationId xmlns:a16="http://schemas.microsoft.com/office/drawing/2014/main" id="{3253ED42-EED5-034C-B86B-1C6D836091B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52866" y="4216400"/>
            <a:ext cx="3252440" cy="162622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amp;#39;est quoi ces petits bonhommes jaunes rue Fernand-Bar à Béthune?">
            <a:extLst>
              <a:ext uri="{FF2B5EF4-FFF2-40B4-BE49-F238E27FC236}">
                <a16:creationId xmlns:a16="http://schemas.microsoft.com/office/drawing/2014/main" id="{EE4C18C3-97D9-2B48-ABC6-76CAF1A8DED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88943" y="4304836"/>
            <a:ext cx="2811964" cy="162622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Marquage au sol peinture, résine, thermocollé, 3D | Veka signalisation">
            <a:extLst>
              <a:ext uri="{FF2B5EF4-FFF2-40B4-BE49-F238E27FC236}">
                <a16:creationId xmlns:a16="http://schemas.microsoft.com/office/drawing/2014/main" id="{6B1C7B74-84F2-A147-B66C-1625E043169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457265" y="4216399"/>
            <a:ext cx="2439332" cy="162622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descr="Une image contenant arbre, extérieur, rue, signe&#10;&#10;Description générée automatiquement">
            <a:extLst>
              <a:ext uri="{FF2B5EF4-FFF2-40B4-BE49-F238E27FC236}">
                <a16:creationId xmlns:a16="http://schemas.microsoft.com/office/drawing/2014/main" id="{33864725-6BB0-5833-5CE1-C301C04F8797}"/>
              </a:ext>
            </a:extLst>
          </p:cNvPr>
          <p:cNvPicPr>
            <a:picLocks noChangeAspect="1"/>
          </p:cNvPicPr>
          <p:nvPr/>
        </p:nvPicPr>
        <p:blipFill>
          <a:blip r:embed="rId6"/>
          <a:stretch>
            <a:fillRect/>
          </a:stretch>
        </p:blipFill>
        <p:spPr>
          <a:xfrm rot="5400000">
            <a:off x="5117723" y="635374"/>
            <a:ext cx="6414247" cy="5143500"/>
          </a:xfrm>
          <a:prstGeom prst="rect">
            <a:avLst/>
          </a:prstGeom>
        </p:spPr>
      </p:pic>
      <p:pic>
        <p:nvPicPr>
          <p:cNvPr id="5" name="Image 4" descr="Une image contenant extérieur, arbre&#10;&#10;Description générée automatiquement">
            <a:extLst>
              <a:ext uri="{FF2B5EF4-FFF2-40B4-BE49-F238E27FC236}">
                <a16:creationId xmlns:a16="http://schemas.microsoft.com/office/drawing/2014/main" id="{6389FC54-D446-129D-3877-FBB554F13219}"/>
              </a:ext>
            </a:extLst>
          </p:cNvPr>
          <p:cNvPicPr>
            <a:picLocks noChangeAspect="1"/>
          </p:cNvPicPr>
          <p:nvPr/>
        </p:nvPicPr>
        <p:blipFill>
          <a:blip r:embed="rId7"/>
          <a:stretch>
            <a:fillRect/>
          </a:stretch>
        </p:blipFill>
        <p:spPr>
          <a:xfrm rot="5400000">
            <a:off x="244622" y="929423"/>
            <a:ext cx="6414248" cy="4555403"/>
          </a:xfrm>
          <a:prstGeom prst="rect">
            <a:avLst/>
          </a:prstGeom>
        </p:spPr>
      </p:pic>
    </p:spTree>
    <p:extLst>
      <p:ext uri="{BB962C8B-B14F-4D97-AF65-F5344CB8AC3E}">
        <p14:creationId xmlns:p14="http://schemas.microsoft.com/office/powerpoint/2010/main" val="582600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B34325-FAC4-5B47-8704-44AF8F6588F6}"/>
              </a:ext>
            </a:extLst>
          </p:cNvPr>
          <p:cNvSpPr>
            <a:spLocks noGrp="1"/>
          </p:cNvSpPr>
          <p:nvPr>
            <p:ph type="title"/>
          </p:nvPr>
        </p:nvSpPr>
        <p:spPr/>
        <p:txBody>
          <a:bodyPr/>
          <a:lstStyle/>
          <a:p>
            <a:r>
              <a:rPr lang="fr-FR" dirty="0"/>
              <a:t>Alors	</a:t>
            </a:r>
          </a:p>
        </p:txBody>
      </p:sp>
      <p:sp>
        <p:nvSpPr>
          <p:cNvPr id="3" name="Espace réservé du contenu 2">
            <a:extLst>
              <a:ext uri="{FF2B5EF4-FFF2-40B4-BE49-F238E27FC236}">
                <a16:creationId xmlns:a16="http://schemas.microsoft.com/office/drawing/2014/main" id="{49C079FE-8A99-7F46-A6C4-B013B1A03298}"/>
              </a:ext>
            </a:extLst>
          </p:cNvPr>
          <p:cNvSpPr>
            <a:spLocks noGrp="1"/>
          </p:cNvSpPr>
          <p:nvPr>
            <p:ph idx="1"/>
          </p:nvPr>
        </p:nvSpPr>
        <p:spPr/>
        <p:txBody>
          <a:bodyPr>
            <a:normAutofit lnSpcReduction="10000"/>
          </a:bodyPr>
          <a:lstStyle/>
          <a:p>
            <a:pPr algn="just"/>
            <a:r>
              <a:rPr lang="fr-FR" dirty="0"/>
              <a:t>Oui les aides à la conduite amélioreront les statistiques des accidents</a:t>
            </a:r>
          </a:p>
          <a:p>
            <a:pPr algn="just"/>
            <a:r>
              <a:rPr lang="fr-FR" dirty="0"/>
              <a:t>Oui les véhicules seront des outils communicants</a:t>
            </a:r>
          </a:p>
          <a:p>
            <a:pPr algn="just"/>
            <a:r>
              <a:rPr lang="fr-FR" dirty="0"/>
              <a:t>Oui on assurera plus de sécurité pour les passagers</a:t>
            </a:r>
          </a:p>
          <a:p>
            <a:pPr algn="just"/>
            <a:r>
              <a:rPr lang="fr-FR" dirty="0"/>
              <a:t>Mais non, on ne pourra pas se passer de l’humain car il y aura toujours une situation particulière qui mettra en défaut un système qui fonctionne sur l’interprétation stricte de règles. Nous on s’adapte à tout, on invente, on crée. Une machine, si un programmeur ne lui a pas écrit les bonnes lignes, si elle n’a jamais rencontré le cas, </a:t>
            </a:r>
            <a:r>
              <a:rPr lang="fr-FR" b="1" dirty="0"/>
              <a:t>elle ne sait pas faire</a:t>
            </a:r>
            <a:r>
              <a:rPr lang="fr-FR" dirty="0"/>
              <a:t>. </a:t>
            </a:r>
          </a:p>
        </p:txBody>
      </p:sp>
    </p:spTree>
    <p:extLst>
      <p:ext uri="{BB962C8B-B14F-4D97-AF65-F5344CB8AC3E}">
        <p14:creationId xmlns:p14="http://schemas.microsoft.com/office/powerpoint/2010/main" val="26672887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DF6271-8458-5146-AD69-72EB15426C66}"/>
              </a:ext>
            </a:extLst>
          </p:cNvPr>
          <p:cNvSpPr>
            <a:spLocks noGrp="1"/>
          </p:cNvSpPr>
          <p:nvPr>
            <p:ph type="title"/>
          </p:nvPr>
        </p:nvSpPr>
        <p:spPr/>
        <p:txBody>
          <a:bodyPr/>
          <a:lstStyle/>
          <a:p>
            <a:r>
              <a:rPr lang="fr-FR" dirty="0"/>
              <a:t>L’ordinateur décide seul (???)</a:t>
            </a:r>
          </a:p>
        </p:txBody>
      </p:sp>
      <p:pic>
        <p:nvPicPr>
          <p:cNvPr id="4" name="Image 3">
            <a:extLst>
              <a:ext uri="{FF2B5EF4-FFF2-40B4-BE49-F238E27FC236}">
                <a16:creationId xmlns:a16="http://schemas.microsoft.com/office/drawing/2014/main" id="{29AAFA01-581A-6248-90C3-FA20920FF2C2}"/>
              </a:ext>
            </a:extLst>
          </p:cNvPr>
          <p:cNvPicPr>
            <a:picLocks noChangeAspect="1"/>
          </p:cNvPicPr>
          <p:nvPr/>
        </p:nvPicPr>
        <p:blipFill>
          <a:blip r:embed="rId3"/>
          <a:stretch>
            <a:fillRect/>
          </a:stretch>
        </p:blipFill>
        <p:spPr>
          <a:xfrm>
            <a:off x="1562501" y="2777066"/>
            <a:ext cx="1041454" cy="1303868"/>
          </a:xfrm>
          <a:prstGeom prst="rect">
            <a:avLst/>
          </a:prstGeom>
        </p:spPr>
      </p:pic>
      <p:pic>
        <p:nvPicPr>
          <p:cNvPr id="6" name="Image 5" descr="Une image contenant clipart&#10;&#10;Description générée automatiquement">
            <a:extLst>
              <a:ext uri="{FF2B5EF4-FFF2-40B4-BE49-F238E27FC236}">
                <a16:creationId xmlns:a16="http://schemas.microsoft.com/office/drawing/2014/main" id="{705F3349-DA01-2C46-8DF5-58C17D8751E7}"/>
              </a:ext>
            </a:extLst>
          </p:cNvPr>
          <p:cNvPicPr>
            <a:picLocks noChangeAspect="1"/>
          </p:cNvPicPr>
          <p:nvPr/>
        </p:nvPicPr>
        <p:blipFill>
          <a:blip r:embed="rId4"/>
          <a:stretch>
            <a:fillRect/>
          </a:stretch>
        </p:blipFill>
        <p:spPr>
          <a:xfrm>
            <a:off x="3300633" y="5130478"/>
            <a:ext cx="742950" cy="1022350"/>
          </a:xfrm>
          <a:prstGeom prst="rect">
            <a:avLst/>
          </a:prstGeom>
        </p:spPr>
      </p:pic>
      <p:pic>
        <p:nvPicPr>
          <p:cNvPr id="8" name="Image 7" descr="Une image contenant clipart&#10;&#10;Description générée automatiquement">
            <a:extLst>
              <a:ext uri="{FF2B5EF4-FFF2-40B4-BE49-F238E27FC236}">
                <a16:creationId xmlns:a16="http://schemas.microsoft.com/office/drawing/2014/main" id="{2589205D-17CB-504D-A0FD-DC6B99E714DB}"/>
              </a:ext>
            </a:extLst>
          </p:cNvPr>
          <p:cNvPicPr>
            <a:picLocks noChangeAspect="1"/>
          </p:cNvPicPr>
          <p:nvPr/>
        </p:nvPicPr>
        <p:blipFill>
          <a:blip r:embed="rId5"/>
          <a:stretch>
            <a:fillRect/>
          </a:stretch>
        </p:blipFill>
        <p:spPr>
          <a:xfrm>
            <a:off x="2853060" y="2777066"/>
            <a:ext cx="895147" cy="1234685"/>
          </a:xfrm>
          <a:prstGeom prst="rect">
            <a:avLst/>
          </a:prstGeom>
        </p:spPr>
      </p:pic>
      <p:pic>
        <p:nvPicPr>
          <p:cNvPr id="13" name="Image 12" descr="Une image contenant clipart&#10;&#10;Description générée automatiquement">
            <a:extLst>
              <a:ext uri="{FF2B5EF4-FFF2-40B4-BE49-F238E27FC236}">
                <a16:creationId xmlns:a16="http://schemas.microsoft.com/office/drawing/2014/main" id="{550386FF-85DD-7F4B-9BEB-53760DEE636E}"/>
              </a:ext>
            </a:extLst>
          </p:cNvPr>
          <p:cNvPicPr>
            <a:picLocks noChangeAspect="1"/>
          </p:cNvPicPr>
          <p:nvPr/>
        </p:nvPicPr>
        <p:blipFill>
          <a:blip r:embed="rId6"/>
          <a:stretch>
            <a:fillRect/>
          </a:stretch>
        </p:blipFill>
        <p:spPr>
          <a:xfrm>
            <a:off x="1295402" y="4734046"/>
            <a:ext cx="887542" cy="1219334"/>
          </a:xfrm>
          <a:prstGeom prst="rect">
            <a:avLst/>
          </a:prstGeom>
        </p:spPr>
      </p:pic>
      <p:pic>
        <p:nvPicPr>
          <p:cNvPr id="19" name="Image 18" descr="Une image contenant texte&#10;&#10;Description générée automatiquement">
            <a:extLst>
              <a:ext uri="{FF2B5EF4-FFF2-40B4-BE49-F238E27FC236}">
                <a16:creationId xmlns:a16="http://schemas.microsoft.com/office/drawing/2014/main" id="{B88E5B5E-ED31-AA4D-A06B-73BE740C823B}"/>
              </a:ext>
            </a:extLst>
          </p:cNvPr>
          <p:cNvPicPr>
            <a:picLocks noChangeAspect="1"/>
          </p:cNvPicPr>
          <p:nvPr/>
        </p:nvPicPr>
        <p:blipFill>
          <a:blip r:embed="rId7"/>
          <a:stretch>
            <a:fillRect/>
          </a:stretch>
        </p:blipFill>
        <p:spPr>
          <a:xfrm>
            <a:off x="2499904" y="4224875"/>
            <a:ext cx="759022" cy="1171694"/>
          </a:xfrm>
          <a:prstGeom prst="rect">
            <a:avLst/>
          </a:prstGeom>
        </p:spPr>
      </p:pic>
      <p:sp>
        <p:nvSpPr>
          <p:cNvPr id="20" name="Flèche vers la droite 19">
            <a:extLst>
              <a:ext uri="{FF2B5EF4-FFF2-40B4-BE49-F238E27FC236}">
                <a16:creationId xmlns:a16="http://schemas.microsoft.com/office/drawing/2014/main" id="{B70E4BE4-1C0F-B740-BCA7-552E9A8BF58A}"/>
              </a:ext>
            </a:extLst>
          </p:cNvPr>
          <p:cNvSpPr/>
          <p:nvPr/>
        </p:nvSpPr>
        <p:spPr>
          <a:xfrm>
            <a:off x="4444678" y="3773347"/>
            <a:ext cx="1215342" cy="7294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2" name="Image 41" descr="Une image contenant clipart&#10;&#10;Description générée automatiquement">
            <a:extLst>
              <a:ext uri="{FF2B5EF4-FFF2-40B4-BE49-F238E27FC236}">
                <a16:creationId xmlns:a16="http://schemas.microsoft.com/office/drawing/2014/main" id="{01E62C98-85C6-D141-9E44-03D6A1EC8FD8}"/>
              </a:ext>
            </a:extLst>
          </p:cNvPr>
          <p:cNvPicPr>
            <a:picLocks noChangeAspect="1"/>
          </p:cNvPicPr>
          <p:nvPr/>
        </p:nvPicPr>
        <p:blipFill>
          <a:blip r:embed="rId5"/>
          <a:stretch>
            <a:fillRect/>
          </a:stretch>
        </p:blipFill>
        <p:spPr>
          <a:xfrm>
            <a:off x="6096000" y="2538662"/>
            <a:ext cx="895147" cy="1234685"/>
          </a:xfrm>
          <a:prstGeom prst="rect">
            <a:avLst/>
          </a:prstGeom>
        </p:spPr>
      </p:pic>
      <p:pic>
        <p:nvPicPr>
          <p:cNvPr id="43" name="Image 42">
            <a:extLst>
              <a:ext uri="{FF2B5EF4-FFF2-40B4-BE49-F238E27FC236}">
                <a16:creationId xmlns:a16="http://schemas.microsoft.com/office/drawing/2014/main" id="{B6BC96CD-C0A5-514F-826B-6428112C2F08}"/>
              </a:ext>
            </a:extLst>
          </p:cNvPr>
          <p:cNvPicPr>
            <a:picLocks noChangeAspect="1"/>
          </p:cNvPicPr>
          <p:nvPr/>
        </p:nvPicPr>
        <p:blipFill>
          <a:blip r:embed="rId3"/>
          <a:stretch>
            <a:fillRect/>
          </a:stretch>
        </p:blipFill>
        <p:spPr>
          <a:xfrm>
            <a:off x="7143427" y="2538662"/>
            <a:ext cx="986195" cy="1234685"/>
          </a:xfrm>
          <a:prstGeom prst="rect">
            <a:avLst/>
          </a:prstGeom>
        </p:spPr>
      </p:pic>
      <p:pic>
        <p:nvPicPr>
          <p:cNvPr id="44" name="Image 43" descr="Une image contenant clipart&#10;&#10;Description générée automatiquement">
            <a:extLst>
              <a:ext uri="{FF2B5EF4-FFF2-40B4-BE49-F238E27FC236}">
                <a16:creationId xmlns:a16="http://schemas.microsoft.com/office/drawing/2014/main" id="{222243BB-7E97-864C-9DFA-7140D6B26855}"/>
              </a:ext>
            </a:extLst>
          </p:cNvPr>
          <p:cNvPicPr>
            <a:picLocks noChangeAspect="1"/>
          </p:cNvPicPr>
          <p:nvPr/>
        </p:nvPicPr>
        <p:blipFill>
          <a:blip r:embed="rId4"/>
          <a:stretch>
            <a:fillRect/>
          </a:stretch>
        </p:blipFill>
        <p:spPr>
          <a:xfrm>
            <a:off x="8129622" y="2518498"/>
            <a:ext cx="742950" cy="1022350"/>
          </a:xfrm>
          <a:prstGeom prst="rect">
            <a:avLst/>
          </a:prstGeom>
        </p:spPr>
      </p:pic>
      <p:pic>
        <p:nvPicPr>
          <p:cNvPr id="45" name="Image 44" descr="Une image contenant clipart&#10;&#10;Description générée automatiquement">
            <a:extLst>
              <a:ext uri="{FF2B5EF4-FFF2-40B4-BE49-F238E27FC236}">
                <a16:creationId xmlns:a16="http://schemas.microsoft.com/office/drawing/2014/main" id="{E3F454CC-9223-2F44-81E7-BE5C4481CA03}"/>
              </a:ext>
            </a:extLst>
          </p:cNvPr>
          <p:cNvPicPr>
            <a:picLocks noChangeAspect="1"/>
          </p:cNvPicPr>
          <p:nvPr/>
        </p:nvPicPr>
        <p:blipFill>
          <a:blip r:embed="rId6"/>
          <a:stretch>
            <a:fillRect/>
          </a:stretch>
        </p:blipFill>
        <p:spPr>
          <a:xfrm>
            <a:off x="6218964" y="4844662"/>
            <a:ext cx="887542" cy="1219334"/>
          </a:xfrm>
          <a:prstGeom prst="rect">
            <a:avLst/>
          </a:prstGeom>
        </p:spPr>
      </p:pic>
      <p:pic>
        <p:nvPicPr>
          <p:cNvPr id="46" name="Image 45" descr="Une image contenant texte&#10;&#10;Description générée automatiquement">
            <a:extLst>
              <a:ext uri="{FF2B5EF4-FFF2-40B4-BE49-F238E27FC236}">
                <a16:creationId xmlns:a16="http://schemas.microsoft.com/office/drawing/2014/main" id="{EA840485-24B3-7344-92FA-02FEC452EB55}"/>
              </a:ext>
            </a:extLst>
          </p:cNvPr>
          <p:cNvPicPr>
            <a:picLocks noChangeAspect="1"/>
          </p:cNvPicPr>
          <p:nvPr/>
        </p:nvPicPr>
        <p:blipFill>
          <a:blip r:embed="rId7"/>
          <a:stretch>
            <a:fillRect/>
          </a:stretch>
        </p:blipFill>
        <p:spPr>
          <a:xfrm>
            <a:off x="8385677" y="4825747"/>
            <a:ext cx="759022" cy="1171694"/>
          </a:xfrm>
          <a:prstGeom prst="rect">
            <a:avLst/>
          </a:prstGeom>
        </p:spPr>
      </p:pic>
      <p:pic>
        <p:nvPicPr>
          <p:cNvPr id="47" name="Image 46" descr="Une image contenant clipart&#10;&#10;Description générée automatiquement">
            <a:extLst>
              <a:ext uri="{FF2B5EF4-FFF2-40B4-BE49-F238E27FC236}">
                <a16:creationId xmlns:a16="http://schemas.microsoft.com/office/drawing/2014/main" id="{326F7AF2-B600-B74B-BB00-DD18EEEDDE27}"/>
              </a:ext>
            </a:extLst>
          </p:cNvPr>
          <p:cNvPicPr>
            <a:picLocks noChangeAspect="1"/>
          </p:cNvPicPr>
          <p:nvPr/>
        </p:nvPicPr>
        <p:blipFill>
          <a:blip r:embed="rId6"/>
          <a:stretch>
            <a:fillRect/>
          </a:stretch>
        </p:blipFill>
        <p:spPr>
          <a:xfrm>
            <a:off x="10009056" y="2746751"/>
            <a:ext cx="887542" cy="1219334"/>
          </a:xfrm>
          <a:prstGeom prst="rect">
            <a:avLst/>
          </a:prstGeom>
        </p:spPr>
      </p:pic>
      <p:pic>
        <p:nvPicPr>
          <p:cNvPr id="48" name="Image 47">
            <a:extLst>
              <a:ext uri="{FF2B5EF4-FFF2-40B4-BE49-F238E27FC236}">
                <a16:creationId xmlns:a16="http://schemas.microsoft.com/office/drawing/2014/main" id="{0830951A-B3F4-6744-8543-DF62DCA9B417}"/>
              </a:ext>
            </a:extLst>
          </p:cNvPr>
          <p:cNvPicPr>
            <a:picLocks noChangeAspect="1"/>
          </p:cNvPicPr>
          <p:nvPr/>
        </p:nvPicPr>
        <p:blipFill>
          <a:blip r:embed="rId3"/>
          <a:stretch>
            <a:fillRect/>
          </a:stretch>
        </p:blipFill>
        <p:spPr>
          <a:xfrm>
            <a:off x="9932100" y="4337785"/>
            <a:ext cx="1041454" cy="1303868"/>
          </a:xfrm>
          <a:prstGeom prst="rect">
            <a:avLst/>
          </a:prstGeom>
        </p:spPr>
      </p:pic>
      <p:pic>
        <p:nvPicPr>
          <p:cNvPr id="49" name="Image 48" descr="Une image contenant clipart&#10;&#10;Description générée automatiquement">
            <a:extLst>
              <a:ext uri="{FF2B5EF4-FFF2-40B4-BE49-F238E27FC236}">
                <a16:creationId xmlns:a16="http://schemas.microsoft.com/office/drawing/2014/main" id="{12F69FBA-BAF6-294C-ADF1-296136059F4F}"/>
              </a:ext>
            </a:extLst>
          </p:cNvPr>
          <p:cNvPicPr>
            <a:picLocks noChangeAspect="1"/>
          </p:cNvPicPr>
          <p:nvPr/>
        </p:nvPicPr>
        <p:blipFill>
          <a:blip r:embed="rId5"/>
          <a:stretch>
            <a:fillRect/>
          </a:stretch>
        </p:blipFill>
        <p:spPr>
          <a:xfrm>
            <a:off x="7114427" y="3755034"/>
            <a:ext cx="895147" cy="1234685"/>
          </a:xfrm>
          <a:prstGeom prst="rect">
            <a:avLst/>
          </a:prstGeom>
        </p:spPr>
      </p:pic>
      <p:pic>
        <p:nvPicPr>
          <p:cNvPr id="50" name="Image 49" descr="Une image contenant clipart&#10;&#10;Description générée automatiquement">
            <a:extLst>
              <a:ext uri="{FF2B5EF4-FFF2-40B4-BE49-F238E27FC236}">
                <a16:creationId xmlns:a16="http://schemas.microsoft.com/office/drawing/2014/main" id="{E0E41EBC-EE9F-4A44-8266-57AE43CEEF71}"/>
              </a:ext>
            </a:extLst>
          </p:cNvPr>
          <p:cNvPicPr>
            <a:picLocks noChangeAspect="1"/>
          </p:cNvPicPr>
          <p:nvPr/>
        </p:nvPicPr>
        <p:blipFill>
          <a:blip r:embed="rId4"/>
          <a:stretch>
            <a:fillRect/>
          </a:stretch>
        </p:blipFill>
        <p:spPr>
          <a:xfrm>
            <a:off x="7954914" y="3803397"/>
            <a:ext cx="742950" cy="1022350"/>
          </a:xfrm>
          <a:prstGeom prst="rect">
            <a:avLst/>
          </a:prstGeom>
        </p:spPr>
      </p:pic>
      <p:pic>
        <p:nvPicPr>
          <p:cNvPr id="51" name="Image 50" descr="Une image contenant texte&#10;&#10;Description générée automatiquement">
            <a:extLst>
              <a:ext uri="{FF2B5EF4-FFF2-40B4-BE49-F238E27FC236}">
                <a16:creationId xmlns:a16="http://schemas.microsoft.com/office/drawing/2014/main" id="{B18F7339-227B-4849-8A6E-CD9A0D934FBE}"/>
              </a:ext>
            </a:extLst>
          </p:cNvPr>
          <p:cNvPicPr>
            <a:picLocks noChangeAspect="1"/>
          </p:cNvPicPr>
          <p:nvPr/>
        </p:nvPicPr>
        <p:blipFill>
          <a:blip r:embed="rId7"/>
          <a:stretch>
            <a:fillRect/>
          </a:stretch>
        </p:blipFill>
        <p:spPr>
          <a:xfrm>
            <a:off x="5678821" y="3825140"/>
            <a:ext cx="759022" cy="1171694"/>
          </a:xfrm>
          <a:prstGeom prst="rect">
            <a:avLst/>
          </a:prstGeom>
        </p:spPr>
      </p:pic>
      <p:pic>
        <p:nvPicPr>
          <p:cNvPr id="52" name="Image 51" descr="Une image contenant clipart&#10;&#10;Description générée automatiquement">
            <a:extLst>
              <a:ext uri="{FF2B5EF4-FFF2-40B4-BE49-F238E27FC236}">
                <a16:creationId xmlns:a16="http://schemas.microsoft.com/office/drawing/2014/main" id="{1C132CF6-B20D-844F-9044-933F1F88484E}"/>
              </a:ext>
            </a:extLst>
          </p:cNvPr>
          <p:cNvPicPr>
            <a:picLocks noChangeAspect="1"/>
          </p:cNvPicPr>
          <p:nvPr/>
        </p:nvPicPr>
        <p:blipFill>
          <a:blip r:embed="rId4"/>
          <a:stretch>
            <a:fillRect/>
          </a:stretch>
        </p:blipFill>
        <p:spPr>
          <a:xfrm>
            <a:off x="9068706" y="2533523"/>
            <a:ext cx="742950" cy="1022350"/>
          </a:xfrm>
          <a:prstGeom prst="rect">
            <a:avLst/>
          </a:prstGeom>
        </p:spPr>
      </p:pic>
      <p:pic>
        <p:nvPicPr>
          <p:cNvPr id="53" name="Image 52" descr="Une image contenant clipart&#10;&#10;Description générée automatiquement">
            <a:extLst>
              <a:ext uri="{FF2B5EF4-FFF2-40B4-BE49-F238E27FC236}">
                <a16:creationId xmlns:a16="http://schemas.microsoft.com/office/drawing/2014/main" id="{55A3CF84-F65A-A14A-826F-54014F5DBB3A}"/>
              </a:ext>
            </a:extLst>
          </p:cNvPr>
          <p:cNvPicPr>
            <a:picLocks noChangeAspect="1"/>
          </p:cNvPicPr>
          <p:nvPr/>
        </p:nvPicPr>
        <p:blipFill>
          <a:blip r:embed="rId5"/>
          <a:stretch>
            <a:fillRect/>
          </a:stretch>
        </p:blipFill>
        <p:spPr>
          <a:xfrm>
            <a:off x="9932101" y="2473554"/>
            <a:ext cx="784682" cy="1082320"/>
          </a:xfrm>
          <a:prstGeom prst="rect">
            <a:avLst/>
          </a:prstGeom>
        </p:spPr>
      </p:pic>
      <p:pic>
        <p:nvPicPr>
          <p:cNvPr id="54" name="Image 53">
            <a:extLst>
              <a:ext uri="{FF2B5EF4-FFF2-40B4-BE49-F238E27FC236}">
                <a16:creationId xmlns:a16="http://schemas.microsoft.com/office/drawing/2014/main" id="{4FBDA54D-0B75-7C49-ABCE-D5D5F5B05A6A}"/>
              </a:ext>
            </a:extLst>
          </p:cNvPr>
          <p:cNvPicPr>
            <a:picLocks noChangeAspect="1"/>
          </p:cNvPicPr>
          <p:nvPr/>
        </p:nvPicPr>
        <p:blipFill>
          <a:blip r:embed="rId3"/>
          <a:stretch>
            <a:fillRect/>
          </a:stretch>
        </p:blipFill>
        <p:spPr>
          <a:xfrm>
            <a:off x="7239264" y="4282635"/>
            <a:ext cx="830334" cy="1039552"/>
          </a:xfrm>
          <a:prstGeom prst="rect">
            <a:avLst/>
          </a:prstGeom>
        </p:spPr>
      </p:pic>
      <p:pic>
        <p:nvPicPr>
          <p:cNvPr id="55" name="Image 54" descr="Une image contenant texte&#10;&#10;Description générée automatiquement">
            <a:extLst>
              <a:ext uri="{FF2B5EF4-FFF2-40B4-BE49-F238E27FC236}">
                <a16:creationId xmlns:a16="http://schemas.microsoft.com/office/drawing/2014/main" id="{B16E36DD-5E60-C24B-9ACF-547B213566A1}"/>
              </a:ext>
            </a:extLst>
          </p:cNvPr>
          <p:cNvPicPr>
            <a:picLocks noChangeAspect="1"/>
          </p:cNvPicPr>
          <p:nvPr/>
        </p:nvPicPr>
        <p:blipFill>
          <a:blip r:embed="rId7"/>
          <a:stretch>
            <a:fillRect/>
          </a:stretch>
        </p:blipFill>
        <p:spPr>
          <a:xfrm>
            <a:off x="8037953" y="4224875"/>
            <a:ext cx="710837" cy="1097312"/>
          </a:xfrm>
          <a:prstGeom prst="rect">
            <a:avLst/>
          </a:prstGeom>
        </p:spPr>
      </p:pic>
      <p:pic>
        <p:nvPicPr>
          <p:cNvPr id="56" name="Image 55" descr="Une image contenant clipart&#10;&#10;Description générée automatiquement">
            <a:extLst>
              <a:ext uri="{FF2B5EF4-FFF2-40B4-BE49-F238E27FC236}">
                <a16:creationId xmlns:a16="http://schemas.microsoft.com/office/drawing/2014/main" id="{9CA3EB08-A176-6B40-85FD-E37A2CEDF27E}"/>
              </a:ext>
            </a:extLst>
          </p:cNvPr>
          <p:cNvPicPr>
            <a:picLocks noChangeAspect="1"/>
          </p:cNvPicPr>
          <p:nvPr/>
        </p:nvPicPr>
        <p:blipFill>
          <a:blip r:embed="rId6"/>
          <a:stretch>
            <a:fillRect/>
          </a:stretch>
        </p:blipFill>
        <p:spPr>
          <a:xfrm>
            <a:off x="8940667" y="4192260"/>
            <a:ext cx="798723" cy="1097312"/>
          </a:xfrm>
          <a:prstGeom prst="rect">
            <a:avLst/>
          </a:prstGeom>
        </p:spPr>
      </p:pic>
      <p:pic>
        <p:nvPicPr>
          <p:cNvPr id="57" name="Image 56">
            <a:extLst>
              <a:ext uri="{FF2B5EF4-FFF2-40B4-BE49-F238E27FC236}">
                <a16:creationId xmlns:a16="http://schemas.microsoft.com/office/drawing/2014/main" id="{E471FD5E-3248-854D-BFA0-B9296728B8BC}"/>
              </a:ext>
            </a:extLst>
          </p:cNvPr>
          <p:cNvPicPr>
            <a:picLocks noChangeAspect="1"/>
          </p:cNvPicPr>
          <p:nvPr/>
        </p:nvPicPr>
        <p:blipFill>
          <a:blip r:embed="rId3"/>
          <a:stretch>
            <a:fillRect/>
          </a:stretch>
        </p:blipFill>
        <p:spPr>
          <a:xfrm>
            <a:off x="9049932" y="3486148"/>
            <a:ext cx="1041454" cy="1303868"/>
          </a:xfrm>
          <a:prstGeom prst="rect">
            <a:avLst/>
          </a:prstGeom>
        </p:spPr>
      </p:pic>
      <p:pic>
        <p:nvPicPr>
          <p:cNvPr id="58" name="Image 57" descr="Une image contenant clipart&#10;&#10;Description générée automatiquement">
            <a:extLst>
              <a:ext uri="{FF2B5EF4-FFF2-40B4-BE49-F238E27FC236}">
                <a16:creationId xmlns:a16="http://schemas.microsoft.com/office/drawing/2014/main" id="{6A3621D5-0F3E-AC46-9B18-976267DC59BB}"/>
              </a:ext>
            </a:extLst>
          </p:cNvPr>
          <p:cNvPicPr>
            <a:picLocks noChangeAspect="1"/>
          </p:cNvPicPr>
          <p:nvPr/>
        </p:nvPicPr>
        <p:blipFill>
          <a:blip r:embed="rId5"/>
          <a:stretch>
            <a:fillRect/>
          </a:stretch>
        </p:blipFill>
        <p:spPr>
          <a:xfrm>
            <a:off x="6357093" y="2510267"/>
            <a:ext cx="895147" cy="1234685"/>
          </a:xfrm>
          <a:prstGeom prst="rect">
            <a:avLst/>
          </a:prstGeom>
        </p:spPr>
      </p:pic>
      <p:pic>
        <p:nvPicPr>
          <p:cNvPr id="59" name="Image 58" descr="Une image contenant texte&#10;&#10;Description générée automatiquement">
            <a:extLst>
              <a:ext uri="{FF2B5EF4-FFF2-40B4-BE49-F238E27FC236}">
                <a16:creationId xmlns:a16="http://schemas.microsoft.com/office/drawing/2014/main" id="{BED0A87F-2FCE-B049-B459-ABB72A578122}"/>
              </a:ext>
            </a:extLst>
          </p:cNvPr>
          <p:cNvPicPr>
            <a:picLocks noChangeAspect="1"/>
          </p:cNvPicPr>
          <p:nvPr/>
        </p:nvPicPr>
        <p:blipFill>
          <a:blip r:embed="rId7"/>
          <a:stretch>
            <a:fillRect/>
          </a:stretch>
        </p:blipFill>
        <p:spPr>
          <a:xfrm>
            <a:off x="8226268" y="3517006"/>
            <a:ext cx="954586" cy="1473584"/>
          </a:xfrm>
          <a:prstGeom prst="rect">
            <a:avLst/>
          </a:prstGeom>
        </p:spPr>
      </p:pic>
      <p:pic>
        <p:nvPicPr>
          <p:cNvPr id="61" name="Image 60" descr="Une image contenant clipart&#10;&#10;Description générée automatiquement">
            <a:extLst>
              <a:ext uri="{FF2B5EF4-FFF2-40B4-BE49-F238E27FC236}">
                <a16:creationId xmlns:a16="http://schemas.microsoft.com/office/drawing/2014/main" id="{D19C7417-C79F-8A46-9D9B-3BDA852C687E}"/>
              </a:ext>
            </a:extLst>
          </p:cNvPr>
          <p:cNvPicPr>
            <a:picLocks noChangeAspect="1"/>
          </p:cNvPicPr>
          <p:nvPr/>
        </p:nvPicPr>
        <p:blipFill>
          <a:blip r:embed="rId4"/>
          <a:stretch>
            <a:fillRect/>
          </a:stretch>
        </p:blipFill>
        <p:spPr>
          <a:xfrm>
            <a:off x="5627121" y="2486869"/>
            <a:ext cx="742950" cy="1022350"/>
          </a:xfrm>
          <a:prstGeom prst="rect">
            <a:avLst/>
          </a:prstGeom>
        </p:spPr>
      </p:pic>
      <p:pic>
        <p:nvPicPr>
          <p:cNvPr id="62" name="Image 61" descr="Une image contenant clipart&#10;&#10;Description générée automatiquement">
            <a:extLst>
              <a:ext uri="{FF2B5EF4-FFF2-40B4-BE49-F238E27FC236}">
                <a16:creationId xmlns:a16="http://schemas.microsoft.com/office/drawing/2014/main" id="{FC74937E-3D4C-D54E-8CEC-811F1C61C06B}"/>
              </a:ext>
            </a:extLst>
          </p:cNvPr>
          <p:cNvPicPr>
            <a:picLocks noChangeAspect="1"/>
          </p:cNvPicPr>
          <p:nvPr/>
        </p:nvPicPr>
        <p:blipFill>
          <a:blip r:embed="rId6"/>
          <a:stretch>
            <a:fillRect/>
          </a:stretch>
        </p:blipFill>
        <p:spPr>
          <a:xfrm>
            <a:off x="6075965" y="4192744"/>
            <a:ext cx="887542" cy="1219334"/>
          </a:xfrm>
          <a:prstGeom prst="rect">
            <a:avLst/>
          </a:prstGeom>
        </p:spPr>
      </p:pic>
    </p:spTree>
    <p:extLst>
      <p:ext uri="{BB962C8B-B14F-4D97-AF65-F5344CB8AC3E}">
        <p14:creationId xmlns:p14="http://schemas.microsoft.com/office/powerpoint/2010/main" val="415871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linds(horizontal)">
                                      <p:cBhvr>
                                        <p:cTn id="7" dur="500"/>
                                        <p:tgtEl>
                                          <p:spTgt spid="46"/>
                                        </p:tgtEl>
                                      </p:cBhvr>
                                    </p:animEffect>
                                  </p:childTnLst>
                                </p:cTn>
                              </p:par>
                              <p:par>
                                <p:cTn id="8" presetID="3" presetClass="entr" presetSubtype="1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blinds(horizontal)">
                                      <p:cBhvr>
                                        <p:cTn id="10" dur="500"/>
                                        <p:tgtEl>
                                          <p:spTgt spid="45"/>
                                        </p:tgtEl>
                                      </p:cBhvr>
                                    </p:animEffect>
                                  </p:childTnLst>
                                </p:cTn>
                              </p:par>
                              <p:par>
                                <p:cTn id="11" presetID="3" presetClass="entr" presetSubtype="1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blinds(horizontal)">
                                      <p:cBhvr>
                                        <p:cTn id="13" dur="500"/>
                                        <p:tgtEl>
                                          <p:spTgt spid="42"/>
                                        </p:tgtEl>
                                      </p:cBhvr>
                                    </p:animEffect>
                                  </p:childTnLst>
                                </p:cTn>
                              </p:par>
                              <p:par>
                                <p:cTn id="14" presetID="3" presetClass="entr" presetSubtype="1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blinds(horizontal)">
                                      <p:cBhvr>
                                        <p:cTn id="16" dur="500"/>
                                        <p:tgtEl>
                                          <p:spTgt spid="43"/>
                                        </p:tgtEl>
                                      </p:cBhvr>
                                    </p:animEffect>
                                  </p:childTnLst>
                                </p:cTn>
                              </p:par>
                              <p:par>
                                <p:cTn id="17" presetID="3" presetClass="entr" presetSubtype="1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blinds(horizontal)">
                                      <p:cBhvr>
                                        <p:cTn id="19" dur="500"/>
                                        <p:tgtEl>
                                          <p:spTgt spid="4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45"/>
                                        </p:tgtEl>
                                        <p:attrNameLst>
                                          <p:attrName>style.visibility</p:attrName>
                                        </p:attrNameLst>
                                      </p:cBhvr>
                                      <p:to>
                                        <p:strVal val="hidden"/>
                                      </p:to>
                                    </p:set>
                                  </p:childTnLst>
                                </p:cTn>
                              </p:par>
                              <p:par>
                                <p:cTn id="24" presetID="1" presetClass="exit" presetSubtype="0" fill="hold" nodeType="withEffect">
                                  <p:stCondLst>
                                    <p:cond delay="0"/>
                                  </p:stCondLst>
                                  <p:childTnLst>
                                    <p:set>
                                      <p:cBhvr>
                                        <p:cTn id="25" dur="1" fill="hold">
                                          <p:stCondLst>
                                            <p:cond delay="0"/>
                                          </p:stCondLst>
                                        </p:cTn>
                                        <p:tgtEl>
                                          <p:spTgt spid="46"/>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44"/>
                                        </p:tgtEl>
                                        <p:attrNameLst>
                                          <p:attrName>style.visibility</p:attrName>
                                        </p:attrNameLst>
                                      </p:cBhvr>
                                      <p:to>
                                        <p:strVal val="hidden"/>
                                      </p:to>
                                    </p:set>
                                  </p:childTnLst>
                                </p:cTn>
                              </p:par>
                              <p:par>
                                <p:cTn id="28" presetID="1" presetClass="exit" presetSubtype="0" fill="hold" nodeType="withEffect">
                                  <p:stCondLst>
                                    <p:cond delay="0"/>
                                  </p:stCondLst>
                                  <p:childTnLst>
                                    <p:set>
                                      <p:cBhvr>
                                        <p:cTn id="29" dur="1" fill="hold">
                                          <p:stCondLst>
                                            <p:cond delay="0"/>
                                          </p:stCondLst>
                                        </p:cTn>
                                        <p:tgtEl>
                                          <p:spTgt spid="43"/>
                                        </p:tgtEl>
                                        <p:attrNameLst>
                                          <p:attrName>style.visibility</p:attrName>
                                        </p:attrNameLst>
                                      </p:cBhvr>
                                      <p:to>
                                        <p:strVal val="hidden"/>
                                      </p:to>
                                    </p:set>
                                  </p:childTnLst>
                                </p:cTn>
                              </p:par>
                              <p:par>
                                <p:cTn id="30" presetID="1" presetClass="exit" presetSubtype="0" fill="hold" nodeType="withEffect">
                                  <p:stCondLst>
                                    <p:cond delay="0"/>
                                  </p:stCondLst>
                                  <p:childTnLst>
                                    <p:set>
                                      <p:cBhvr>
                                        <p:cTn id="31" dur="1" fill="hold">
                                          <p:stCondLst>
                                            <p:cond delay="0"/>
                                          </p:stCondLst>
                                        </p:cTn>
                                        <p:tgtEl>
                                          <p:spTgt spid="42"/>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1"/>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49"/>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50"/>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7"/>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47"/>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48"/>
                                        </p:tgtEl>
                                        <p:attrNameLst>
                                          <p:attrName>style.visibility</p:attrName>
                                        </p:attrNameLst>
                                      </p:cBhvr>
                                      <p:to>
                                        <p:strVal val="hidden"/>
                                      </p:to>
                                    </p:set>
                                  </p:childTnLst>
                                </p:cTn>
                              </p:par>
                              <p:par>
                                <p:cTn id="50" presetID="1" presetClass="exit" presetSubtype="0" fill="hold" nodeType="withEffect">
                                  <p:stCondLst>
                                    <p:cond delay="0"/>
                                  </p:stCondLst>
                                  <p:childTnLst>
                                    <p:set>
                                      <p:cBhvr>
                                        <p:cTn id="51" dur="1" fill="hold">
                                          <p:stCondLst>
                                            <p:cond delay="0"/>
                                          </p:stCondLst>
                                        </p:cTn>
                                        <p:tgtEl>
                                          <p:spTgt spid="49"/>
                                        </p:tgtEl>
                                        <p:attrNameLst>
                                          <p:attrName>style.visibility</p:attrName>
                                        </p:attrNameLst>
                                      </p:cBhvr>
                                      <p:to>
                                        <p:strVal val="hidden"/>
                                      </p:to>
                                    </p:set>
                                  </p:childTnLst>
                                </p:cTn>
                              </p:par>
                              <p:par>
                                <p:cTn id="52" presetID="1" presetClass="exit" presetSubtype="0" fill="hold" nodeType="withEffect">
                                  <p:stCondLst>
                                    <p:cond delay="0"/>
                                  </p:stCondLst>
                                  <p:childTnLst>
                                    <p:set>
                                      <p:cBhvr>
                                        <p:cTn id="53" dur="1" fill="hold">
                                          <p:stCondLst>
                                            <p:cond delay="0"/>
                                          </p:stCondLst>
                                        </p:cTn>
                                        <p:tgtEl>
                                          <p:spTgt spid="51"/>
                                        </p:tgtEl>
                                        <p:attrNameLst>
                                          <p:attrName>style.visibility</p:attrName>
                                        </p:attrNameLst>
                                      </p:cBhvr>
                                      <p:to>
                                        <p:strVal val="hidden"/>
                                      </p:to>
                                    </p:set>
                                  </p:childTnLst>
                                </p:cTn>
                              </p:par>
                              <p:par>
                                <p:cTn id="54" presetID="1" presetClass="exit" presetSubtype="0" fill="hold" nodeType="withEffect">
                                  <p:stCondLst>
                                    <p:cond delay="0"/>
                                  </p:stCondLst>
                                  <p:childTnLst>
                                    <p:set>
                                      <p:cBhvr>
                                        <p:cTn id="55" dur="1" fill="hold">
                                          <p:stCondLst>
                                            <p:cond delay="0"/>
                                          </p:stCondLst>
                                        </p:cTn>
                                        <p:tgtEl>
                                          <p:spTgt spid="50"/>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53"/>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52"/>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56"/>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55"/>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54"/>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nodeType="clickEffect">
                                  <p:stCondLst>
                                    <p:cond delay="0"/>
                                  </p:stCondLst>
                                  <p:childTnLst>
                                    <p:set>
                                      <p:cBhvr>
                                        <p:cTn id="71" dur="1" fill="hold">
                                          <p:stCondLst>
                                            <p:cond delay="0"/>
                                          </p:stCondLst>
                                        </p:cTn>
                                        <p:tgtEl>
                                          <p:spTgt spid="56"/>
                                        </p:tgtEl>
                                        <p:attrNameLst>
                                          <p:attrName>style.visibility</p:attrName>
                                        </p:attrNameLst>
                                      </p:cBhvr>
                                      <p:to>
                                        <p:strVal val="hidden"/>
                                      </p:to>
                                    </p:set>
                                  </p:childTnLst>
                                </p:cTn>
                              </p:par>
                              <p:par>
                                <p:cTn id="72" presetID="1" presetClass="exit" presetSubtype="0" fill="hold" nodeType="withEffect">
                                  <p:stCondLst>
                                    <p:cond delay="0"/>
                                  </p:stCondLst>
                                  <p:childTnLst>
                                    <p:set>
                                      <p:cBhvr>
                                        <p:cTn id="73" dur="1" fill="hold">
                                          <p:stCondLst>
                                            <p:cond delay="0"/>
                                          </p:stCondLst>
                                        </p:cTn>
                                        <p:tgtEl>
                                          <p:spTgt spid="55"/>
                                        </p:tgtEl>
                                        <p:attrNameLst>
                                          <p:attrName>style.visibility</p:attrName>
                                        </p:attrNameLst>
                                      </p:cBhvr>
                                      <p:to>
                                        <p:strVal val="hidden"/>
                                      </p:to>
                                    </p:set>
                                  </p:childTnLst>
                                </p:cTn>
                              </p:par>
                              <p:par>
                                <p:cTn id="74" presetID="1" presetClass="exit" presetSubtype="0" fill="hold" nodeType="withEffect">
                                  <p:stCondLst>
                                    <p:cond delay="0"/>
                                  </p:stCondLst>
                                  <p:childTnLst>
                                    <p:set>
                                      <p:cBhvr>
                                        <p:cTn id="75" dur="1" fill="hold">
                                          <p:stCondLst>
                                            <p:cond delay="0"/>
                                          </p:stCondLst>
                                        </p:cTn>
                                        <p:tgtEl>
                                          <p:spTgt spid="54"/>
                                        </p:tgtEl>
                                        <p:attrNameLst>
                                          <p:attrName>style.visibility</p:attrName>
                                        </p:attrNameLst>
                                      </p:cBhvr>
                                      <p:to>
                                        <p:strVal val="hidden"/>
                                      </p:to>
                                    </p:set>
                                  </p:childTnLst>
                                </p:cTn>
                              </p:par>
                              <p:par>
                                <p:cTn id="76" presetID="1" presetClass="exit" presetSubtype="0" fill="hold" nodeType="withEffect">
                                  <p:stCondLst>
                                    <p:cond delay="0"/>
                                  </p:stCondLst>
                                  <p:childTnLst>
                                    <p:set>
                                      <p:cBhvr>
                                        <p:cTn id="77" dur="1" fill="hold">
                                          <p:stCondLst>
                                            <p:cond delay="0"/>
                                          </p:stCondLst>
                                        </p:cTn>
                                        <p:tgtEl>
                                          <p:spTgt spid="53"/>
                                        </p:tgtEl>
                                        <p:attrNameLst>
                                          <p:attrName>style.visibility</p:attrName>
                                        </p:attrNameLst>
                                      </p:cBhvr>
                                      <p:to>
                                        <p:strVal val="hidden"/>
                                      </p:to>
                                    </p:set>
                                  </p:childTnLst>
                                </p:cTn>
                              </p:par>
                              <p:par>
                                <p:cTn id="78" presetID="1" presetClass="exit" presetSubtype="0" fill="hold" nodeType="withEffect">
                                  <p:stCondLst>
                                    <p:cond delay="0"/>
                                  </p:stCondLst>
                                  <p:childTnLst>
                                    <p:set>
                                      <p:cBhvr>
                                        <p:cTn id="79" dur="1" fill="hold">
                                          <p:stCondLst>
                                            <p:cond delay="0"/>
                                          </p:stCondLst>
                                        </p:cTn>
                                        <p:tgtEl>
                                          <p:spTgt spid="52"/>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57"/>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59"/>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62"/>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58"/>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BFC23C-B01A-7145-83AE-490DF9BFA308}"/>
              </a:ext>
            </a:extLst>
          </p:cNvPr>
          <p:cNvSpPr>
            <a:spLocks noGrp="1"/>
          </p:cNvSpPr>
          <p:nvPr>
            <p:ph type="title"/>
          </p:nvPr>
        </p:nvSpPr>
        <p:spPr/>
        <p:txBody>
          <a:bodyPr/>
          <a:lstStyle/>
          <a:p>
            <a:r>
              <a:rPr lang="fr-FR" dirty="0"/>
              <a:t>Comment analyser Arcimboldo ?</a:t>
            </a:r>
          </a:p>
        </p:txBody>
      </p:sp>
      <p:sp>
        <p:nvSpPr>
          <p:cNvPr id="3" name="Espace réservé du contenu 2">
            <a:extLst>
              <a:ext uri="{FF2B5EF4-FFF2-40B4-BE49-F238E27FC236}">
                <a16:creationId xmlns:a16="http://schemas.microsoft.com/office/drawing/2014/main" id="{78C798F6-875D-084F-BAD7-77CD6B214373}"/>
              </a:ext>
            </a:extLst>
          </p:cNvPr>
          <p:cNvSpPr>
            <a:spLocks noGrp="1"/>
          </p:cNvSpPr>
          <p:nvPr>
            <p:ph idx="1"/>
          </p:nvPr>
        </p:nvSpPr>
        <p:spPr/>
        <p:txBody>
          <a:bodyPr/>
          <a:lstStyle/>
          <a:p>
            <a:endParaRPr lang="fr-FR" dirty="0"/>
          </a:p>
        </p:txBody>
      </p:sp>
      <p:pic>
        <p:nvPicPr>
          <p:cNvPr id="1026" name="Picture 2" descr="Vertumne (Arcimboldo) — Wikipédia">
            <a:extLst>
              <a:ext uri="{FF2B5EF4-FFF2-40B4-BE49-F238E27FC236}">
                <a16:creationId xmlns:a16="http://schemas.microsoft.com/office/drawing/2014/main" id="{A286F9C2-C940-CA48-85EE-04C5343DA7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0438" y="2009554"/>
            <a:ext cx="3409470" cy="41998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rcimboldo, les quatre éléments, portraits composés - archéologie du  quotidien archéologie du futur">
            <a:extLst>
              <a:ext uri="{FF2B5EF4-FFF2-40B4-BE49-F238E27FC236}">
                <a16:creationId xmlns:a16="http://schemas.microsoft.com/office/drawing/2014/main" id="{CE4EEA67-A305-6045-B318-90EB9DE827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3232" y="2009554"/>
            <a:ext cx="3189755" cy="4199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77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38E3F5-C850-7F4F-BBF4-B2EBFB4F42E8}"/>
              </a:ext>
            </a:extLst>
          </p:cNvPr>
          <p:cNvSpPr>
            <a:spLocks noGrp="1"/>
          </p:cNvSpPr>
          <p:nvPr>
            <p:ph type="title"/>
          </p:nvPr>
        </p:nvSpPr>
        <p:spPr/>
        <p:txBody>
          <a:bodyPr/>
          <a:lstStyle/>
          <a:p>
            <a:r>
              <a:rPr lang="fr-FR" dirty="0"/>
              <a:t>On peut faire du transfert de style</a:t>
            </a:r>
          </a:p>
        </p:txBody>
      </p:sp>
      <p:sp>
        <p:nvSpPr>
          <p:cNvPr id="4" name="AutoShape 2" descr="Le programme peut transformer n'importe quelle image et l'adapter dans le style d'un peintre.">
            <a:extLst>
              <a:ext uri="{FF2B5EF4-FFF2-40B4-BE49-F238E27FC236}">
                <a16:creationId xmlns:a16="http://schemas.microsoft.com/office/drawing/2014/main" id="{18266A1C-688A-6A4E-9075-0ECFC4C5CD12}"/>
              </a:ext>
            </a:extLst>
          </p:cNvPr>
          <p:cNvSpPr>
            <a:spLocks noChangeAspect="1" noChangeArrowheads="1"/>
          </p:cNvSpPr>
          <p:nvPr/>
        </p:nvSpPr>
        <p:spPr bwMode="auto">
          <a:xfrm>
            <a:off x="1879600" y="615950"/>
            <a:ext cx="8432800" cy="56261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 name="Image 5" descr="Une image contenant texte, extérieur&#10;&#10;Description générée automatiquement">
            <a:extLst>
              <a:ext uri="{FF2B5EF4-FFF2-40B4-BE49-F238E27FC236}">
                <a16:creationId xmlns:a16="http://schemas.microsoft.com/office/drawing/2014/main" id="{BBA83046-C21A-F242-81FA-8A222AE0C3B8}"/>
              </a:ext>
            </a:extLst>
          </p:cNvPr>
          <p:cNvPicPr>
            <a:picLocks noChangeAspect="1"/>
          </p:cNvPicPr>
          <p:nvPr/>
        </p:nvPicPr>
        <p:blipFill>
          <a:blip r:embed="rId3"/>
          <a:stretch>
            <a:fillRect/>
          </a:stretch>
        </p:blipFill>
        <p:spPr>
          <a:xfrm>
            <a:off x="1035050" y="2965450"/>
            <a:ext cx="2997200" cy="2260600"/>
          </a:xfrm>
          <a:prstGeom prst="rect">
            <a:avLst/>
          </a:prstGeom>
        </p:spPr>
      </p:pic>
      <p:pic>
        <p:nvPicPr>
          <p:cNvPr id="8" name="Image 7">
            <a:extLst>
              <a:ext uri="{FF2B5EF4-FFF2-40B4-BE49-F238E27FC236}">
                <a16:creationId xmlns:a16="http://schemas.microsoft.com/office/drawing/2014/main" id="{1885F60E-B82C-4B42-8A95-D04ED26CF481}"/>
              </a:ext>
            </a:extLst>
          </p:cNvPr>
          <p:cNvPicPr>
            <a:picLocks noChangeAspect="1"/>
          </p:cNvPicPr>
          <p:nvPr/>
        </p:nvPicPr>
        <p:blipFill>
          <a:blip r:embed="rId4"/>
          <a:stretch>
            <a:fillRect/>
          </a:stretch>
        </p:blipFill>
        <p:spPr>
          <a:xfrm>
            <a:off x="4362451" y="2819400"/>
            <a:ext cx="3352800" cy="2578100"/>
          </a:xfrm>
          <a:prstGeom prst="rect">
            <a:avLst/>
          </a:prstGeom>
        </p:spPr>
      </p:pic>
      <p:pic>
        <p:nvPicPr>
          <p:cNvPr id="10" name="Image 9">
            <a:extLst>
              <a:ext uri="{FF2B5EF4-FFF2-40B4-BE49-F238E27FC236}">
                <a16:creationId xmlns:a16="http://schemas.microsoft.com/office/drawing/2014/main" id="{0EB8202F-1B60-8D4C-9B31-30D7EC3D9422}"/>
              </a:ext>
            </a:extLst>
          </p:cNvPr>
          <p:cNvPicPr>
            <a:picLocks noChangeAspect="1"/>
          </p:cNvPicPr>
          <p:nvPr/>
        </p:nvPicPr>
        <p:blipFill>
          <a:blip r:embed="rId5"/>
          <a:stretch>
            <a:fillRect/>
          </a:stretch>
        </p:blipFill>
        <p:spPr>
          <a:xfrm>
            <a:off x="7829550" y="2806700"/>
            <a:ext cx="3327400" cy="2590800"/>
          </a:xfrm>
          <a:prstGeom prst="rect">
            <a:avLst/>
          </a:prstGeom>
        </p:spPr>
      </p:pic>
    </p:spTree>
    <p:extLst>
      <p:ext uri="{BB962C8B-B14F-4D97-AF65-F5344CB8AC3E}">
        <p14:creationId xmlns:p14="http://schemas.microsoft.com/office/powerpoint/2010/main" val="39001014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552120-78A3-CD4E-B4AD-DAF447EEE9BC}"/>
              </a:ext>
            </a:extLst>
          </p:cNvPr>
          <p:cNvSpPr>
            <a:spLocks noGrp="1"/>
          </p:cNvSpPr>
          <p:nvPr>
            <p:ph type="title"/>
          </p:nvPr>
        </p:nvSpPr>
        <p:spPr/>
        <p:txBody>
          <a:bodyPr/>
          <a:lstStyle/>
          <a:p>
            <a:r>
              <a:rPr lang="fr-FR" dirty="0"/>
              <a:t>On peut peindre COMME Braque</a:t>
            </a:r>
          </a:p>
        </p:txBody>
      </p:sp>
      <p:pic>
        <p:nvPicPr>
          <p:cNvPr id="1026" name="Picture 2">
            <a:extLst>
              <a:ext uri="{FF2B5EF4-FFF2-40B4-BE49-F238E27FC236}">
                <a16:creationId xmlns:a16="http://schemas.microsoft.com/office/drawing/2014/main" id="{FF93461C-51D2-6645-8B94-4C247A1280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235201"/>
            <a:ext cx="5943597" cy="3962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3001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C9BE16-B471-734D-9CB8-D4A007D3F366}"/>
              </a:ext>
            </a:extLst>
          </p:cNvPr>
          <p:cNvSpPr>
            <a:spLocks noGrp="1"/>
          </p:cNvSpPr>
          <p:nvPr>
            <p:ph type="title"/>
          </p:nvPr>
        </p:nvSpPr>
        <p:spPr/>
        <p:txBody>
          <a:bodyPr/>
          <a:lstStyle/>
          <a:p>
            <a:r>
              <a:rPr lang="fr-FR" dirty="0"/>
              <a:t>Mais on ne fait que copier</a:t>
            </a:r>
          </a:p>
        </p:txBody>
      </p:sp>
      <p:pic>
        <p:nvPicPr>
          <p:cNvPr id="3076" name="Picture 4">
            <a:extLst>
              <a:ext uri="{FF2B5EF4-FFF2-40B4-BE49-F238E27FC236}">
                <a16:creationId xmlns:a16="http://schemas.microsoft.com/office/drawing/2014/main" id="{6BF35228-741E-5947-8D88-C4D315E963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4930" y="3021071"/>
            <a:ext cx="3232150" cy="24257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descr="Une image contenant texte, vieux&#10;&#10;Description générée automatiquement">
            <a:extLst>
              <a:ext uri="{FF2B5EF4-FFF2-40B4-BE49-F238E27FC236}">
                <a16:creationId xmlns:a16="http://schemas.microsoft.com/office/drawing/2014/main" id="{8CD6A449-DD35-C34C-8DBC-92527A033474}"/>
              </a:ext>
            </a:extLst>
          </p:cNvPr>
          <p:cNvPicPr>
            <a:picLocks noChangeAspect="1"/>
          </p:cNvPicPr>
          <p:nvPr/>
        </p:nvPicPr>
        <p:blipFill>
          <a:blip r:embed="rId4"/>
          <a:stretch>
            <a:fillRect/>
          </a:stretch>
        </p:blipFill>
        <p:spPr>
          <a:xfrm>
            <a:off x="4349752" y="2831161"/>
            <a:ext cx="2044700" cy="2805519"/>
          </a:xfrm>
          <a:prstGeom prst="rect">
            <a:avLst/>
          </a:prstGeom>
        </p:spPr>
      </p:pic>
      <p:pic>
        <p:nvPicPr>
          <p:cNvPr id="3078" name="Picture 6">
            <a:extLst>
              <a:ext uri="{FF2B5EF4-FFF2-40B4-BE49-F238E27FC236}">
                <a16:creationId xmlns:a16="http://schemas.microsoft.com/office/drawing/2014/main" id="{8912F300-6DF3-C949-9492-6E4FD8C9A3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3304" y="3116320"/>
            <a:ext cx="2860144" cy="22352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Pablo Picasso | Maya à la poupée et au cheval (1938) | Artsy">
            <a:extLst>
              <a:ext uri="{FF2B5EF4-FFF2-40B4-BE49-F238E27FC236}">
                <a16:creationId xmlns:a16="http://schemas.microsoft.com/office/drawing/2014/main" id="{5F905802-2665-4643-8F43-8A91AF9550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93926" y="2135027"/>
            <a:ext cx="3436937" cy="4197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68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6"/>
                                        </p:tgtEl>
                                      </p:cBhvr>
                                    </p:animEffect>
                                    <p:set>
                                      <p:cBhvr>
                                        <p:cTn id="19" dur="1" fill="hold">
                                          <p:stCondLst>
                                            <p:cond delay="499"/>
                                          </p:stCondLst>
                                        </p:cTn>
                                        <p:tgtEl>
                                          <p:spTgt spid="6"/>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3078"/>
                                        </p:tgtEl>
                                      </p:cBhvr>
                                    </p:animEffect>
                                    <p:set>
                                      <p:cBhvr>
                                        <p:cTn id="22" dur="1" fill="hold">
                                          <p:stCondLst>
                                            <p:cond delay="499"/>
                                          </p:stCondLst>
                                        </p:cTn>
                                        <p:tgtEl>
                                          <p:spTgt spid="3078"/>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3076"/>
                                        </p:tgtEl>
                                      </p:cBhvr>
                                    </p:animEffect>
                                    <p:set>
                                      <p:cBhvr>
                                        <p:cTn id="25" dur="1" fill="hold">
                                          <p:stCondLst>
                                            <p:cond delay="499"/>
                                          </p:stCondLst>
                                        </p:cTn>
                                        <p:tgtEl>
                                          <p:spTgt spid="3076"/>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0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DF6271-8458-5146-AD69-72EB15426C66}"/>
              </a:ext>
            </a:extLst>
          </p:cNvPr>
          <p:cNvSpPr>
            <a:spLocks noGrp="1"/>
          </p:cNvSpPr>
          <p:nvPr>
            <p:ph type="title"/>
          </p:nvPr>
        </p:nvSpPr>
        <p:spPr/>
        <p:txBody>
          <a:bodyPr>
            <a:normAutofit/>
          </a:bodyPr>
          <a:lstStyle/>
          <a:p>
            <a:r>
              <a:rPr lang="fr-FR" sz="3200" dirty="0"/>
              <a:t>Le </a:t>
            </a:r>
            <a:r>
              <a:rPr lang="fr-FR" sz="3200" dirty="0" err="1"/>
              <a:t>deep</a:t>
            </a:r>
            <a:r>
              <a:rPr lang="fr-FR" sz="3200" dirty="0"/>
              <a:t> </a:t>
            </a:r>
            <a:r>
              <a:rPr lang="fr-FR" sz="3200" dirty="0" err="1"/>
              <a:t>learning</a:t>
            </a:r>
            <a:r>
              <a:rPr lang="fr-FR" sz="3200" dirty="0"/>
              <a:t> choisit seul ses regroupements : faux</a:t>
            </a:r>
          </a:p>
        </p:txBody>
      </p:sp>
      <p:pic>
        <p:nvPicPr>
          <p:cNvPr id="4" name="Image 3">
            <a:extLst>
              <a:ext uri="{FF2B5EF4-FFF2-40B4-BE49-F238E27FC236}">
                <a16:creationId xmlns:a16="http://schemas.microsoft.com/office/drawing/2014/main" id="{29AAFA01-581A-6248-90C3-FA20920FF2C2}"/>
              </a:ext>
            </a:extLst>
          </p:cNvPr>
          <p:cNvPicPr>
            <a:picLocks noChangeAspect="1"/>
          </p:cNvPicPr>
          <p:nvPr/>
        </p:nvPicPr>
        <p:blipFill>
          <a:blip r:embed="rId3"/>
          <a:stretch>
            <a:fillRect/>
          </a:stretch>
        </p:blipFill>
        <p:spPr>
          <a:xfrm>
            <a:off x="1562501" y="2777066"/>
            <a:ext cx="1041454" cy="1303868"/>
          </a:xfrm>
          <a:prstGeom prst="rect">
            <a:avLst/>
          </a:prstGeom>
        </p:spPr>
      </p:pic>
      <p:pic>
        <p:nvPicPr>
          <p:cNvPr id="6" name="Image 5" descr="Une image contenant clipart&#10;&#10;Description générée automatiquement">
            <a:extLst>
              <a:ext uri="{FF2B5EF4-FFF2-40B4-BE49-F238E27FC236}">
                <a16:creationId xmlns:a16="http://schemas.microsoft.com/office/drawing/2014/main" id="{705F3349-DA01-2C46-8DF5-58C17D8751E7}"/>
              </a:ext>
            </a:extLst>
          </p:cNvPr>
          <p:cNvPicPr>
            <a:picLocks noChangeAspect="1"/>
          </p:cNvPicPr>
          <p:nvPr/>
        </p:nvPicPr>
        <p:blipFill>
          <a:blip r:embed="rId4"/>
          <a:stretch>
            <a:fillRect/>
          </a:stretch>
        </p:blipFill>
        <p:spPr>
          <a:xfrm>
            <a:off x="3300633" y="5130478"/>
            <a:ext cx="742950" cy="1022350"/>
          </a:xfrm>
          <a:prstGeom prst="rect">
            <a:avLst/>
          </a:prstGeom>
        </p:spPr>
      </p:pic>
      <p:pic>
        <p:nvPicPr>
          <p:cNvPr id="8" name="Image 7" descr="Une image contenant clipart&#10;&#10;Description générée automatiquement">
            <a:extLst>
              <a:ext uri="{FF2B5EF4-FFF2-40B4-BE49-F238E27FC236}">
                <a16:creationId xmlns:a16="http://schemas.microsoft.com/office/drawing/2014/main" id="{2589205D-17CB-504D-A0FD-DC6B99E714DB}"/>
              </a:ext>
            </a:extLst>
          </p:cNvPr>
          <p:cNvPicPr>
            <a:picLocks noChangeAspect="1"/>
          </p:cNvPicPr>
          <p:nvPr/>
        </p:nvPicPr>
        <p:blipFill>
          <a:blip r:embed="rId5"/>
          <a:stretch>
            <a:fillRect/>
          </a:stretch>
        </p:blipFill>
        <p:spPr>
          <a:xfrm>
            <a:off x="2853060" y="2777066"/>
            <a:ext cx="895147" cy="1234685"/>
          </a:xfrm>
          <a:prstGeom prst="rect">
            <a:avLst/>
          </a:prstGeom>
        </p:spPr>
      </p:pic>
      <p:pic>
        <p:nvPicPr>
          <p:cNvPr id="13" name="Image 12" descr="Une image contenant clipart&#10;&#10;Description générée automatiquement">
            <a:extLst>
              <a:ext uri="{FF2B5EF4-FFF2-40B4-BE49-F238E27FC236}">
                <a16:creationId xmlns:a16="http://schemas.microsoft.com/office/drawing/2014/main" id="{550386FF-85DD-7F4B-9BEB-53760DEE636E}"/>
              </a:ext>
            </a:extLst>
          </p:cNvPr>
          <p:cNvPicPr>
            <a:picLocks noChangeAspect="1"/>
          </p:cNvPicPr>
          <p:nvPr/>
        </p:nvPicPr>
        <p:blipFill>
          <a:blip r:embed="rId6"/>
          <a:stretch>
            <a:fillRect/>
          </a:stretch>
        </p:blipFill>
        <p:spPr>
          <a:xfrm>
            <a:off x="1295402" y="4734046"/>
            <a:ext cx="887542" cy="1219334"/>
          </a:xfrm>
          <a:prstGeom prst="rect">
            <a:avLst/>
          </a:prstGeom>
        </p:spPr>
      </p:pic>
      <p:pic>
        <p:nvPicPr>
          <p:cNvPr id="19" name="Image 18" descr="Une image contenant texte&#10;&#10;Description générée automatiquement">
            <a:extLst>
              <a:ext uri="{FF2B5EF4-FFF2-40B4-BE49-F238E27FC236}">
                <a16:creationId xmlns:a16="http://schemas.microsoft.com/office/drawing/2014/main" id="{B88E5B5E-ED31-AA4D-A06B-73BE740C823B}"/>
              </a:ext>
            </a:extLst>
          </p:cNvPr>
          <p:cNvPicPr>
            <a:picLocks noChangeAspect="1"/>
          </p:cNvPicPr>
          <p:nvPr/>
        </p:nvPicPr>
        <p:blipFill>
          <a:blip r:embed="rId7"/>
          <a:stretch>
            <a:fillRect/>
          </a:stretch>
        </p:blipFill>
        <p:spPr>
          <a:xfrm>
            <a:off x="2530636" y="4187684"/>
            <a:ext cx="759022" cy="1171694"/>
          </a:xfrm>
          <a:prstGeom prst="rect">
            <a:avLst/>
          </a:prstGeom>
        </p:spPr>
      </p:pic>
      <p:sp>
        <p:nvSpPr>
          <p:cNvPr id="20" name="Flèche vers la droite 19">
            <a:extLst>
              <a:ext uri="{FF2B5EF4-FFF2-40B4-BE49-F238E27FC236}">
                <a16:creationId xmlns:a16="http://schemas.microsoft.com/office/drawing/2014/main" id="{B70E4BE4-1C0F-B740-BCA7-552E9A8BF58A}"/>
              </a:ext>
            </a:extLst>
          </p:cNvPr>
          <p:cNvSpPr/>
          <p:nvPr/>
        </p:nvSpPr>
        <p:spPr>
          <a:xfrm>
            <a:off x="4444678" y="3773347"/>
            <a:ext cx="1215342" cy="7294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2" name="Image 41" descr="Une image contenant clipart&#10;&#10;Description générée automatiquement">
            <a:extLst>
              <a:ext uri="{FF2B5EF4-FFF2-40B4-BE49-F238E27FC236}">
                <a16:creationId xmlns:a16="http://schemas.microsoft.com/office/drawing/2014/main" id="{01E62C98-85C6-D141-9E44-03D6A1EC8FD8}"/>
              </a:ext>
            </a:extLst>
          </p:cNvPr>
          <p:cNvPicPr>
            <a:picLocks noChangeAspect="1"/>
          </p:cNvPicPr>
          <p:nvPr/>
        </p:nvPicPr>
        <p:blipFill>
          <a:blip r:embed="rId5"/>
          <a:stretch>
            <a:fillRect/>
          </a:stretch>
        </p:blipFill>
        <p:spPr>
          <a:xfrm>
            <a:off x="6096000" y="2538662"/>
            <a:ext cx="895147" cy="1234685"/>
          </a:xfrm>
          <a:prstGeom prst="rect">
            <a:avLst/>
          </a:prstGeom>
        </p:spPr>
      </p:pic>
      <p:pic>
        <p:nvPicPr>
          <p:cNvPr id="43" name="Image 42">
            <a:extLst>
              <a:ext uri="{FF2B5EF4-FFF2-40B4-BE49-F238E27FC236}">
                <a16:creationId xmlns:a16="http://schemas.microsoft.com/office/drawing/2014/main" id="{B6BC96CD-C0A5-514F-826B-6428112C2F08}"/>
              </a:ext>
            </a:extLst>
          </p:cNvPr>
          <p:cNvPicPr>
            <a:picLocks noChangeAspect="1"/>
          </p:cNvPicPr>
          <p:nvPr/>
        </p:nvPicPr>
        <p:blipFill>
          <a:blip r:embed="rId3"/>
          <a:stretch>
            <a:fillRect/>
          </a:stretch>
        </p:blipFill>
        <p:spPr>
          <a:xfrm>
            <a:off x="7143427" y="2538662"/>
            <a:ext cx="986195" cy="1234685"/>
          </a:xfrm>
          <a:prstGeom prst="rect">
            <a:avLst/>
          </a:prstGeom>
        </p:spPr>
      </p:pic>
      <p:pic>
        <p:nvPicPr>
          <p:cNvPr id="44" name="Image 43" descr="Une image contenant clipart&#10;&#10;Description générée automatiquement">
            <a:extLst>
              <a:ext uri="{FF2B5EF4-FFF2-40B4-BE49-F238E27FC236}">
                <a16:creationId xmlns:a16="http://schemas.microsoft.com/office/drawing/2014/main" id="{222243BB-7E97-864C-9DFA-7140D6B26855}"/>
              </a:ext>
            </a:extLst>
          </p:cNvPr>
          <p:cNvPicPr>
            <a:picLocks noChangeAspect="1"/>
          </p:cNvPicPr>
          <p:nvPr/>
        </p:nvPicPr>
        <p:blipFill>
          <a:blip r:embed="rId4"/>
          <a:stretch>
            <a:fillRect/>
          </a:stretch>
        </p:blipFill>
        <p:spPr>
          <a:xfrm>
            <a:off x="8129622" y="2518498"/>
            <a:ext cx="742950" cy="1022350"/>
          </a:xfrm>
          <a:prstGeom prst="rect">
            <a:avLst/>
          </a:prstGeom>
        </p:spPr>
      </p:pic>
      <p:pic>
        <p:nvPicPr>
          <p:cNvPr id="45" name="Image 44" descr="Une image contenant clipart&#10;&#10;Description générée automatiquement">
            <a:extLst>
              <a:ext uri="{FF2B5EF4-FFF2-40B4-BE49-F238E27FC236}">
                <a16:creationId xmlns:a16="http://schemas.microsoft.com/office/drawing/2014/main" id="{E3F454CC-9223-2F44-81E7-BE5C4481CA03}"/>
              </a:ext>
            </a:extLst>
          </p:cNvPr>
          <p:cNvPicPr>
            <a:picLocks noChangeAspect="1"/>
          </p:cNvPicPr>
          <p:nvPr/>
        </p:nvPicPr>
        <p:blipFill>
          <a:blip r:embed="rId6"/>
          <a:stretch>
            <a:fillRect/>
          </a:stretch>
        </p:blipFill>
        <p:spPr>
          <a:xfrm>
            <a:off x="6218964" y="4844662"/>
            <a:ext cx="887542" cy="1219334"/>
          </a:xfrm>
          <a:prstGeom prst="rect">
            <a:avLst/>
          </a:prstGeom>
        </p:spPr>
      </p:pic>
      <p:pic>
        <p:nvPicPr>
          <p:cNvPr id="46" name="Image 45" descr="Une image contenant texte&#10;&#10;Description générée automatiquement">
            <a:extLst>
              <a:ext uri="{FF2B5EF4-FFF2-40B4-BE49-F238E27FC236}">
                <a16:creationId xmlns:a16="http://schemas.microsoft.com/office/drawing/2014/main" id="{EA840485-24B3-7344-92FA-02FEC452EB55}"/>
              </a:ext>
            </a:extLst>
          </p:cNvPr>
          <p:cNvPicPr>
            <a:picLocks noChangeAspect="1"/>
          </p:cNvPicPr>
          <p:nvPr/>
        </p:nvPicPr>
        <p:blipFill>
          <a:blip r:embed="rId7"/>
          <a:stretch>
            <a:fillRect/>
          </a:stretch>
        </p:blipFill>
        <p:spPr>
          <a:xfrm>
            <a:off x="8385677" y="4825747"/>
            <a:ext cx="759022" cy="1171694"/>
          </a:xfrm>
          <a:prstGeom prst="rect">
            <a:avLst/>
          </a:prstGeom>
        </p:spPr>
      </p:pic>
      <p:pic>
        <p:nvPicPr>
          <p:cNvPr id="47" name="Image 46" descr="Une image contenant clipart&#10;&#10;Description générée automatiquement">
            <a:extLst>
              <a:ext uri="{FF2B5EF4-FFF2-40B4-BE49-F238E27FC236}">
                <a16:creationId xmlns:a16="http://schemas.microsoft.com/office/drawing/2014/main" id="{326F7AF2-B600-B74B-BB00-DD18EEEDDE27}"/>
              </a:ext>
            </a:extLst>
          </p:cNvPr>
          <p:cNvPicPr>
            <a:picLocks noChangeAspect="1"/>
          </p:cNvPicPr>
          <p:nvPr/>
        </p:nvPicPr>
        <p:blipFill>
          <a:blip r:embed="rId6"/>
          <a:stretch>
            <a:fillRect/>
          </a:stretch>
        </p:blipFill>
        <p:spPr>
          <a:xfrm>
            <a:off x="10009056" y="2746751"/>
            <a:ext cx="887542" cy="1219334"/>
          </a:xfrm>
          <a:prstGeom prst="rect">
            <a:avLst/>
          </a:prstGeom>
        </p:spPr>
      </p:pic>
      <p:pic>
        <p:nvPicPr>
          <p:cNvPr id="48" name="Image 47">
            <a:extLst>
              <a:ext uri="{FF2B5EF4-FFF2-40B4-BE49-F238E27FC236}">
                <a16:creationId xmlns:a16="http://schemas.microsoft.com/office/drawing/2014/main" id="{0830951A-B3F4-6744-8543-DF62DCA9B417}"/>
              </a:ext>
            </a:extLst>
          </p:cNvPr>
          <p:cNvPicPr>
            <a:picLocks noChangeAspect="1"/>
          </p:cNvPicPr>
          <p:nvPr/>
        </p:nvPicPr>
        <p:blipFill>
          <a:blip r:embed="rId3"/>
          <a:stretch>
            <a:fillRect/>
          </a:stretch>
        </p:blipFill>
        <p:spPr>
          <a:xfrm>
            <a:off x="9932100" y="4337785"/>
            <a:ext cx="1041454" cy="1303868"/>
          </a:xfrm>
          <a:prstGeom prst="rect">
            <a:avLst/>
          </a:prstGeom>
        </p:spPr>
      </p:pic>
      <p:pic>
        <p:nvPicPr>
          <p:cNvPr id="49" name="Image 48" descr="Une image contenant clipart&#10;&#10;Description générée automatiquement">
            <a:extLst>
              <a:ext uri="{FF2B5EF4-FFF2-40B4-BE49-F238E27FC236}">
                <a16:creationId xmlns:a16="http://schemas.microsoft.com/office/drawing/2014/main" id="{12F69FBA-BAF6-294C-ADF1-296136059F4F}"/>
              </a:ext>
            </a:extLst>
          </p:cNvPr>
          <p:cNvPicPr>
            <a:picLocks noChangeAspect="1"/>
          </p:cNvPicPr>
          <p:nvPr/>
        </p:nvPicPr>
        <p:blipFill>
          <a:blip r:embed="rId5"/>
          <a:stretch>
            <a:fillRect/>
          </a:stretch>
        </p:blipFill>
        <p:spPr>
          <a:xfrm>
            <a:off x="7114427" y="3755034"/>
            <a:ext cx="895147" cy="1234685"/>
          </a:xfrm>
          <a:prstGeom prst="rect">
            <a:avLst/>
          </a:prstGeom>
        </p:spPr>
      </p:pic>
      <p:pic>
        <p:nvPicPr>
          <p:cNvPr id="50" name="Image 49" descr="Une image contenant clipart&#10;&#10;Description générée automatiquement">
            <a:extLst>
              <a:ext uri="{FF2B5EF4-FFF2-40B4-BE49-F238E27FC236}">
                <a16:creationId xmlns:a16="http://schemas.microsoft.com/office/drawing/2014/main" id="{E0E41EBC-EE9F-4A44-8266-57AE43CEEF71}"/>
              </a:ext>
            </a:extLst>
          </p:cNvPr>
          <p:cNvPicPr>
            <a:picLocks noChangeAspect="1"/>
          </p:cNvPicPr>
          <p:nvPr/>
        </p:nvPicPr>
        <p:blipFill>
          <a:blip r:embed="rId4"/>
          <a:stretch>
            <a:fillRect/>
          </a:stretch>
        </p:blipFill>
        <p:spPr>
          <a:xfrm>
            <a:off x="7954914" y="3803397"/>
            <a:ext cx="742950" cy="1022350"/>
          </a:xfrm>
          <a:prstGeom prst="rect">
            <a:avLst/>
          </a:prstGeom>
        </p:spPr>
      </p:pic>
      <p:pic>
        <p:nvPicPr>
          <p:cNvPr id="51" name="Image 50" descr="Une image contenant texte&#10;&#10;Description générée automatiquement">
            <a:extLst>
              <a:ext uri="{FF2B5EF4-FFF2-40B4-BE49-F238E27FC236}">
                <a16:creationId xmlns:a16="http://schemas.microsoft.com/office/drawing/2014/main" id="{B18F7339-227B-4849-8A6E-CD9A0D934FBE}"/>
              </a:ext>
            </a:extLst>
          </p:cNvPr>
          <p:cNvPicPr>
            <a:picLocks noChangeAspect="1"/>
          </p:cNvPicPr>
          <p:nvPr/>
        </p:nvPicPr>
        <p:blipFill>
          <a:blip r:embed="rId7"/>
          <a:stretch>
            <a:fillRect/>
          </a:stretch>
        </p:blipFill>
        <p:spPr>
          <a:xfrm>
            <a:off x="5678821" y="3825140"/>
            <a:ext cx="759022" cy="1171694"/>
          </a:xfrm>
          <a:prstGeom prst="rect">
            <a:avLst/>
          </a:prstGeom>
        </p:spPr>
      </p:pic>
      <p:pic>
        <p:nvPicPr>
          <p:cNvPr id="52" name="Image 51" descr="Une image contenant clipart&#10;&#10;Description générée automatiquement">
            <a:extLst>
              <a:ext uri="{FF2B5EF4-FFF2-40B4-BE49-F238E27FC236}">
                <a16:creationId xmlns:a16="http://schemas.microsoft.com/office/drawing/2014/main" id="{1C132CF6-B20D-844F-9044-933F1F88484E}"/>
              </a:ext>
            </a:extLst>
          </p:cNvPr>
          <p:cNvPicPr>
            <a:picLocks noChangeAspect="1"/>
          </p:cNvPicPr>
          <p:nvPr/>
        </p:nvPicPr>
        <p:blipFill>
          <a:blip r:embed="rId4"/>
          <a:stretch>
            <a:fillRect/>
          </a:stretch>
        </p:blipFill>
        <p:spPr>
          <a:xfrm>
            <a:off x="9068706" y="2533523"/>
            <a:ext cx="742950" cy="1022350"/>
          </a:xfrm>
          <a:prstGeom prst="rect">
            <a:avLst/>
          </a:prstGeom>
        </p:spPr>
      </p:pic>
      <p:pic>
        <p:nvPicPr>
          <p:cNvPr id="53" name="Image 52" descr="Une image contenant clipart&#10;&#10;Description générée automatiquement">
            <a:extLst>
              <a:ext uri="{FF2B5EF4-FFF2-40B4-BE49-F238E27FC236}">
                <a16:creationId xmlns:a16="http://schemas.microsoft.com/office/drawing/2014/main" id="{55A3CF84-F65A-A14A-826F-54014F5DBB3A}"/>
              </a:ext>
            </a:extLst>
          </p:cNvPr>
          <p:cNvPicPr>
            <a:picLocks noChangeAspect="1"/>
          </p:cNvPicPr>
          <p:nvPr/>
        </p:nvPicPr>
        <p:blipFill>
          <a:blip r:embed="rId5"/>
          <a:stretch>
            <a:fillRect/>
          </a:stretch>
        </p:blipFill>
        <p:spPr>
          <a:xfrm>
            <a:off x="9932101" y="2473554"/>
            <a:ext cx="784682" cy="1082320"/>
          </a:xfrm>
          <a:prstGeom prst="rect">
            <a:avLst/>
          </a:prstGeom>
        </p:spPr>
      </p:pic>
      <p:pic>
        <p:nvPicPr>
          <p:cNvPr id="54" name="Image 53">
            <a:extLst>
              <a:ext uri="{FF2B5EF4-FFF2-40B4-BE49-F238E27FC236}">
                <a16:creationId xmlns:a16="http://schemas.microsoft.com/office/drawing/2014/main" id="{4FBDA54D-0B75-7C49-ABCE-D5D5F5B05A6A}"/>
              </a:ext>
            </a:extLst>
          </p:cNvPr>
          <p:cNvPicPr>
            <a:picLocks noChangeAspect="1"/>
          </p:cNvPicPr>
          <p:nvPr/>
        </p:nvPicPr>
        <p:blipFill>
          <a:blip r:embed="rId3"/>
          <a:stretch>
            <a:fillRect/>
          </a:stretch>
        </p:blipFill>
        <p:spPr>
          <a:xfrm>
            <a:off x="7239264" y="4282635"/>
            <a:ext cx="830334" cy="1039552"/>
          </a:xfrm>
          <a:prstGeom prst="rect">
            <a:avLst/>
          </a:prstGeom>
        </p:spPr>
      </p:pic>
      <p:pic>
        <p:nvPicPr>
          <p:cNvPr id="55" name="Image 54" descr="Une image contenant texte&#10;&#10;Description générée automatiquement">
            <a:extLst>
              <a:ext uri="{FF2B5EF4-FFF2-40B4-BE49-F238E27FC236}">
                <a16:creationId xmlns:a16="http://schemas.microsoft.com/office/drawing/2014/main" id="{B16E36DD-5E60-C24B-9ACF-547B213566A1}"/>
              </a:ext>
            </a:extLst>
          </p:cNvPr>
          <p:cNvPicPr>
            <a:picLocks noChangeAspect="1"/>
          </p:cNvPicPr>
          <p:nvPr/>
        </p:nvPicPr>
        <p:blipFill>
          <a:blip r:embed="rId7"/>
          <a:stretch>
            <a:fillRect/>
          </a:stretch>
        </p:blipFill>
        <p:spPr>
          <a:xfrm>
            <a:off x="8037953" y="4224875"/>
            <a:ext cx="710837" cy="1097312"/>
          </a:xfrm>
          <a:prstGeom prst="rect">
            <a:avLst/>
          </a:prstGeom>
        </p:spPr>
      </p:pic>
      <p:pic>
        <p:nvPicPr>
          <p:cNvPr id="56" name="Image 55" descr="Une image contenant clipart&#10;&#10;Description générée automatiquement">
            <a:extLst>
              <a:ext uri="{FF2B5EF4-FFF2-40B4-BE49-F238E27FC236}">
                <a16:creationId xmlns:a16="http://schemas.microsoft.com/office/drawing/2014/main" id="{9CA3EB08-A176-6B40-85FD-E37A2CEDF27E}"/>
              </a:ext>
            </a:extLst>
          </p:cNvPr>
          <p:cNvPicPr>
            <a:picLocks noChangeAspect="1"/>
          </p:cNvPicPr>
          <p:nvPr/>
        </p:nvPicPr>
        <p:blipFill>
          <a:blip r:embed="rId6"/>
          <a:stretch>
            <a:fillRect/>
          </a:stretch>
        </p:blipFill>
        <p:spPr>
          <a:xfrm>
            <a:off x="8940667" y="4192260"/>
            <a:ext cx="798723" cy="1097312"/>
          </a:xfrm>
          <a:prstGeom prst="rect">
            <a:avLst/>
          </a:prstGeom>
        </p:spPr>
      </p:pic>
      <p:pic>
        <p:nvPicPr>
          <p:cNvPr id="57" name="Image 56">
            <a:extLst>
              <a:ext uri="{FF2B5EF4-FFF2-40B4-BE49-F238E27FC236}">
                <a16:creationId xmlns:a16="http://schemas.microsoft.com/office/drawing/2014/main" id="{E471FD5E-3248-854D-BFA0-B9296728B8BC}"/>
              </a:ext>
            </a:extLst>
          </p:cNvPr>
          <p:cNvPicPr>
            <a:picLocks noChangeAspect="1"/>
          </p:cNvPicPr>
          <p:nvPr/>
        </p:nvPicPr>
        <p:blipFill>
          <a:blip r:embed="rId3"/>
          <a:stretch>
            <a:fillRect/>
          </a:stretch>
        </p:blipFill>
        <p:spPr>
          <a:xfrm>
            <a:off x="9049932" y="3486148"/>
            <a:ext cx="1041454" cy="1303868"/>
          </a:xfrm>
          <a:prstGeom prst="rect">
            <a:avLst/>
          </a:prstGeom>
        </p:spPr>
      </p:pic>
      <p:pic>
        <p:nvPicPr>
          <p:cNvPr id="58" name="Image 57" descr="Une image contenant clipart&#10;&#10;Description générée automatiquement">
            <a:extLst>
              <a:ext uri="{FF2B5EF4-FFF2-40B4-BE49-F238E27FC236}">
                <a16:creationId xmlns:a16="http://schemas.microsoft.com/office/drawing/2014/main" id="{6A3621D5-0F3E-AC46-9B18-976267DC59BB}"/>
              </a:ext>
            </a:extLst>
          </p:cNvPr>
          <p:cNvPicPr>
            <a:picLocks noChangeAspect="1"/>
          </p:cNvPicPr>
          <p:nvPr/>
        </p:nvPicPr>
        <p:blipFill>
          <a:blip r:embed="rId5"/>
          <a:stretch>
            <a:fillRect/>
          </a:stretch>
        </p:blipFill>
        <p:spPr>
          <a:xfrm>
            <a:off x="6357093" y="2510267"/>
            <a:ext cx="895147" cy="1234685"/>
          </a:xfrm>
          <a:prstGeom prst="rect">
            <a:avLst/>
          </a:prstGeom>
        </p:spPr>
      </p:pic>
      <p:pic>
        <p:nvPicPr>
          <p:cNvPr id="59" name="Image 58" descr="Une image contenant texte&#10;&#10;Description générée automatiquement">
            <a:extLst>
              <a:ext uri="{FF2B5EF4-FFF2-40B4-BE49-F238E27FC236}">
                <a16:creationId xmlns:a16="http://schemas.microsoft.com/office/drawing/2014/main" id="{BED0A87F-2FCE-B049-B459-ABB72A578122}"/>
              </a:ext>
            </a:extLst>
          </p:cNvPr>
          <p:cNvPicPr>
            <a:picLocks noChangeAspect="1"/>
          </p:cNvPicPr>
          <p:nvPr/>
        </p:nvPicPr>
        <p:blipFill>
          <a:blip r:embed="rId7"/>
          <a:stretch>
            <a:fillRect/>
          </a:stretch>
        </p:blipFill>
        <p:spPr>
          <a:xfrm>
            <a:off x="8226268" y="3517006"/>
            <a:ext cx="954586" cy="1473584"/>
          </a:xfrm>
          <a:prstGeom prst="rect">
            <a:avLst/>
          </a:prstGeom>
        </p:spPr>
      </p:pic>
      <p:pic>
        <p:nvPicPr>
          <p:cNvPr id="61" name="Image 60" descr="Une image contenant clipart&#10;&#10;Description générée automatiquement">
            <a:extLst>
              <a:ext uri="{FF2B5EF4-FFF2-40B4-BE49-F238E27FC236}">
                <a16:creationId xmlns:a16="http://schemas.microsoft.com/office/drawing/2014/main" id="{D19C7417-C79F-8A46-9D9B-3BDA852C687E}"/>
              </a:ext>
            </a:extLst>
          </p:cNvPr>
          <p:cNvPicPr>
            <a:picLocks noChangeAspect="1"/>
          </p:cNvPicPr>
          <p:nvPr/>
        </p:nvPicPr>
        <p:blipFill>
          <a:blip r:embed="rId4"/>
          <a:stretch>
            <a:fillRect/>
          </a:stretch>
        </p:blipFill>
        <p:spPr>
          <a:xfrm>
            <a:off x="5627121" y="2486869"/>
            <a:ext cx="742950" cy="1022350"/>
          </a:xfrm>
          <a:prstGeom prst="rect">
            <a:avLst/>
          </a:prstGeom>
        </p:spPr>
      </p:pic>
      <p:pic>
        <p:nvPicPr>
          <p:cNvPr id="62" name="Image 61" descr="Une image contenant clipart&#10;&#10;Description générée automatiquement">
            <a:extLst>
              <a:ext uri="{FF2B5EF4-FFF2-40B4-BE49-F238E27FC236}">
                <a16:creationId xmlns:a16="http://schemas.microsoft.com/office/drawing/2014/main" id="{FC74937E-3D4C-D54E-8CEC-811F1C61C06B}"/>
              </a:ext>
            </a:extLst>
          </p:cNvPr>
          <p:cNvPicPr>
            <a:picLocks noChangeAspect="1"/>
          </p:cNvPicPr>
          <p:nvPr/>
        </p:nvPicPr>
        <p:blipFill>
          <a:blip r:embed="rId6"/>
          <a:stretch>
            <a:fillRect/>
          </a:stretch>
        </p:blipFill>
        <p:spPr>
          <a:xfrm>
            <a:off x="6075965" y="4192744"/>
            <a:ext cx="887542" cy="1219334"/>
          </a:xfrm>
          <a:prstGeom prst="rect">
            <a:avLst/>
          </a:prstGeom>
        </p:spPr>
      </p:pic>
    </p:spTree>
    <p:extLst>
      <p:ext uri="{BB962C8B-B14F-4D97-AF65-F5344CB8AC3E}">
        <p14:creationId xmlns:p14="http://schemas.microsoft.com/office/powerpoint/2010/main" val="1270260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linds(horizontal)">
                                      <p:cBhvr>
                                        <p:cTn id="7" dur="500"/>
                                        <p:tgtEl>
                                          <p:spTgt spid="46"/>
                                        </p:tgtEl>
                                      </p:cBhvr>
                                    </p:animEffect>
                                  </p:childTnLst>
                                </p:cTn>
                              </p:par>
                              <p:par>
                                <p:cTn id="8" presetID="3" presetClass="entr" presetSubtype="1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blinds(horizontal)">
                                      <p:cBhvr>
                                        <p:cTn id="10" dur="500"/>
                                        <p:tgtEl>
                                          <p:spTgt spid="45"/>
                                        </p:tgtEl>
                                      </p:cBhvr>
                                    </p:animEffect>
                                  </p:childTnLst>
                                </p:cTn>
                              </p:par>
                              <p:par>
                                <p:cTn id="11" presetID="3" presetClass="entr" presetSubtype="1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blinds(horizontal)">
                                      <p:cBhvr>
                                        <p:cTn id="13" dur="500"/>
                                        <p:tgtEl>
                                          <p:spTgt spid="42"/>
                                        </p:tgtEl>
                                      </p:cBhvr>
                                    </p:animEffect>
                                  </p:childTnLst>
                                </p:cTn>
                              </p:par>
                              <p:par>
                                <p:cTn id="14" presetID="3" presetClass="entr" presetSubtype="1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blinds(horizontal)">
                                      <p:cBhvr>
                                        <p:cTn id="16" dur="500"/>
                                        <p:tgtEl>
                                          <p:spTgt spid="43"/>
                                        </p:tgtEl>
                                      </p:cBhvr>
                                    </p:animEffect>
                                  </p:childTnLst>
                                </p:cTn>
                              </p:par>
                              <p:par>
                                <p:cTn id="17" presetID="3" presetClass="entr" presetSubtype="1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blinds(horizontal)">
                                      <p:cBhvr>
                                        <p:cTn id="19" dur="500"/>
                                        <p:tgtEl>
                                          <p:spTgt spid="4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45"/>
                                        </p:tgtEl>
                                        <p:attrNameLst>
                                          <p:attrName>style.visibility</p:attrName>
                                        </p:attrNameLst>
                                      </p:cBhvr>
                                      <p:to>
                                        <p:strVal val="hidden"/>
                                      </p:to>
                                    </p:set>
                                  </p:childTnLst>
                                </p:cTn>
                              </p:par>
                              <p:par>
                                <p:cTn id="24" presetID="1" presetClass="exit" presetSubtype="0" fill="hold" nodeType="withEffect">
                                  <p:stCondLst>
                                    <p:cond delay="0"/>
                                  </p:stCondLst>
                                  <p:childTnLst>
                                    <p:set>
                                      <p:cBhvr>
                                        <p:cTn id="25" dur="1" fill="hold">
                                          <p:stCondLst>
                                            <p:cond delay="0"/>
                                          </p:stCondLst>
                                        </p:cTn>
                                        <p:tgtEl>
                                          <p:spTgt spid="46"/>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44"/>
                                        </p:tgtEl>
                                        <p:attrNameLst>
                                          <p:attrName>style.visibility</p:attrName>
                                        </p:attrNameLst>
                                      </p:cBhvr>
                                      <p:to>
                                        <p:strVal val="hidden"/>
                                      </p:to>
                                    </p:set>
                                  </p:childTnLst>
                                </p:cTn>
                              </p:par>
                              <p:par>
                                <p:cTn id="28" presetID="1" presetClass="exit" presetSubtype="0" fill="hold" nodeType="withEffect">
                                  <p:stCondLst>
                                    <p:cond delay="0"/>
                                  </p:stCondLst>
                                  <p:childTnLst>
                                    <p:set>
                                      <p:cBhvr>
                                        <p:cTn id="29" dur="1" fill="hold">
                                          <p:stCondLst>
                                            <p:cond delay="0"/>
                                          </p:stCondLst>
                                        </p:cTn>
                                        <p:tgtEl>
                                          <p:spTgt spid="43"/>
                                        </p:tgtEl>
                                        <p:attrNameLst>
                                          <p:attrName>style.visibility</p:attrName>
                                        </p:attrNameLst>
                                      </p:cBhvr>
                                      <p:to>
                                        <p:strVal val="hidden"/>
                                      </p:to>
                                    </p:set>
                                  </p:childTnLst>
                                </p:cTn>
                              </p:par>
                              <p:par>
                                <p:cTn id="30" presetID="1" presetClass="exit" presetSubtype="0" fill="hold" nodeType="withEffect">
                                  <p:stCondLst>
                                    <p:cond delay="0"/>
                                  </p:stCondLst>
                                  <p:childTnLst>
                                    <p:set>
                                      <p:cBhvr>
                                        <p:cTn id="31" dur="1" fill="hold">
                                          <p:stCondLst>
                                            <p:cond delay="0"/>
                                          </p:stCondLst>
                                        </p:cTn>
                                        <p:tgtEl>
                                          <p:spTgt spid="42"/>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1"/>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49"/>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50"/>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7"/>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47"/>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48"/>
                                        </p:tgtEl>
                                        <p:attrNameLst>
                                          <p:attrName>style.visibility</p:attrName>
                                        </p:attrNameLst>
                                      </p:cBhvr>
                                      <p:to>
                                        <p:strVal val="hidden"/>
                                      </p:to>
                                    </p:set>
                                  </p:childTnLst>
                                </p:cTn>
                              </p:par>
                              <p:par>
                                <p:cTn id="50" presetID="1" presetClass="exit" presetSubtype="0" fill="hold" nodeType="withEffect">
                                  <p:stCondLst>
                                    <p:cond delay="0"/>
                                  </p:stCondLst>
                                  <p:childTnLst>
                                    <p:set>
                                      <p:cBhvr>
                                        <p:cTn id="51" dur="1" fill="hold">
                                          <p:stCondLst>
                                            <p:cond delay="0"/>
                                          </p:stCondLst>
                                        </p:cTn>
                                        <p:tgtEl>
                                          <p:spTgt spid="49"/>
                                        </p:tgtEl>
                                        <p:attrNameLst>
                                          <p:attrName>style.visibility</p:attrName>
                                        </p:attrNameLst>
                                      </p:cBhvr>
                                      <p:to>
                                        <p:strVal val="hidden"/>
                                      </p:to>
                                    </p:set>
                                  </p:childTnLst>
                                </p:cTn>
                              </p:par>
                              <p:par>
                                <p:cTn id="52" presetID="1" presetClass="exit" presetSubtype="0" fill="hold" nodeType="withEffect">
                                  <p:stCondLst>
                                    <p:cond delay="0"/>
                                  </p:stCondLst>
                                  <p:childTnLst>
                                    <p:set>
                                      <p:cBhvr>
                                        <p:cTn id="53" dur="1" fill="hold">
                                          <p:stCondLst>
                                            <p:cond delay="0"/>
                                          </p:stCondLst>
                                        </p:cTn>
                                        <p:tgtEl>
                                          <p:spTgt spid="51"/>
                                        </p:tgtEl>
                                        <p:attrNameLst>
                                          <p:attrName>style.visibility</p:attrName>
                                        </p:attrNameLst>
                                      </p:cBhvr>
                                      <p:to>
                                        <p:strVal val="hidden"/>
                                      </p:to>
                                    </p:set>
                                  </p:childTnLst>
                                </p:cTn>
                              </p:par>
                              <p:par>
                                <p:cTn id="54" presetID="1" presetClass="exit" presetSubtype="0" fill="hold" nodeType="withEffect">
                                  <p:stCondLst>
                                    <p:cond delay="0"/>
                                  </p:stCondLst>
                                  <p:childTnLst>
                                    <p:set>
                                      <p:cBhvr>
                                        <p:cTn id="55" dur="1" fill="hold">
                                          <p:stCondLst>
                                            <p:cond delay="0"/>
                                          </p:stCondLst>
                                        </p:cTn>
                                        <p:tgtEl>
                                          <p:spTgt spid="50"/>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53"/>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52"/>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56"/>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55"/>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54"/>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nodeType="clickEffect">
                                  <p:stCondLst>
                                    <p:cond delay="0"/>
                                  </p:stCondLst>
                                  <p:childTnLst>
                                    <p:set>
                                      <p:cBhvr>
                                        <p:cTn id="71" dur="1" fill="hold">
                                          <p:stCondLst>
                                            <p:cond delay="0"/>
                                          </p:stCondLst>
                                        </p:cTn>
                                        <p:tgtEl>
                                          <p:spTgt spid="56"/>
                                        </p:tgtEl>
                                        <p:attrNameLst>
                                          <p:attrName>style.visibility</p:attrName>
                                        </p:attrNameLst>
                                      </p:cBhvr>
                                      <p:to>
                                        <p:strVal val="hidden"/>
                                      </p:to>
                                    </p:set>
                                  </p:childTnLst>
                                </p:cTn>
                              </p:par>
                              <p:par>
                                <p:cTn id="72" presetID="1" presetClass="exit" presetSubtype="0" fill="hold" nodeType="withEffect">
                                  <p:stCondLst>
                                    <p:cond delay="0"/>
                                  </p:stCondLst>
                                  <p:childTnLst>
                                    <p:set>
                                      <p:cBhvr>
                                        <p:cTn id="73" dur="1" fill="hold">
                                          <p:stCondLst>
                                            <p:cond delay="0"/>
                                          </p:stCondLst>
                                        </p:cTn>
                                        <p:tgtEl>
                                          <p:spTgt spid="55"/>
                                        </p:tgtEl>
                                        <p:attrNameLst>
                                          <p:attrName>style.visibility</p:attrName>
                                        </p:attrNameLst>
                                      </p:cBhvr>
                                      <p:to>
                                        <p:strVal val="hidden"/>
                                      </p:to>
                                    </p:set>
                                  </p:childTnLst>
                                </p:cTn>
                              </p:par>
                              <p:par>
                                <p:cTn id="74" presetID="1" presetClass="exit" presetSubtype="0" fill="hold" nodeType="withEffect">
                                  <p:stCondLst>
                                    <p:cond delay="0"/>
                                  </p:stCondLst>
                                  <p:childTnLst>
                                    <p:set>
                                      <p:cBhvr>
                                        <p:cTn id="75" dur="1" fill="hold">
                                          <p:stCondLst>
                                            <p:cond delay="0"/>
                                          </p:stCondLst>
                                        </p:cTn>
                                        <p:tgtEl>
                                          <p:spTgt spid="54"/>
                                        </p:tgtEl>
                                        <p:attrNameLst>
                                          <p:attrName>style.visibility</p:attrName>
                                        </p:attrNameLst>
                                      </p:cBhvr>
                                      <p:to>
                                        <p:strVal val="hidden"/>
                                      </p:to>
                                    </p:set>
                                  </p:childTnLst>
                                </p:cTn>
                              </p:par>
                              <p:par>
                                <p:cTn id="76" presetID="1" presetClass="exit" presetSubtype="0" fill="hold" nodeType="withEffect">
                                  <p:stCondLst>
                                    <p:cond delay="0"/>
                                  </p:stCondLst>
                                  <p:childTnLst>
                                    <p:set>
                                      <p:cBhvr>
                                        <p:cTn id="77" dur="1" fill="hold">
                                          <p:stCondLst>
                                            <p:cond delay="0"/>
                                          </p:stCondLst>
                                        </p:cTn>
                                        <p:tgtEl>
                                          <p:spTgt spid="53"/>
                                        </p:tgtEl>
                                        <p:attrNameLst>
                                          <p:attrName>style.visibility</p:attrName>
                                        </p:attrNameLst>
                                      </p:cBhvr>
                                      <p:to>
                                        <p:strVal val="hidden"/>
                                      </p:to>
                                    </p:set>
                                  </p:childTnLst>
                                </p:cTn>
                              </p:par>
                              <p:par>
                                <p:cTn id="78" presetID="1" presetClass="exit" presetSubtype="0" fill="hold" nodeType="withEffect">
                                  <p:stCondLst>
                                    <p:cond delay="0"/>
                                  </p:stCondLst>
                                  <p:childTnLst>
                                    <p:set>
                                      <p:cBhvr>
                                        <p:cTn id="79" dur="1" fill="hold">
                                          <p:stCondLst>
                                            <p:cond delay="0"/>
                                          </p:stCondLst>
                                        </p:cTn>
                                        <p:tgtEl>
                                          <p:spTgt spid="52"/>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57"/>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59"/>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62"/>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58"/>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F1B5D-9AE0-9A4C-BF71-05737EA65FAC}"/>
              </a:ext>
            </a:extLst>
          </p:cNvPr>
          <p:cNvSpPr>
            <a:spLocks noGrp="1"/>
          </p:cNvSpPr>
          <p:nvPr>
            <p:ph type="title"/>
          </p:nvPr>
        </p:nvSpPr>
        <p:spPr/>
        <p:txBody>
          <a:bodyPr>
            <a:normAutofit fontScale="90000"/>
          </a:bodyPr>
          <a:lstStyle/>
          <a:p>
            <a:r>
              <a:rPr lang="fr-FR" dirty="0"/>
              <a:t>Certains vont dire que ce ne sont que des statistiques !!!!</a:t>
            </a:r>
          </a:p>
        </p:txBody>
      </p:sp>
      <p:pic>
        <p:nvPicPr>
          <p:cNvPr id="4" name="k-means clustering" descr="k-means clustering">
            <a:hlinkClick r:id="" action="ppaction://media"/>
            <a:extLst>
              <a:ext uri="{FF2B5EF4-FFF2-40B4-BE49-F238E27FC236}">
                <a16:creationId xmlns:a16="http://schemas.microsoft.com/office/drawing/2014/main" id="{F0C0FEB4-4271-084B-8E0B-60462F1CA97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563484" y="2433917"/>
            <a:ext cx="5065032" cy="3798319"/>
          </a:xfrm>
        </p:spPr>
      </p:pic>
    </p:spTree>
    <p:extLst>
      <p:ext uri="{BB962C8B-B14F-4D97-AF65-F5344CB8AC3E}">
        <p14:creationId xmlns:p14="http://schemas.microsoft.com/office/powerpoint/2010/main" val="1734481583"/>
      </p:ext>
    </p:extLst>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6520BF-B445-C04E-8F28-7B88357901B9}"/>
              </a:ext>
            </a:extLst>
          </p:cNvPr>
          <p:cNvSpPr>
            <a:spLocks noGrp="1"/>
          </p:cNvSpPr>
          <p:nvPr>
            <p:ph type="title"/>
          </p:nvPr>
        </p:nvSpPr>
        <p:spPr/>
        <p:txBody>
          <a:bodyPr>
            <a:normAutofit fontScale="90000"/>
          </a:bodyPr>
          <a:lstStyle/>
          <a:p>
            <a:r>
              <a:rPr lang="fr-FR" dirty="0"/>
              <a:t>Une chaise conçue par Starck et une IA !</a:t>
            </a:r>
            <a:br>
              <a:rPr lang="fr-FR" dirty="0"/>
            </a:br>
            <a:r>
              <a:rPr lang="fr-FR" sz="3100" i="1" dirty="0"/>
              <a:t>‘A.I saurais-tu reposer notre corps avec le minimum de matière et d’énergie ?’</a:t>
            </a:r>
            <a:endParaRPr lang="fr-FR" dirty="0"/>
          </a:p>
        </p:txBody>
      </p:sp>
      <p:pic>
        <p:nvPicPr>
          <p:cNvPr id="6" name="A.I. FOR KARTELL BY STARCK, POWERED BY AUTODESK" descr="A.I. FOR KARTELL BY STARCK, POWERED BY AUTODESK">
            <a:hlinkClick r:id="" action="ppaction://media"/>
            <a:extLst>
              <a:ext uri="{FF2B5EF4-FFF2-40B4-BE49-F238E27FC236}">
                <a16:creationId xmlns:a16="http://schemas.microsoft.com/office/drawing/2014/main" id="{43A39927-E349-994A-8D40-F2C12B4CEE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81833" y="2557993"/>
            <a:ext cx="5899150" cy="3317875"/>
          </a:xfrm>
          <a:prstGeom prst="rect">
            <a:avLst/>
          </a:prstGeom>
        </p:spPr>
      </p:pic>
    </p:spTree>
    <p:extLst>
      <p:ext uri="{BB962C8B-B14F-4D97-AF65-F5344CB8AC3E}">
        <p14:creationId xmlns:p14="http://schemas.microsoft.com/office/powerpoint/2010/main" val="329566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8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30A93-C5E9-054B-BAA0-1070D3315387}"/>
              </a:ext>
            </a:extLst>
          </p:cNvPr>
          <p:cNvSpPr>
            <a:spLocks noGrp="1"/>
          </p:cNvSpPr>
          <p:nvPr>
            <p:ph type="title"/>
          </p:nvPr>
        </p:nvSpPr>
        <p:spPr/>
        <p:txBody>
          <a:bodyPr/>
          <a:lstStyle/>
          <a:p>
            <a:r>
              <a:rPr lang="fr-FR" dirty="0"/>
              <a:t>Limites de l’intelligence humaine</a:t>
            </a:r>
          </a:p>
        </p:txBody>
      </p:sp>
      <p:sp>
        <p:nvSpPr>
          <p:cNvPr id="3" name="Espace réservé du contenu 2">
            <a:extLst>
              <a:ext uri="{FF2B5EF4-FFF2-40B4-BE49-F238E27FC236}">
                <a16:creationId xmlns:a16="http://schemas.microsoft.com/office/drawing/2014/main" id="{3FFF4D26-54D3-CF4C-8D21-714C9192BFD6}"/>
              </a:ext>
            </a:extLst>
          </p:cNvPr>
          <p:cNvSpPr>
            <a:spLocks noGrp="1"/>
          </p:cNvSpPr>
          <p:nvPr>
            <p:ph idx="1"/>
          </p:nvPr>
        </p:nvSpPr>
        <p:spPr/>
        <p:txBody>
          <a:bodyPr/>
          <a:lstStyle/>
          <a:p>
            <a:r>
              <a:rPr lang="fr-FR" dirty="0"/>
              <a:t>La relative lenteur de nos neurones.</a:t>
            </a:r>
          </a:p>
          <a:p>
            <a:r>
              <a:rPr lang="fr-FR" dirty="0"/>
              <a:t>La structure figée de notre cerveau (non reconfigurable).</a:t>
            </a:r>
          </a:p>
          <a:p>
            <a:r>
              <a:rPr lang="fr-FR" dirty="0"/>
              <a:t>La mémoire de travail limité.</a:t>
            </a:r>
          </a:p>
          <a:p>
            <a:r>
              <a:rPr lang="fr-FR" dirty="0"/>
              <a:t>On est capable d’expliquer ce que l’on fait (réflexivité) mais pas pourquoi on le fait (méta-explication qui serait l’intuition).</a:t>
            </a:r>
          </a:p>
          <a:p>
            <a:r>
              <a:rPr lang="fr-FR" dirty="0"/>
              <a:t>Inaccessibilité de l’inconscient (même en payant un Psy ;-)</a:t>
            </a:r>
          </a:p>
          <a:p>
            <a:endParaRPr lang="fr-FR" dirty="0"/>
          </a:p>
        </p:txBody>
      </p:sp>
    </p:spTree>
    <p:extLst>
      <p:ext uri="{BB962C8B-B14F-4D97-AF65-F5344CB8AC3E}">
        <p14:creationId xmlns:p14="http://schemas.microsoft.com/office/powerpoint/2010/main" val="6249665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689B36-AFD3-654B-94AB-093C9F6F5A1E}"/>
              </a:ext>
            </a:extLst>
          </p:cNvPr>
          <p:cNvSpPr>
            <a:spLocks noGrp="1"/>
          </p:cNvSpPr>
          <p:nvPr>
            <p:ph type="title"/>
          </p:nvPr>
        </p:nvSpPr>
        <p:spPr/>
        <p:txBody>
          <a:bodyPr>
            <a:normAutofit fontScale="90000"/>
          </a:bodyPr>
          <a:lstStyle/>
          <a:p>
            <a:r>
              <a:rPr lang="fr-FR" dirty="0"/>
              <a:t>Pourquoi regarder du côté de la conscience ?</a:t>
            </a:r>
          </a:p>
        </p:txBody>
      </p:sp>
      <p:sp>
        <p:nvSpPr>
          <p:cNvPr id="3" name="Espace réservé du contenu 2">
            <a:extLst>
              <a:ext uri="{FF2B5EF4-FFF2-40B4-BE49-F238E27FC236}">
                <a16:creationId xmlns:a16="http://schemas.microsoft.com/office/drawing/2014/main" id="{561B28DE-DE1D-3842-A6C9-B7109B64F951}"/>
              </a:ext>
            </a:extLst>
          </p:cNvPr>
          <p:cNvSpPr>
            <a:spLocks noGrp="1"/>
          </p:cNvSpPr>
          <p:nvPr>
            <p:ph idx="1"/>
          </p:nvPr>
        </p:nvSpPr>
        <p:spPr/>
        <p:txBody>
          <a:bodyPr/>
          <a:lstStyle/>
          <a:p>
            <a:pPr algn="just"/>
            <a:r>
              <a:rPr lang="fr-FR" dirty="0"/>
              <a:t>Pour Gerald </a:t>
            </a:r>
            <a:r>
              <a:rPr lang="fr-FR" dirty="0" err="1"/>
              <a:t>Edelman</a:t>
            </a:r>
            <a:r>
              <a:rPr lang="fr-FR" dirty="0"/>
              <a:t> (</a:t>
            </a:r>
            <a:r>
              <a:rPr lang="fr-FR" dirty="0" err="1"/>
              <a:t>neuro-biologiste</a:t>
            </a:r>
            <a:r>
              <a:rPr lang="fr-FR" dirty="0"/>
              <a:t> </a:t>
            </a:r>
            <a:r>
              <a:rPr lang="fr-FR" dirty="0" err="1"/>
              <a:t>nobelisé</a:t>
            </a:r>
            <a:r>
              <a:rPr lang="fr-FR" dirty="0"/>
              <a:t>), les fonctionnalités nécessaires à une véritable intelligence sont celles qui, fondées sur l’inconscient, permettent l’émergence de la conscience chez l’homme. </a:t>
            </a:r>
          </a:p>
          <a:p>
            <a:pPr algn="just"/>
            <a:endParaRPr lang="fr-FR" dirty="0"/>
          </a:p>
          <a:p>
            <a:pPr algn="just"/>
            <a:r>
              <a:rPr lang="fr-FR" dirty="0"/>
              <a:t>Une machine a-t-elle une inconscience ou uniquement de la conscience ou rien de tout cela ??</a:t>
            </a:r>
          </a:p>
        </p:txBody>
      </p:sp>
    </p:spTree>
    <p:extLst>
      <p:ext uri="{BB962C8B-B14F-4D97-AF65-F5344CB8AC3E}">
        <p14:creationId xmlns:p14="http://schemas.microsoft.com/office/powerpoint/2010/main" val="27264950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BA5767-D30D-894A-8ECB-1A5CB33960AC}"/>
              </a:ext>
            </a:extLst>
          </p:cNvPr>
          <p:cNvSpPr>
            <a:spLocks noGrp="1"/>
          </p:cNvSpPr>
          <p:nvPr>
            <p:ph type="title"/>
          </p:nvPr>
        </p:nvSpPr>
        <p:spPr/>
        <p:txBody>
          <a:bodyPr/>
          <a:lstStyle/>
          <a:p>
            <a:r>
              <a:rPr lang="fr-FR" dirty="0"/>
              <a:t>Quelques idées de Jacques </a:t>
            </a:r>
            <a:r>
              <a:rPr lang="fr-FR" dirty="0" err="1"/>
              <a:t>Pitrat</a:t>
            </a:r>
            <a:endParaRPr lang="fr-FR" dirty="0"/>
          </a:p>
        </p:txBody>
      </p:sp>
      <p:sp>
        <p:nvSpPr>
          <p:cNvPr id="3" name="Espace réservé du contenu 2">
            <a:extLst>
              <a:ext uri="{FF2B5EF4-FFF2-40B4-BE49-F238E27FC236}">
                <a16:creationId xmlns:a16="http://schemas.microsoft.com/office/drawing/2014/main" id="{F3CAEF64-18A9-7547-AA73-67F12EA56F6E}"/>
              </a:ext>
            </a:extLst>
          </p:cNvPr>
          <p:cNvSpPr>
            <a:spLocks noGrp="1"/>
          </p:cNvSpPr>
          <p:nvPr>
            <p:ph idx="1"/>
          </p:nvPr>
        </p:nvSpPr>
        <p:spPr>
          <a:xfrm>
            <a:off x="1295400" y="2556932"/>
            <a:ext cx="10030967" cy="3318936"/>
          </a:xfrm>
        </p:spPr>
        <p:txBody>
          <a:bodyPr>
            <a:normAutofit lnSpcReduction="10000"/>
          </a:bodyPr>
          <a:lstStyle/>
          <a:p>
            <a:r>
              <a:rPr lang="fr-FR" dirty="0" err="1"/>
              <a:t>Pitrat</a:t>
            </a:r>
            <a:r>
              <a:rPr lang="fr-FR" dirty="0"/>
              <a:t> disait :</a:t>
            </a:r>
          </a:p>
          <a:p>
            <a:r>
              <a:rPr lang="fr-FR" dirty="0"/>
              <a:t> « Les chercheurs en IA ont deux défauts : être trop intelligents et pas assez paresseux »</a:t>
            </a:r>
          </a:p>
          <a:p>
            <a:r>
              <a:rPr lang="fr-FR" dirty="0"/>
              <a:t>« L'IA est le problème le plus complexe auquel l'homme s'est attaqué »</a:t>
            </a:r>
          </a:p>
          <a:p>
            <a:r>
              <a:rPr lang="fr-FR" dirty="0"/>
              <a:t>« L’homme n’est peut-être pas assez intelligent pour le résoudre »</a:t>
            </a:r>
          </a:p>
          <a:p>
            <a:r>
              <a:rPr lang="fr-FR" dirty="0"/>
              <a:t>« Il faut s’aider des systèmes d'IA eux-mêmes »</a:t>
            </a:r>
          </a:p>
          <a:p>
            <a:r>
              <a:rPr lang="fr-FR" dirty="0"/>
              <a:t>➔ Amorçage et introduction de méta-connaissances</a:t>
            </a:r>
          </a:p>
        </p:txBody>
      </p:sp>
    </p:spTree>
    <p:extLst>
      <p:ext uri="{BB962C8B-B14F-4D97-AF65-F5344CB8AC3E}">
        <p14:creationId xmlns:p14="http://schemas.microsoft.com/office/powerpoint/2010/main" val="11561611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703474-58CC-A342-A780-E5A77DC6B078}"/>
              </a:ext>
            </a:extLst>
          </p:cNvPr>
          <p:cNvSpPr>
            <a:spLocks noGrp="1"/>
          </p:cNvSpPr>
          <p:nvPr>
            <p:ph type="title"/>
          </p:nvPr>
        </p:nvSpPr>
        <p:spPr/>
        <p:txBody>
          <a:bodyPr/>
          <a:lstStyle/>
          <a:p>
            <a:r>
              <a:rPr lang="fr-FR" dirty="0"/>
              <a:t>Quelques idées de Jacques </a:t>
            </a:r>
            <a:r>
              <a:rPr lang="fr-FR" dirty="0" err="1"/>
              <a:t>Pitrat</a:t>
            </a:r>
            <a:endParaRPr lang="fr-FR" dirty="0"/>
          </a:p>
        </p:txBody>
      </p:sp>
      <p:sp>
        <p:nvSpPr>
          <p:cNvPr id="3" name="Espace réservé du contenu 2">
            <a:extLst>
              <a:ext uri="{FF2B5EF4-FFF2-40B4-BE49-F238E27FC236}">
                <a16:creationId xmlns:a16="http://schemas.microsoft.com/office/drawing/2014/main" id="{3FCC13D4-ED99-7444-814A-C180FBA42FEE}"/>
              </a:ext>
            </a:extLst>
          </p:cNvPr>
          <p:cNvSpPr>
            <a:spLocks noGrp="1"/>
          </p:cNvSpPr>
          <p:nvPr>
            <p:ph idx="1"/>
          </p:nvPr>
        </p:nvSpPr>
        <p:spPr/>
        <p:txBody>
          <a:bodyPr/>
          <a:lstStyle/>
          <a:p>
            <a:pPr algn="just"/>
            <a:r>
              <a:rPr lang="fr-FR" dirty="0"/>
              <a:t>Pour cela il faudrait, après résolution d’un problème, pouvoir généraliser et apprendre.</a:t>
            </a:r>
          </a:p>
          <a:p>
            <a:pPr algn="just"/>
            <a:r>
              <a:rPr lang="fr-FR" dirty="0"/>
              <a:t>Ne pas vouloir copier l’intelligence humaine mais essayer de s’en inspirer</a:t>
            </a:r>
          </a:p>
          <a:p>
            <a:pPr algn="just"/>
            <a:r>
              <a:rPr lang="fr-FR" dirty="0"/>
              <a:t>La cognition artificielle est différente de la cognition humaine (Certaines capacités cognitives humaines sont inaccessibles aux machines et peut-être réciproquement).</a:t>
            </a:r>
          </a:p>
        </p:txBody>
      </p:sp>
    </p:spTree>
    <p:extLst>
      <p:ext uri="{BB962C8B-B14F-4D97-AF65-F5344CB8AC3E}">
        <p14:creationId xmlns:p14="http://schemas.microsoft.com/office/powerpoint/2010/main" val="37912341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185982-0EFA-1D46-9930-8E325E415ECD}"/>
              </a:ext>
            </a:extLst>
          </p:cNvPr>
          <p:cNvSpPr>
            <a:spLocks noGrp="1"/>
          </p:cNvSpPr>
          <p:nvPr>
            <p:ph type="title"/>
          </p:nvPr>
        </p:nvSpPr>
        <p:spPr/>
        <p:txBody>
          <a:bodyPr>
            <a:normAutofit fontScale="90000"/>
          </a:bodyPr>
          <a:lstStyle/>
          <a:p>
            <a:r>
              <a:rPr lang="fr-FR" dirty="0" err="1"/>
              <a:t>Pitrat</a:t>
            </a:r>
            <a:r>
              <a:rPr lang="fr-FR" dirty="0"/>
              <a:t> et CAIA</a:t>
            </a:r>
            <a:br>
              <a:rPr lang="fr-FR" dirty="0"/>
            </a:br>
            <a:r>
              <a:rPr lang="fr-FR" sz="3600" dirty="0"/>
              <a:t>(Chercheur Artificiel en Intelligence Artificielle)</a:t>
            </a:r>
            <a:endParaRPr lang="fr-FR" dirty="0"/>
          </a:p>
        </p:txBody>
      </p:sp>
      <p:sp>
        <p:nvSpPr>
          <p:cNvPr id="3" name="Espace réservé du contenu 2">
            <a:extLst>
              <a:ext uri="{FF2B5EF4-FFF2-40B4-BE49-F238E27FC236}">
                <a16:creationId xmlns:a16="http://schemas.microsoft.com/office/drawing/2014/main" id="{BE823630-52CC-9F4E-92DA-926D69DCC018}"/>
              </a:ext>
            </a:extLst>
          </p:cNvPr>
          <p:cNvSpPr>
            <a:spLocks noGrp="1"/>
          </p:cNvSpPr>
          <p:nvPr>
            <p:ph idx="1"/>
          </p:nvPr>
        </p:nvSpPr>
        <p:spPr/>
        <p:txBody>
          <a:bodyPr>
            <a:normAutofit fontScale="92500" lnSpcReduction="10000"/>
          </a:bodyPr>
          <a:lstStyle/>
          <a:p>
            <a:r>
              <a:rPr lang="fr-FR" dirty="0"/>
              <a:t>Déclarativité et réification :</a:t>
            </a:r>
          </a:p>
          <a:p>
            <a:pPr lvl="1"/>
            <a:r>
              <a:rPr lang="fr-FR" dirty="0"/>
              <a:t>La réification va permettre de transformer l'information en connaissance</a:t>
            </a:r>
          </a:p>
          <a:p>
            <a:pPr lvl="1"/>
            <a:r>
              <a:rPr lang="fr-FR" dirty="0"/>
              <a:t>Modification simple par changement de la valeur d’une variable</a:t>
            </a:r>
          </a:p>
          <a:p>
            <a:r>
              <a:rPr lang="fr-FR" dirty="0"/>
              <a:t> Pile des appels de fonctions </a:t>
            </a:r>
          </a:p>
          <a:p>
            <a:pPr lvl="1"/>
            <a:r>
              <a:rPr lang="fr-FR" dirty="0"/>
              <a:t>Arrêts sans problèmes</a:t>
            </a:r>
          </a:p>
          <a:p>
            <a:pPr lvl="1"/>
            <a:r>
              <a:rPr lang="fr-FR" dirty="0"/>
              <a:t>Détection d’anomalies</a:t>
            </a:r>
          </a:p>
          <a:p>
            <a:r>
              <a:rPr lang="fr-FR" dirty="0"/>
              <a:t>Modification dynamique</a:t>
            </a:r>
          </a:p>
          <a:p>
            <a:pPr lvl="1"/>
            <a:r>
              <a:rPr lang="fr-FR" dirty="0"/>
              <a:t>Création et compilation de nouveaux programmes</a:t>
            </a:r>
          </a:p>
        </p:txBody>
      </p:sp>
    </p:spTree>
    <p:extLst>
      <p:ext uri="{BB962C8B-B14F-4D97-AF65-F5344CB8AC3E}">
        <p14:creationId xmlns:p14="http://schemas.microsoft.com/office/powerpoint/2010/main" val="5795872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195437-F50D-C748-A971-89D912585517}"/>
              </a:ext>
            </a:extLst>
          </p:cNvPr>
          <p:cNvSpPr>
            <a:spLocks noGrp="1"/>
          </p:cNvSpPr>
          <p:nvPr>
            <p:ph type="title"/>
          </p:nvPr>
        </p:nvSpPr>
        <p:spPr/>
        <p:txBody>
          <a:bodyPr/>
          <a:lstStyle/>
          <a:p>
            <a:r>
              <a:rPr lang="fr-FR" dirty="0"/>
              <a:t>Avantages de l’IA consciente</a:t>
            </a:r>
          </a:p>
        </p:txBody>
      </p:sp>
      <p:sp>
        <p:nvSpPr>
          <p:cNvPr id="3" name="Espace réservé du contenu 2">
            <a:extLst>
              <a:ext uri="{FF2B5EF4-FFF2-40B4-BE49-F238E27FC236}">
                <a16:creationId xmlns:a16="http://schemas.microsoft.com/office/drawing/2014/main" id="{304A6FC0-C093-0142-88B6-631AC66EB45C}"/>
              </a:ext>
            </a:extLst>
          </p:cNvPr>
          <p:cNvSpPr>
            <a:spLocks noGrp="1"/>
          </p:cNvSpPr>
          <p:nvPr>
            <p:ph idx="1"/>
          </p:nvPr>
        </p:nvSpPr>
        <p:spPr>
          <a:xfrm>
            <a:off x="1295401" y="2556932"/>
            <a:ext cx="9601196" cy="3587836"/>
          </a:xfrm>
        </p:spPr>
        <p:txBody>
          <a:bodyPr>
            <a:normAutofit fontScale="92500" lnSpcReduction="20000"/>
          </a:bodyPr>
          <a:lstStyle/>
          <a:p>
            <a:r>
              <a:rPr lang="fr-FR" dirty="0"/>
              <a:t>Analyser ce qu’on sait</a:t>
            </a:r>
          </a:p>
          <a:p>
            <a:pPr lvl="1"/>
            <a:r>
              <a:rPr lang="fr-FR" dirty="0"/>
              <a:t>Accès à toutes les connaissances (Là on a déjà un problème)</a:t>
            </a:r>
          </a:p>
          <a:p>
            <a:pPr lvl="1"/>
            <a:r>
              <a:rPr lang="fr-FR" dirty="0"/>
              <a:t>Compréhension (là aussi un peu mais moins chez l’humain)</a:t>
            </a:r>
          </a:p>
          <a:p>
            <a:pPr lvl="1"/>
            <a:r>
              <a:rPr lang="fr-FR" dirty="0"/>
              <a:t>Avoir des formes déclaratives (analyse, création et modifications plus simples)</a:t>
            </a:r>
          </a:p>
          <a:p>
            <a:pPr lvl="1"/>
            <a:r>
              <a:rPr lang="fr-FR" dirty="0"/>
              <a:t>Utilisation de méta-connaissances</a:t>
            </a:r>
          </a:p>
          <a:p>
            <a:r>
              <a:rPr lang="fr-FR" dirty="0"/>
              <a:t>S’observer en train de fonctionner</a:t>
            </a:r>
          </a:p>
          <a:p>
            <a:pPr lvl="1"/>
            <a:r>
              <a:rPr lang="fr-FR" dirty="0"/>
              <a:t>Différence fondamentale entre humains et machines : l’inconscient et la mémoire</a:t>
            </a:r>
          </a:p>
          <a:p>
            <a:pPr lvl="1"/>
            <a:r>
              <a:rPr lang="fr-FR" dirty="0"/>
              <a:t>Interruptions et reprises aisées</a:t>
            </a:r>
          </a:p>
          <a:p>
            <a:pPr lvl="1"/>
            <a:r>
              <a:rPr lang="fr-FR" dirty="0"/>
              <a:t>Explication, méta-explication</a:t>
            </a:r>
          </a:p>
        </p:txBody>
      </p:sp>
    </p:spTree>
    <p:extLst>
      <p:ext uri="{BB962C8B-B14F-4D97-AF65-F5344CB8AC3E}">
        <p14:creationId xmlns:p14="http://schemas.microsoft.com/office/powerpoint/2010/main" val="34856314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6DC6AA-DF95-6C4E-96A6-4A9116F8488C}"/>
              </a:ext>
            </a:extLst>
          </p:cNvPr>
          <p:cNvSpPr>
            <a:spLocks noGrp="1"/>
          </p:cNvSpPr>
          <p:nvPr>
            <p:ph type="title"/>
          </p:nvPr>
        </p:nvSpPr>
        <p:spPr/>
        <p:txBody>
          <a:bodyPr/>
          <a:lstStyle/>
          <a:p>
            <a:r>
              <a:rPr lang="fr-FR" dirty="0"/>
              <a:t>Avantages de l’IA consciente</a:t>
            </a:r>
          </a:p>
        </p:txBody>
      </p:sp>
      <p:sp>
        <p:nvSpPr>
          <p:cNvPr id="3" name="Espace réservé du contenu 2">
            <a:extLst>
              <a:ext uri="{FF2B5EF4-FFF2-40B4-BE49-F238E27FC236}">
                <a16:creationId xmlns:a16="http://schemas.microsoft.com/office/drawing/2014/main" id="{4D5EA32F-6282-7945-B6A4-F09B73DE6C52}"/>
              </a:ext>
            </a:extLst>
          </p:cNvPr>
          <p:cNvSpPr>
            <a:spLocks noGrp="1"/>
          </p:cNvSpPr>
          <p:nvPr>
            <p:ph idx="1"/>
          </p:nvPr>
        </p:nvSpPr>
        <p:spPr>
          <a:xfrm>
            <a:off x="829056" y="2556932"/>
            <a:ext cx="10448544" cy="3638128"/>
          </a:xfrm>
        </p:spPr>
        <p:txBody>
          <a:bodyPr>
            <a:normAutofit/>
          </a:bodyPr>
          <a:lstStyle/>
          <a:p>
            <a:r>
              <a:rPr lang="fr-FR" dirty="0"/>
              <a:t>Méta-combinatoire</a:t>
            </a:r>
          </a:p>
          <a:p>
            <a:pPr lvl="1"/>
            <a:r>
              <a:rPr lang="fr-FR" dirty="0"/>
              <a:t>Combinatoire sur les méthodes elles-mêmes (+ explications) Exemple : trouver tous les nombres m et n positifs et inférieurs à 10</a:t>
            </a:r>
            <a:r>
              <a:rPr lang="fr-FR" baseline="30000" dirty="0"/>
              <a:t>18</a:t>
            </a:r>
            <a:r>
              <a:rPr lang="fr-FR" dirty="0"/>
              <a:t> tels que: 4*m + 3*n</a:t>
            </a:r>
            <a:r>
              <a:rPr lang="fr-FR" baseline="30000" dirty="0"/>
              <a:t>2</a:t>
            </a:r>
            <a:r>
              <a:rPr lang="fr-FR" dirty="0"/>
              <a:t> = 817 401 078 957 542 034</a:t>
            </a:r>
          </a:p>
          <a:p>
            <a:pPr lvl="1"/>
            <a:r>
              <a:rPr lang="fr-FR" dirty="0"/>
              <a:t>3*n</a:t>
            </a:r>
            <a:r>
              <a:rPr lang="fr-FR" baseline="30000" dirty="0"/>
              <a:t>2 </a:t>
            </a:r>
            <a:r>
              <a:rPr lang="fr-FR" dirty="0"/>
              <a:t>= 817 401 078 957 542 034 – 4*m</a:t>
            </a:r>
          </a:p>
          <a:p>
            <a:pPr lvl="1"/>
            <a:r>
              <a:rPr lang="fr-FR" dirty="0"/>
              <a:t>3*n</a:t>
            </a:r>
            <a:r>
              <a:rPr lang="fr-FR" baseline="30000" dirty="0"/>
              <a:t>2 </a:t>
            </a:r>
            <a:r>
              <a:rPr lang="fr-FR" dirty="0"/>
              <a:t>est paire  donc n</a:t>
            </a:r>
            <a:r>
              <a:rPr lang="fr-FR" baseline="30000" dirty="0"/>
              <a:t>2</a:t>
            </a:r>
            <a:r>
              <a:rPr lang="fr-FR" dirty="0"/>
              <a:t> est paire donc quelque soit n 3*n</a:t>
            </a:r>
            <a:r>
              <a:rPr lang="fr-FR" baseline="30000" dirty="0"/>
              <a:t>2 </a:t>
            </a:r>
            <a:r>
              <a:rPr lang="fr-FR" dirty="0"/>
              <a:t>est divisible par 4.</a:t>
            </a:r>
          </a:p>
          <a:p>
            <a:pPr lvl="1"/>
            <a:r>
              <a:rPr lang="fr-FR" dirty="0"/>
              <a:t>4*m + 3*n</a:t>
            </a:r>
            <a:r>
              <a:rPr lang="fr-FR" baseline="30000" dirty="0"/>
              <a:t>2 </a:t>
            </a:r>
            <a:r>
              <a:rPr lang="fr-FR" dirty="0"/>
              <a:t>est donc divisible par 4  comme 817 401 078 957 542 034 ne l’est pas il n’y a pas de solution à notre problème</a:t>
            </a:r>
          </a:p>
          <a:p>
            <a:r>
              <a:rPr lang="fr-FR" dirty="0"/>
              <a:t>Immortalité</a:t>
            </a:r>
          </a:p>
        </p:txBody>
      </p:sp>
    </p:spTree>
    <p:extLst>
      <p:ext uri="{BB962C8B-B14F-4D97-AF65-F5344CB8AC3E}">
        <p14:creationId xmlns:p14="http://schemas.microsoft.com/office/powerpoint/2010/main" val="3720113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8D3C6D-8D7A-9D4C-8B47-D98CDFECC561}"/>
              </a:ext>
            </a:extLst>
          </p:cNvPr>
          <p:cNvSpPr>
            <a:spLocks noGrp="1"/>
          </p:cNvSpPr>
          <p:nvPr>
            <p:ph type="title"/>
          </p:nvPr>
        </p:nvSpPr>
        <p:spPr/>
        <p:txBody>
          <a:bodyPr/>
          <a:lstStyle/>
          <a:p>
            <a:r>
              <a:rPr lang="fr-FR" dirty="0"/>
              <a:t>Très bien M </a:t>
            </a:r>
            <a:r>
              <a:rPr lang="fr-FR" dirty="0" err="1"/>
              <a:t>Pitrat</a:t>
            </a:r>
            <a:r>
              <a:rPr lang="fr-FR" dirty="0"/>
              <a:t> mais c’est pour quand ?</a:t>
            </a:r>
          </a:p>
        </p:txBody>
      </p:sp>
      <p:sp>
        <p:nvSpPr>
          <p:cNvPr id="3" name="Espace réservé du contenu 2">
            <a:extLst>
              <a:ext uri="{FF2B5EF4-FFF2-40B4-BE49-F238E27FC236}">
                <a16:creationId xmlns:a16="http://schemas.microsoft.com/office/drawing/2014/main" id="{0E69D472-DD04-A440-9EFB-6984528BF288}"/>
              </a:ext>
            </a:extLst>
          </p:cNvPr>
          <p:cNvSpPr>
            <a:spLocks noGrp="1"/>
          </p:cNvSpPr>
          <p:nvPr>
            <p:ph idx="1"/>
          </p:nvPr>
        </p:nvSpPr>
        <p:spPr>
          <a:xfrm>
            <a:off x="1295401" y="2556932"/>
            <a:ext cx="9993922" cy="3318936"/>
          </a:xfrm>
        </p:spPr>
        <p:txBody>
          <a:bodyPr/>
          <a:lstStyle/>
          <a:p>
            <a:r>
              <a:rPr lang="fr-FR" dirty="0"/>
              <a:t>Espoirs : « Sciences cognitives et amorçage mais, une perspective à 100 ans... »</a:t>
            </a:r>
          </a:p>
        </p:txBody>
      </p:sp>
      <p:pic>
        <p:nvPicPr>
          <p:cNvPr id="1026" name="Picture 2" descr="Jacques Pitrat — Wikipédia">
            <a:extLst>
              <a:ext uri="{FF2B5EF4-FFF2-40B4-BE49-F238E27FC236}">
                <a16:creationId xmlns:a16="http://schemas.microsoft.com/office/drawing/2014/main" id="{EB3D5068-8B01-1645-A393-8CE3E93FE0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9571" y="3253314"/>
            <a:ext cx="3032858" cy="2881506"/>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CA79FA11-213C-D843-B2B6-307AC0D28AE1}"/>
              </a:ext>
            </a:extLst>
          </p:cNvPr>
          <p:cNvSpPr txBox="1"/>
          <p:nvPr/>
        </p:nvSpPr>
        <p:spPr>
          <a:xfrm>
            <a:off x="7715919" y="4991100"/>
            <a:ext cx="3180679" cy="369332"/>
          </a:xfrm>
          <a:prstGeom prst="rect">
            <a:avLst/>
          </a:prstGeom>
          <a:noFill/>
        </p:spPr>
        <p:txBody>
          <a:bodyPr wrap="none" rtlCol="0">
            <a:spAutoFit/>
          </a:bodyPr>
          <a:lstStyle/>
          <a:p>
            <a:r>
              <a:rPr lang="fr-FR" dirty="0"/>
              <a:t>27 février 1934 - 14 octobre 2019</a:t>
            </a:r>
          </a:p>
        </p:txBody>
      </p:sp>
    </p:spTree>
    <p:extLst>
      <p:ext uri="{BB962C8B-B14F-4D97-AF65-F5344CB8AC3E}">
        <p14:creationId xmlns:p14="http://schemas.microsoft.com/office/powerpoint/2010/main" val="21537526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BFEF7C-89F3-5E4A-B1B8-78E356D145D7}"/>
              </a:ext>
            </a:extLst>
          </p:cNvPr>
          <p:cNvSpPr>
            <a:spLocks noGrp="1"/>
          </p:cNvSpPr>
          <p:nvPr>
            <p:ph type="title"/>
          </p:nvPr>
        </p:nvSpPr>
        <p:spPr/>
        <p:txBody>
          <a:bodyPr/>
          <a:lstStyle/>
          <a:p>
            <a:r>
              <a:rPr lang="fr-FR" dirty="0"/>
              <a:t>Alors l’IA n’existe pas ?	</a:t>
            </a:r>
          </a:p>
        </p:txBody>
      </p:sp>
      <p:sp>
        <p:nvSpPr>
          <p:cNvPr id="3" name="Espace réservé du contenu 2">
            <a:extLst>
              <a:ext uri="{FF2B5EF4-FFF2-40B4-BE49-F238E27FC236}">
                <a16:creationId xmlns:a16="http://schemas.microsoft.com/office/drawing/2014/main" id="{A53660A6-F4D6-7649-B4E7-2F4AD3EAEEF0}"/>
              </a:ext>
            </a:extLst>
          </p:cNvPr>
          <p:cNvSpPr>
            <a:spLocks noGrp="1"/>
          </p:cNvSpPr>
          <p:nvPr>
            <p:ph idx="1"/>
          </p:nvPr>
        </p:nvSpPr>
        <p:spPr/>
        <p:txBody>
          <a:bodyPr/>
          <a:lstStyle/>
          <a:p>
            <a:pPr algn="just"/>
            <a:r>
              <a:rPr lang="fr-FR" dirty="0"/>
              <a:t>Non, en tout cas pas comme des journalistes incompétents veulent bien nous le faire croire à longueur de temps. </a:t>
            </a:r>
          </a:p>
          <a:p>
            <a:pPr algn="just"/>
            <a:r>
              <a:rPr lang="fr-FR" dirty="0"/>
              <a:t>Par contre dire que l’on passe d’une programmation logique à une programmation statistique là d’accord. Est-ce de l’IA ? Sans doute un peu plus mais on est très très loin du concept d’intelligence humaine. </a:t>
            </a:r>
          </a:p>
          <a:p>
            <a:pPr algn="just"/>
            <a:endParaRPr lang="fr-FR" dirty="0"/>
          </a:p>
        </p:txBody>
      </p:sp>
    </p:spTree>
    <p:extLst>
      <p:ext uri="{BB962C8B-B14F-4D97-AF65-F5344CB8AC3E}">
        <p14:creationId xmlns:p14="http://schemas.microsoft.com/office/powerpoint/2010/main" val="11604558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1B235E-2E03-A24D-8E96-8ADD03938264}"/>
              </a:ext>
            </a:extLst>
          </p:cNvPr>
          <p:cNvSpPr>
            <a:spLocks noGrp="1"/>
          </p:cNvSpPr>
          <p:nvPr>
            <p:ph type="title" idx="4294967295"/>
          </p:nvPr>
        </p:nvSpPr>
        <p:spPr>
          <a:xfrm>
            <a:off x="828022" y="781237"/>
            <a:ext cx="9601200" cy="1303337"/>
          </a:xfrm>
        </p:spPr>
        <p:txBody>
          <a:bodyPr/>
          <a:lstStyle/>
          <a:p>
            <a:r>
              <a:rPr lang="fr-FR" dirty="0"/>
              <a:t>Pourquoi l’IA n’existe pas !</a:t>
            </a:r>
          </a:p>
        </p:txBody>
      </p:sp>
      <p:sp>
        <p:nvSpPr>
          <p:cNvPr id="3" name="Espace réservé du contenu 2">
            <a:extLst>
              <a:ext uri="{FF2B5EF4-FFF2-40B4-BE49-F238E27FC236}">
                <a16:creationId xmlns:a16="http://schemas.microsoft.com/office/drawing/2014/main" id="{18E7E1E4-8C42-5B40-9EEA-987925AE9851}"/>
              </a:ext>
            </a:extLst>
          </p:cNvPr>
          <p:cNvSpPr>
            <a:spLocks noGrp="1"/>
          </p:cNvSpPr>
          <p:nvPr>
            <p:ph idx="4294967295"/>
          </p:nvPr>
        </p:nvSpPr>
        <p:spPr>
          <a:xfrm>
            <a:off x="828022" y="2111188"/>
            <a:ext cx="9723437" cy="3965575"/>
          </a:xfrm>
        </p:spPr>
        <p:txBody>
          <a:bodyPr>
            <a:normAutofit lnSpcReduction="10000"/>
          </a:bodyPr>
          <a:lstStyle/>
          <a:p>
            <a:pPr algn="just"/>
            <a:r>
              <a:rPr lang="fr-FR" dirty="0"/>
              <a:t>Si on s’interroge sur la notion de créativité elle-même on peut avoir une réponse. Margaret Boden, une informaticienne anglaise ayant développé une théorie sur la question, distingue trois niveaux de créativité, chez les humains comme chez les ordinateurs : </a:t>
            </a:r>
          </a:p>
          <a:p>
            <a:pPr lvl="1" algn="just"/>
            <a:r>
              <a:rPr lang="fr-FR" dirty="0"/>
              <a:t>la « </a:t>
            </a:r>
            <a:r>
              <a:rPr lang="fr-FR" b="1" dirty="0"/>
              <a:t>créativité exploratrice</a:t>
            </a:r>
            <a:r>
              <a:rPr lang="fr-FR" dirty="0"/>
              <a:t> », qui consiste juste à étendre un peu ce qui existe déjà (écrire un poème à la façon de Rimbaud) ; </a:t>
            </a:r>
          </a:p>
          <a:p>
            <a:pPr lvl="1" algn="just"/>
            <a:r>
              <a:rPr lang="fr-FR" dirty="0"/>
              <a:t>la « </a:t>
            </a:r>
            <a:r>
              <a:rPr lang="fr-FR" b="1" dirty="0"/>
              <a:t>créativité combinatoire </a:t>
            </a:r>
            <a:r>
              <a:rPr lang="fr-FR" dirty="0"/>
              <a:t>», qui consiste à combiner de façon originale des éléments existants autour de nous, mais de nature éloignée (Mc </a:t>
            </a:r>
            <a:r>
              <a:rPr lang="fr-FR" dirty="0" err="1"/>
              <a:t>Gyver</a:t>
            </a:r>
            <a:r>
              <a:rPr lang="fr-FR" dirty="0"/>
              <a:t> …). </a:t>
            </a:r>
          </a:p>
          <a:p>
            <a:pPr lvl="1" algn="just"/>
            <a:r>
              <a:rPr lang="fr-FR" dirty="0"/>
              <a:t>La troisième forme de créativité, qualifiée de « </a:t>
            </a:r>
            <a:r>
              <a:rPr lang="fr-FR" b="1" dirty="0"/>
              <a:t>transformationnelle</a:t>
            </a:r>
            <a:r>
              <a:rPr lang="fr-FR" dirty="0"/>
              <a:t> », est d’une autre nature, elle change radicalement la façon de voir la réalité et produit généralement toute une nouvelle lignée d’œuvres, d’idées, de concepts. </a:t>
            </a:r>
          </a:p>
        </p:txBody>
      </p:sp>
    </p:spTree>
    <p:extLst>
      <p:ext uri="{BB962C8B-B14F-4D97-AF65-F5344CB8AC3E}">
        <p14:creationId xmlns:p14="http://schemas.microsoft.com/office/powerpoint/2010/main" val="31552826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019D7A-1EA7-7241-8EF5-172B07C154FF}"/>
              </a:ext>
            </a:extLst>
          </p:cNvPr>
          <p:cNvSpPr>
            <a:spLocks noGrp="1"/>
          </p:cNvSpPr>
          <p:nvPr>
            <p:ph type="title"/>
          </p:nvPr>
        </p:nvSpPr>
        <p:spPr/>
        <p:txBody>
          <a:bodyPr/>
          <a:lstStyle/>
          <a:p>
            <a:r>
              <a:rPr lang="fr-FR" dirty="0"/>
              <a:t>Pourquoi l’IA n’existe pas !</a:t>
            </a:r>
          </a:p>
        </p:txBody>
      </p:sp>
      <p:sp>
        <p:nvSpPr>
          <p:cNvPr id="3" name="Espace réservé du contenu 2">
            <a:extLst>
              <a:ext uri="{FF2B5EF4-FFF2-40B4-BE49-F238E27FC236}">
                <a16:creationId xmlns:a16="http://schemas.microsoft.com/office/drawing/2014/main" id="{514F8900-CA66-3646-9668-BA2A5233FC0D}"/>
              </a:ext>
            </a:extLst>
          </p:cNvPr>
          <p:cNvSpPr>
            <a:spLocks noGrp="1"/>
          </p:cNvSpPr>
          <p:nvPr>
            <p:ph idx="1"/>
          </p:nvPr>
        </p:nvSpPr>
        <p:spPr>
          <a:xfrm>
            <a:off x="1295401" y="2556932"/>
            <a:ext cx="7750125" cy="3318936"/>
          </a:xfrm>
        </p:spPr>
        <p:txBody>
          <a:bodyPr/>
          <a:lstStyle/>
          <a:p>
            <a:pPr algn="just"/>
            <a:r>
              <a:rPr lang="fr-FR" dirty="0"/>
              <a:t> Le Graal de la créativité par ordinateur serait d’atteindre la créativité transformationnelle, au sens que Boden accorde à ce mot. Un ordinateur serait-il capable d’atteindre ce niveau ? On peut en douter, car ce niveau implique une certaine conscience de soi, une prise de recul par rapport au réel, pour imaginer des mécanismes complètement nouveaux. </a:t>
            </a:r>
          </a:p>
          <a:p>
            <a:pPr algn="just"/>
            <a:r>
              <a:rPr lang="fr-FR" dirty="0"/>
              <a:t>Et sans doute du sens commun … (Yann Le </a:t>
            </a:r>
            <a:r>
              <a:rPr lang="fr-FR" dirty="0" err="1"/>
              <a:t>Cun</a:t>
            </a:r>
            <a:r>
              <a:rPr lang="fr-FR" dirty="0"/>
              <a:t>)</a:t>
            </a:r>
          </a:p>
        </p:txBody>
      </p:sp>
      <p:pic>
        <p:nvPicPr>
          <p:cNvPr id="1026" name="Picture 2" descr="Yann Le Cun (auteur de Quand la machine apprend) - Babelio">
            <a:extLst>
              <a:ext uri="{FF2B5EF4-FFF2-40B4-BE49-F238E27FC236}">
                <a16:creationId xmlns:a16="http://schemas.microsoft.com/office/drawing/2014/main" id="{51A91676-DADD-B74A-AA64-14D122C403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1575" y="3481951"/>
            <a:ext cx="1455023" cy="2180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1683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EF829F-2C9F-C144-8426-B882D9AE4E37}"/>
              </a:ext>
            </a:extLst>
          </p:cNvPr>
          <p:cNvSpPr>
            <a:spLocks noGrp="1"/>
          </p:cNvSpPr>
          <p:nvPr>
            <p:ph type="title"/>
          </p:nvPr>
        </p:nvSpPr>
        <p:spPr/>
        <p:txBody>
          <a:bodyPr/>
          <a:lstStyle/>
          <a:p>
            <a:r>
              <a:rPr lang="fr-FR" dirty="0"/>
              <a:t>Problème de l’apprentissage</a:t>
            </a:r>
          </a:p>
        </p:txBody>
      </p:sp>
      <p:sp>
        <p:nvSpPr>
          <p:cNvPr id="3" name="Espace réservé du contenu 2">
            <a:extLst>
              <a:ext uri="{FF2B5EF4-FFF2-40B4-BE49-F238E27FC236}">
                <a16:creationId xmlns:a16="http://schemas.microsoft.com/office/drawing/2014/main" id="{85B8F985-6140-8B47-BF56-E8C34E798F9A}"/>
              </a:ext>
            </a:extLst>
          </p:cNvPr>
          <p:cNvSpPr>
            <a:spLocks noGrp="1"/>
          </p:cNvSpPr>
          <p:nvPr>
            <p:ph idx="1"/>
          </p:nvPr>
        </p:nvSpPr>
        <p:spPr>
          <a:xfrm>
            <a:off x="914400" y="2556932"/>
            <a:ext cx="6557211" cy="3597444"/>
          </a:xfrm>
        </p:spPr>
        <p:txBody>
          <a:bodyPr>
            <a:normAutofit fontScale="92500" lnSpcReduction="20000"/>
          </a:bodyPr>
          <a:lstStyle/>
          <a:p>
            <a:pPr algn="just"/>
            <a:r>
              <a:rPr lang="fr-FR" dirty="0"/>
              <a:t>Pour que cela fonctionne il faut des exemples annotés (important). Les photos de chats ont été une base importante. </a:t>
            </a:r>
          </a:p>
          <a:p>
            <a:pPr algn="just"/>
            <a:r>
              <a:rPr lang="fr-FR" dirty="0"/>
              <a:t>Pour reconnaitre un chat Il faut 100000 images de chat. Un enfant il lui en faut 2. C’est qu’il y a une différence de raisonnement.</a:t>
            </a:r>
          </a:p>
          <a:p>
            <a:pPr algn="just"/>
            <a:r>
              <a:rPr lang="fr-FR" dirty="0"/>
              <a:t>Pour reconnaitre un chat une machine va consommer 440KW, un humain 20W. C’est qu’il y a une différence d’analyse. </a:t>
            </a:r>
          </a:p>
          <a:p>
            <a:pPr algn="just"/>
            <a:r>
              <a:rPr lang="fr-FR" dirty="0"/>
              <a:t>Tout ce qui n’a pas été appris ne sera pas reconnu : chat dessiné par Picasso, un chat de nuit, etc.  </a:t>
            </a:r>
          </a:p>
        </p:txBody>
      </p:sp>
      <p:pic>
        <p:nvPicPr>
          <p:cNvPr id="5" name="Image 4" descr="Une image contenant texte, personne, intérieur&#10;&#10;Description générée automatiquement">
            <a:extLst>
              <a:ext uri="{FF2B5EF4-FFF2-40B4-BE49-F238E27FC236}">
                <a16:creationId xmlns:a16="http://schemas.microsoft.com/office/drawing/2014/main" id="{55E96E10-544E-E841-A8B3-38446E992CCA}"/>
              </a:ext>
            </a:extLst>
          </p:cNvPr>
          <p:cNvPicPr>
            <a:picLocks noChangeAspect="1"/>
          </p:cNvPicPr>
          <p:nvPr/>
        </p:nvPicPr>
        <p:blipFill>
          <a:blip r:embed="rId3"/>
          <a:stretch>
            <a:fillRect/>
          </a:stretch>
        </p:blipFill>
        <p:spPr>
          <a:xfrm>
            <a:off x="7798739" y="2508808"/>
            <a:ext cx="2939618" cy="3645568"/>
          </a:xfrm>
          <a:prstGeom prst="rect">
            <a:avLst/>
          </a:prstGeom>
        </p:spPr>
      </p:pic>
    </p:spTree>
    <p:extLst>
      <p:ext uri="{BB962C8B-B14F-4D97-AF65-F5344CB8AC3E}">
        <p14:creationId xmlns:p14="http://schemas.microsoft.com/office/powerpoint/2010/main" val="3951212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EF829F-2C9F-C144-8426-B882D9AE4E37}"/>
              </a:ext>
            </a:extLst>
          </p:cNvPr>
          <p:cNvSpPr>
            <a:spLocks noGrp="1"/>
          </p:cNvSpPr>
          <p:nvPr>
            <p:ph type="title"/>
          </p:nvPr>
        </p:nvSpPr>
        <p:spPr/>
        <p:txBody>
          <a:bodyPr/>
          <a:lstStyle/>
          <a:p>
            <a:r>
              <a:rPr lang="fr-FR" dirty="0"/>
              <a:t>Problème de l’apprentissage</a:t>
            </a:r>
          </a:p>
        </p:txBody>
      </p:sp>
      <p:sp>
        <p:nvSpPr>
          <p:cNvPr id="6" name="Espace réservé du contenu 2">
            <a:extLst>
              <a:ext uri="{FF2B5EF4-FFF2-40B4-BE49-F238E27FC236}">
                <a16:creationId xmlns:a16="http://schemas.microsoft.com/office/drawing/2014/main" id="{8298A28A-2B80-344A-AA50-1961471EAAA6}"/>
              </a:ext>
            </a:extLst>
          </p:cNvPr>
          <p:cNvSpPr txBox="1">
            <a:spLocks/>
          </p:cNvSpPr>
          <p:nvPr/>
        </p:nvSpPr>
        <p:spPr>
          <a:xfrm>
            <a:off x="923777" y="2504050"/>
            <a:ext cx="9972821" cy="3924885"/>
          </a:xfrm>
          <a:prstGeom prst="rect">
            <a:avLst/>
          </a:prstGeom>
        </p:spPr>
        <p:txBody>
          <a:bodyPr vert="horz" lIns="91440" tIns="45720" rIns="91440" bIns="45720" rtlCol="0" anchor="t">
            <a:normAutofit lnSpcReduction="1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fr-FR" dirty="0"/>
              <a:t>Le problème principal va venir de votre </a:t>
            </a:r>
            <a:r>
              <a:rPr lang="fr-FR" dirty="0" err="1"/>
              <a:t>dataset</a:t>
            </a:r>
            <a:r>
              <a:rPr lang="fr-FR" dirty="0"/>
              <a:t>. </a:t>
            </a:r>
            <a:r>
              <a:rPr lang="fr-FR" sz="2000" b="1" dirty="0"/>
              <a:t>SI LES DATAS SONT BIAISÉES LES RESULTATS SERONT FAUX</a:t>
            </a:r>
            <a:endParaRPr lang="fr-FR" dirty="0"/>
          </a:p>
          <a:p>
            <a:r>
              <a:rPr lang="fr-FR" dirty="0"/>
              <a:t>Exemple sur une règle de français : Après qu’il (avoir) assisté à cette belle présentation, il comprend que l’IA n’existe pas.</a:t>
            </a:r>
          </a:p>
          <a:p>
            <a:r>
              <a:rPr lang="fr-FR" dirty="0"/>
              <a:t>Je ne veux pas être enterré mais ….</a:t>
            </a:r>
          </a:p>
          <a:p>
            <a:r>
              <a:rPr lang="fr-FR" dirty="0"/>
              <a:t>Incinérer c’est pour les ordures, le bon verbe est crémer (voire </a:t>
            </a:r>
            <a:r>
              <a:rPr lang="fr-FR" dirty="0" err="1"/>
              <a:t>crématiser</a:t>
            </a:r>
            <a:r>
              <a:rPr lang="fr-FR" dirty="0"/>
              <a:t>)</a:t>
            </a:r>
          </a:p>
          <a:p>
            <a:r>
              <a:rPr lang="fr-FR" dirty="0"/>
              <a:t>Comme beaucoup de personnes font ces erreurs, un système d’apprentissage pourrait considérer que ce sont les bonnes règles. Avec Internet, ce n’est plus la connaissance qui fait référence mais le nombre.   </a:t>
            </a:r>
          </a:p>
          <a:p>
            <a:pPr marL="0" indent="0">
              <a:buFont typeface="Arial"/>
              <a:buNone/>
            </a:pPr>
            <a:endParaRPr lang="fr-FR" b="1" dirty="0"/>
          </a:p>
        </p:txBody>
      </p:sp>
    </p:spTree>
    <p:extLst>
      <p:ext uri="{BB962C8B-B14F-4D97-AF65-F5344CB8AC3E}">
        <p14:creationId xmlns:p14="http://schemas.microsoft.com/office/powerpoint/2010/main" val="306444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9B5D2D-118B-A346-AA3C-CD679FDF904D}"/>
              </a:ext>
            </a:extLst>
          </p:cNvPr>
          <p:cNvSpPr>
            <a:spLocks noGrp="1"/>
          </p:cNvSpPr>
          <p:nvPr>
            <p:ph type="title"/>
          </p:nvPr>
        </p:nvSpPr>
        <p:spPr>
          <a:xfrm>
            <a:off x="1145764" y="932362"/>
            <a:ext cx="7322959" cy="812685"/>
          </a:xfrm>
        </p:spPr>
        <p:txBody>
          <a:bodyPr>
            <a:normAutofit fontScale="90000"/>
          </a:bodyPr>
          <a:lstStyle/>
          <a:p>
            <a:pPr algn="l"/>
            <a:r>
              <a:rPr lang="fr-FR" sz="3200" dirty="0"/>
              <a:t>Même mathématiquement cela ne fonctionne pas</a:t>
            </a:r>
          </a:p>
        </p:txBody>
      </p:sp>
      <p:cxnSp>
        <p:nvCxnSpPr>
          <p:cNvPr id="5" name="Connecteur droit avec flèche 4">
            <a:extLst>
              <a:ext uri="{FF2B5EF4-FFF2-40B4-BE49-F238E27FC236}">
                <a16:creationId xmlns:a16="http://schemas.microsoft.com/office/drawing/2014/main" id="{D542929D-75E2-5B40-9DDC-E58E225A905A}"/>
              </a:ext>
            </a:extLst>
          </p:cNvPr>
          <p:cNvCxnSpPr>
            <a:cxnSpLocks/>
          </p:cNvCxnSpPr>
          <p:nvPr/>
        </p:nvCxnSpPr>
        <p:spPr>
          <a:xfrm flipV="1">
            <a:off x="1489166" y="2730137"/>
            <a:ext cx="0" cy="27301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222EC7A0-439E-D347-8CD9-58FC0F3DA0BE}"/>
              </a:ext>
            </a:extLst>
          </p:cNvPr>
          <p:cNvCxnSpPr/>
          <p:nvPr/>
        </p:nvCxnSpPr>
        <p:spPr>
          <a:xfrm>
            <a:off x="1449979" y="5460274"/>
            <a:ext cx="94074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9FF2E23C-D2F8-924B-9969-BC3D3379ABC8}"/>
              </a:ext>
            </a:extLst>
          </p:cNvPr>
          <p:cNvSpPr txBox="1"/>
          <p:nvPr/>
        </p:nvSpPr>
        <p:spPr>
          <a:xfrm>
            <a:off x="10103730" y="5691202"/>
            <a:ext cx="1103187" cy="369332"/>
          </a:xfrm>
          <a:prstGeom prst="rect">
            <a:avLst/>
          </a:prstGeom>
          <a:noFill/>
        </p:spPr>
        <p:txBody>
          <a:bodyPr wrap="none" rtlCol="0">
            <a:spAutoFit/>
          </a:bodyPr>
          <a:lstStyle/>
          <a:p>
            <a:r>
              <a:rPr lang="fr-FR" dirty="0"/>
              <a:t>Domaines</a:t>
            </a:r>
          </a:p>
        </p:txBody>
      </p:sp>
      <p:sp>
        <p:nvSpPr>
          <p:cNvPr id="11" name="Forme libre 10">
            <a:extLst>
              <a:ext uri="{FF2B5EF4-FFF2-40B4-BE49-F238E27FC236}">
                <a16:creationId xmlns:a16="http://schemas.microsoft.com/office/drawing/2014/main" id="{222668C5-D536-8B45-B3B0-68DA40325A73}"/>
              </a:ext>
            </a:extLst>
          </p:cNvPr>
          <p:cNvSpPr/>
          <p:nvPr/>
        </p:nvSpPr>
        <p:spPr>
          <a:xfrm>
            <a:off x="1480457" y="3428999"/>
            <a:ext cx="8556172" cy="1086949"/>
          </a:xfrm>
          <a:custGeom>
            <a:avLst/>
            <a:gdLst>
              <a:gd name="connsiteX0" fmla="*/ 0 w 8556172"/>
              <a:gd name="connsiteY0" fmla="*/ 575231 h 582708"/>
              <a:gd name="connsiteX1" fmla="*/ 1619795 w 8556172"/>
              <a:gd name="connsiteY1" fmla="*/ 418476 h 582708"/>
              <a:gd name="connsiteX2" fmla="*/ 2769326 w 8556172"/>
              <a:gd name="connsiteY2" fmla="*/ 65779 h 582708"/>
              <a:gd name="connsiteX3" fmla="*/ 4245429 w 8556172"/>
              <a:gd name="connsiteY3" fmla="*/ 470728 h 582708"/>
              <a:gd name="connsiteX4" fmla="*/ 5368835 w 8556172"/>
              <a:gd name="connsiteY4" fmla="*/ 465 h 582708"/>
              <a:gd name="connsiteX5" fmla="*/ 7080069 w 8556172"/>
              <a:gd name="connsiteY5" fmla="*/ 575231 h 582708"/>
              <a:gd name="connsiteX6" fmla="*/ 7824652 w 8556172"/>
              <a:gd name="connsiteY6" fmla="*/ 327036 h 582708"/>
              <a:gd name="connsiteX7" fmla="*/ 8556172 w 8556172"/>
              <a:gd name="connsiteY7" fmla="*/ 313974 h 58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56172" h="582708">
                <a:moveTo>
                  <a:pt x="0" y="575231"/>
                </a:moveTo>
                <a:cubicBezTo>
                  <a:pt x="579120" y="539308"/>
                  <a:pt x="1158241" y="503385"/>
                  <a:pt x="1619795" y="418476"/>
                </a:cubicBezTo>
                <a:cubicBezTo>
                  <a:pt x="2081349" y="333567"/>
                  <a:pt x="2331720" y="57070"/>
                  <a:pt x="2769326" y="65779"/>
                </a:cubicBezTo>
                <a:cubicBezTo>
                  <a:pt x="3206932" y="74488"/>
                  <a:pt x="3812178" y="481614"/>
                  <a:pt x="4245429" y="470728"/>
                </a:cubicBezTo>
                <a:cubicBezTo>
                  <a:pt x="4678680" y="459842"/>
                  <a:pt x="4896395" y="-16952"/>
                  <a:pt x="5368835" y="465"/>
                </a:cubicBezTo>
                <a:cubicBezTo>
                  <a:pt x="5841275" y="17882"/>
                  <a:pt x="6670766" y="520803"/>
                  <a:pt x="7080069" y="575231"/>
                </a:cubicBezTo>
                <a:cubicBezTo>
                  <a:pt x="7489372" y="629659"/>
                  <a:pt x="7578635" y="370579"/>
                  <a:pt x="7824652" y="327036"/>
                </a:cubicBezTo>
                <a:cubicBezTo>
                  <a:pt x="8070669" y="283493"/>
                  <a:pt x="8313420" y="298733"/>
                  <a:pt x="8556172" y="31397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8E91666F-7EA5-F648-BD00-2E335B384CD2}"/>
              </a:ext>
            </a:extLst>
          </p:cNvPr>
          <p:cNvSpPr txBox="1"/>
          <p:nvPr/>
        </p:nvSpPr>
        <p:spPr>
          <a:xfrm>
            <a:off x="939903" y="4146617"/>
            <a:ext cx="510076" cy="369332"/>
          </a:xfrm>
          <a:prstGeom prst="rect">
            <a:avLst/>
          </a:prstGeom>
          <a:noFill/>
        </p:spPr>
        <p:txBody>
          <a:bodyPr wrap="none" rtlCol="0">
            <a:spAutoFit/>
          </a:bodyPr>
          <a:lstStyle/>
          <a:p>
            <a:r>
              <a:rPr lang="fr-FR" dirty="0"/>
              <a:t>100</a:t>
            </a:r>
          </a:p>
        </p:txBody>
      </p:sp>
      <p:sp>
        <p:nvSpPr>
          <p:cNvPr id="14" name="Rectangle 13">
            <a:extLst>
              <a:ext uri="{FF2B5EF4-FFF2-40B4-BE49-F238E27FC236}">
                <a16:creationId xmlns:a16="http://schemas.microsoft.com/office/drawing/2014/main" id="{15CFB945-4A67-5644-9075-107EB8B5D2C3}"/>
              </a:ext>
            </a:extLst>
          </p:cNvPr>
          <p:cNvSpPr/>
          <p:nvPr/>
        </p:nvSpPr>
        <p:spPr>
          <a:xfrm>
            <a:off x="2155371" y="3657600"/>
            <a:ext cx="176953" cy="18026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3C76D6DA-D174-5942-BC2E-034B035149AD}"/>
              </a:ext>
            </a:extLst>
          </p:cNvPr>
          <p:cNvSpPr txBox="1"/>
          <p:nvPr/>
        </p:nvSpPr>
        <p:spPr>
          <a:xfrm rot="16200000">
            <a:off x="1860709" y="5691202"/>
            <a:ext cx="824456" cy="369332"/>
          </a:xfrm>
          <a:prstGeom prst="rect">
            <a:avLst/>
          </a:prstGeom>
          <a:noFill/>
        </p:spPr>
        <p:txBody>
          <a:bodyPr wrap="none" rtlCol="0">
            <a:spAutoFit/>
          </a:bodyPr>
          <a:lstStyle/>
          <a:p>
            <a:r>
              <a:rPr lang="fr-FR" dirty="0"/>
              <a:t>Echecs</a:t>
            </a:r>
          </a:p>
        </p:txBody>
      </p:sp>
      <p:sp>
        <p:nvSpPr>
          <p:cNvPr id="16" name="Rectangle 15">
            <a:extLst>
              <a:ext uri="{FF2B5EF4-FFF2-40B4-BE49-F238E27FC236}">
                <a16:creationId xmlns:a16="http://schemas.microsoft.com/office/drawing/2014/main" id="{4BA7655C-8E4C-DA41-B6CF-846D7ADA1A04}"/>
              </a:ext>
            </a:extLst>
          </p:cNvPr>
          <p:cNvSpPr/>
          <p:nvPr/>
        </p:nvSpPr>
        <p:spPr>
          <a:xfrm>
            <a:off x="2625634" y="2638697"/>
            <a:ext cx="195943" cy="282157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B5F9F238-CDE7-A649-893C-CD9A61B457D9}"/>
              </a:ext>
            </a:extLst>
          </p:cNvPr>
          <p:cNvSpPr txBox="1"/>
          <p:nvPr/>
        </p:nvSpPr>
        <p:spPr>
          <a:xfrm rot="16200000">
            <a:off x="2483796" y="5720103"/>
            <a:ext cx="479618" cy="369332"/>
          </a:xfrm>
          <a:prstGeom prst="rect">
            <a:avLst/>
          </a:prstGeom>
          <a:noFill/>
        </p:spPr>
        <p:txBody>
          <a:bodyPr wrap="none" rtlCol="0">
            <a:spAutoFit/>
          </a:bodyPr>
          <a:lstStyle/>
          <a:p>
            <a:r>
              <a:rPr lang="fr-FR" dirty="0"/>
              <a:t>Go</a:t>
            </a:r>
          </a:p>
        </p:txBody>
      </p:sp>
      <p:sp>
        <p:nvSpPr>
          <p:cNvPr id="18" name="Rectangle 17">
            <a:extLst>
              <a:ext uri="{FF2B5EF4-FFF2-40B4-BE49-F238E27FC236}">
                <a16:creationId xmlns:a16="http://schemas.microsoft.com/office/drawing/2014/main" id="{F63F87B8-0E10-EA46-A3DC-4E201CA999CD}"/>
              </a:ext>
            </a:extLst>
          </p:cNvPr>
          <p:cNvSpPr/>
          <p:nvPr/>
        </p:nvSpPr>
        <p:spPr>
          <a:xfrm>
            <a:off x="4215202" y="3325366"/>
            <a:ext cx="287383" cy="2142308"/>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C42E14F5-07B4-284D-B463-E4E49B6EB0C8}"/>
              </a:ext>
            </a:extLst>
          </p:cNvPr>
          <p:cNvSpPr txBox="1"/>
          <p:nvPr/>
        </p:nvSpPr>
        <p:spPr>
          <a:xfrm rot="16200000">
            <a:off x="3943086" y="5523103"/>
            <a:ext cx="865943" cy="646331"/>
          </a:xfrm>
          <a:prstGeom prst="rect">
            <a:avLst/>
          </a:prstGeom>
          <a:noFill/>
        </p:spPr>
        <p:txBody>
          <a:bodyPr wrap="none" rtlCol="0">
            <a:spAutoFit/>
          </a:bodyPr>
          <a:lstStyle/>
          <a:p>
            <a:r>
              <a:rPr lang="fr-FR" dirty="0"/>
              <a:t>Voiture</a:t>
            </a:r>
          </a:p>
          <a:p>
            <a:r>
              <a:rPr lang="fr-FR" dirty="0"/>
              <a:t>    </a:t>
            </a:r>
            <a:r>
              <a:rPr lang="fr-FR" sz="1400" dirty="0"/>
              <a:t>IV</a:t>
            </a:r>
            <a:endParaRPr lang="fr-FR" dirty="0"/>
          </a:p>
        </p:txBody>
      </p:sp>
      <p:sp>
        <p:nvSpPr>
          <p:cNvPr id="20" name="ZoneTexte 19">
            <a:extLst>
              <a:ext uri="{FF2B5EF4-FFF2-40B4-BE49-F238E27FC236}">
                <a16:creationId xmlns:a16="http://schemas.microsoft.com/office/drawing/2014/main" id="{DC04C93B-980B-1343-9E0D-405617CB2AAF}"/>
              </a:ext>
            </a:extLst>
          </p:cNvPr>
          <p:cNvSpPr txBox="1"/>
          <p:nvPr/>
        </p:nvSpPr>
        <p:spPr>
          <a:xfrm>
            <a:off x="958603" y="3019916"/>
            <a:ext cx="510076" cy="369332"/>
          </a:xfrm>
          <a:prstGeom prst="rect">
            <a:avLst/>
          </a:prstGeom>
          <a:noFill/>
        </p:spPr>
        <p:txBody>
          <a:bodyPr wrap="none" rtlCol="0">
            <a:spAutoFit/>
          </a:bodyPr>
          <a:lstStyle/>
          <a:p>
            <a:r>
              <a:rPr lang="fr-FR" dirty="0"/>
              <a:t>160</a:t>
            </a:r>
          </a:p>
        </p:txBody>
      </p:sp>
      <p:sp>
        <p:nvSpPr>
          <p:cNvPr id="21" name="Rectangle 20">
            <a:extLst>
              <a:ext uri="{FF2B5EF4-FFF2-40B4-BE49-F238E27FC236}">
                <a16:creationId xmlns:a16="http://schemas.microsoft.com/office/drawing/2014/main" id="{E8D877FB-BB02-B741-AB7C-B19B6ED033F9}"/>
              </a:ext>
            </a:extLst>
          </p:cNvPr>
          <p:cNvSpPr/>
          <p:nvPr/>
        </p:nvSpPr>
        <p:spPr>
          <a:xfrm>
            <a:off x="6702502" y="4855345"/>
            <a:ext cx="298775" cy="58270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8DA38798-F06D-CC43-9857-37FDF976F3A5}"/>
              </a:ext>
            </a:extLst>
          </p:cNvPr>
          <p:cNvSpPr txBox="1"/>
          <p:nvPr/>
        </p:nvSpPr>
        <p:spPr>
          <a:xfrm rot="16200000">
            <a:off x="6421173" y="5678409"/>
            <a:ext cx="850042" cy="369332"/>
          </a:xfrm>
          <a:prstGeom prst="rect">
            <a:avLst/>
          </a:prstGeom>
          <a:noFill/>
        </p:spPr>
        <p:txBody>
          <a:bodyPr wrap="square" rtlCol="0">
            <a:spAutoFit/>
          </a:bodyPr>
          <a:lstStyle/>
          <a:p>
            <a:r>
              <a:rPr lang="fr-FR" dirty="0"/>
              <a:t>Cuisine</a:t>
            </a:r>
          </a:p>
        </p:txBody>
      </p:sp>
      <p:sp>
        <p:nvSpPr>
          <p:cNvPr id="23" name="Rectangle 22">
            <a:extLst>
              <a:ext uri="{FF2B5EF4-FFF2-40B4-BE49-F238E27FC236}">
                <a16:creationId xmlns:a16="http://schemas.microsoft.com/office/drawing/2014/main" id="{A16DEF6B-C743-3145-AEE4-4D78A977E15B}"/>
              </a:ext>
            </a:extLst>
          </p:cNvPr>
          <p:cNvSpPr/>
          <p:nvPr/>
        </p:nvSpPr>
        <p:spPr>
          <a:xfrm>
            <a:off x="4573838" y="3360325"/>
            <a:ext cx="484581" cy="209255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a:p>
        </p:txBody>
      </p:sp>
      <p:sp>
        <p:nvSpPr>
          <p:cNvPr id="24" name="ZoneTexte 23">
            <a:extLst>
              <a:ext uri="{FF2B5EF4-FFF2-40B4-BE49-F238E27FC236}">
                <a16:creationId xmlns:a16="http://schemas.microsoft.com/office/drawing/2014/main" id="{C4665433-E108-6F4C-AD3F-47B4ECD77358}"/>
              </a:ext>
            </a:extLst>
          </p:cNvPr>
          <p:cNvSpPr txBox="1"/>
          <p:nvPr/>
        </p:nvSpPr>
        <p:spPr>
          <a:xfrm rot="16200000">
            <a:off x="4275697" y="5757873"/>
            <a:ext cx="979755" cy="338554"/>
          </a:xfrm>
          <a:prstGeom prst="rect">
            <a:avLst/>
          </a:prstGeom>
          <a:noFill/>
        </p:spPr>
        <p:txBody>
          <a:bodyPr wrap="none" rtlCol="0">
            <a:spAutoFit/>
          </a:bodyPr>
          <a:lstStyle/>
          <a:p>
            <a:r>
              <a:rPr lang="fr-FR" sz="1600" dirty="0"/>
              <a:t>Transport</a:t>
            </a:r>
          </a:p>
        </p:txBody>
      </p:sp>
      <p:cxnSp>
        <p:nvCxnSpPr>
          <p:cNvPr id="26" name="Connecteur droit avec flèche 25">
            <a:extLst>
              <a:ext uri="{FF2B5EF4-FFF2-40B4-BE49-F238E27FC236}">
                <a16:creationId xmlns:a16="http://schemas.microsoft.com/office/drawing/2014/main" id="{53386B35-E063-8342-A2D6-73A9FFCC7B47}"/>
              </a:ext>
            </a:extLst>
          </p:cNvPr>
          <p:cNvCxnSpPr/>
          <p:nvPr/>
        </p:nvCxnSpPr>
        <p:spPr>
          <a:xfrm flipH="1">
            <a:off x="4519749" y="2730137"/>
            <a:ext cx="1423851" cy="5878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632BEF00-014F-2B4E-9448-C68D2544C4CB}"/>
              </a:ext>
            </a:extLst>
          </p:cNvPr>
          <p:cNvSpPr txBox="1"/>
          <p:nvPr/>
        </p:nvSpPr>
        <p:spPr>
          <a:xfrm>
            <a:off x="5947956" y="2588091"/>
            <a:ext cx="606502" cy="584775"/>
          </a:xfrm>
          <a:prstGeom prst="rect">
            <a:avLst/>
          </a:prstGeom>
          <a:noFill/>
        </p:spPr>
        <p:txBody>
          <a:bodyPr wrap="square" rtlCol="0">
            <a:spAutoFit/>
          </a:bodyPr>
          <a:lstStyle/>
          <a:p>
            <a:r>
              <a:rPr lang="fr-FR" sz="3200" dirty="0"/>
              <a:t>♾</a:t>
            </a:r>
            <a:endParaRPr lang="fr-FR" dirty="0"/>
          </a:p>
        </p:txBody>
      </p:sp>
      <p:sp>
        <p:nvSpPr>
          <p:cNvPr id="28" name="Rectangle 27">
            <a:extLst>
              <a:ext uri="{FF2B5EF4-FFF2-40B4-BE49-F238E27FC236}">
                <a16:creationId xmlns:a16="http://schemas.microsoft.com/office/drawing/2014/main" id="{E33B4DF5-224F-4E4E-9D5F-35F243448EAA}"/>
              </a:ext>
            </a:extLst>
          </p:cNvPr>
          <p:cNvSpPr/>
          <p:nvPr/>
        </p:nvSpPr>
        <p:spPr>
          <a:xfrm>
            <a:off x="9274629" y="5371472"/>
            <a:ext cx="369332" cy="888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05722D4F-5E72-C04C-90FA-C278C2EA8243}"/>
              </a:ext>
            </a:extLst>
          </p:cNvPr>
          <p:cNvSpPr txBox="1"/>
          <p:nvPr/>
        </p:nvSpPr>
        <p:spPr>
          <a:xfrm rot="16200000">
            <a:off x="8551058" y="3874551"/>
            <a:ext cx="3470822" cy="369332"/>
          </a:xfrm>
          <a:prstGeom prst="rect">
            <a:avLst/>
          </a:prstGeom>
          <a:noFill/>
        </p:spPr>
        <p:txBody>
          <a:bodyPr wrap="none" rtlCol="0">
            <a:spAutoFit/>
          </a:bodyPr>
          <a:lstStyle/>
          <a:p>
            <a:r>
              <a:rPr lang="fr-FR" dirty="0"/>
              <a:t>mécanique tensorielle impulsionnelle</a:t>
            </a:r>
          </a:p>
        </p:txBody>
      </p:sp>
      <mc:AlternateContent xmlns:mc="http://schemas.openxmlformats.org/markup-compatibility/2006" xmlns:a14="http://schemas.microsoft.com/office/drawing/2010/main">
        <mc:Choice Requires="a14">
          <p:sp>
            <p:nvSpPr>
              <p:cNvPr id="30" name="ZoneTexte 29">
                <a:extLst>
                  <a:ext uri="{FF2B5EF4-FFF2-40B4-BE49-F238E27FC236}">
                    <a16:creationId xmlns:a16="http://schemas.microsoft.com/office/drawing/2014/main" id="{421C50CD-366D-1D49-B332-4FFE2F26D14E}"/>
                  </a:ext>
                </a:extLst>
              </p:cNvPr>
              <p:cNvSpPr txBox="1"/>
              <p:nvPr/>
            </p:nvSpPr>
            <p:spPr>
              <a:xfrm>
                <a:off x="9172224" y="4662325"/>
                <a:ext cx="57414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i="1" smtClean="0">
                          <a:latin typeface="Cambria Math" panose="02040503050406030204" pitchFamily="18" charset="0"/>
                          <a:ea typeface="Cambria Math" panose="02040503050406030204" pitchFamily="18" charset="0"/>
                        </a:rPr>
                        <m:t>∅</m:t>
                      </m:r>
                    </m:oMath>
                  </m:oMathPara>
                </a14:m>
                <a:endParaRPr lang="fr-FR" dirty="0"/>
              </a:p>
            </p:txBody>
          </p:sp>
        </mc:Choice>
        <mc:Fallback xmlns="">
          <p:sp>
            <p:nvSpPr>
              <p:cNvPr id="30" name="ZoneTexte 29">
                <a:extLst>
                  <a:ext uri="{FF2B5EF4-FFF2-40B4-BE49-F238E27FC236}">
                    <a16:creationId xmlns:a16="http://schemas.microsoft.com/office/drawing/2014/main" id="{421C50CD-366D-1D49-B332-4FFE2F26D14E}"/>
                  </a:ext>
                </a:extLst>
              </p:cNvPr>
              <p:cNvSpPr txBox="1">
                <a:spLocks noRot="1" noChangeAspect="1" noMove="1" noResize="1" noEditPoints="1" noAdjustHandles="1" noChangeArrowheads="1" noChangeShapeType="1" noTextEdit="1"/>
              </p:cNvSpPr>
              <p:nvPr/>
            </p:nvSpPr>
            <p:spPr>
              <a:xfrm>
                <a:off x="9172224" y="4662325"/>
                <a:ext cx="574141" cy="369332"/>
              </a:xfrm>
              <a:prstGeom prst="rect">
                <a:avLst/>
              </a:prstGeom>
              <a:blipFill>
                <a:blip r:embed="rId3"/>
                <a:stretch>
                  <a:fillRect b="-6897"/>
                </a:stretch>
              </a:blipFill>
            </p:spPr>
            <p:txBody>
              <a:bodyPr/>
              <a:lstStyle/>
              <a:p>
                <a:r>
                  <a:rPr lang="fr-FR">
                    <a:noFill/>
                  </a:rPr>
                  <a:t> </a:t>
                </a:r>
              </a:p>
            </p:txBody>
          </p:sp>
        </mc:Fallback>
      </mc:AlternateContent>
      <p:sp>
        <p:nvSpPr>
          <p:cNvPr id="25" name="Rectangle 24">
            <a:extLst>
              <a:ext uri="{FF2B5EF4-FFF2-40B4-BE49-F238E27FC236}">
                <a16:creationId xmlns:a16="http://schemas.microsoft.com/office/drawing/2014/main" id="{413D6D26-EEF6-5C45-B9AD-D76577776400}"/>
              </a:ext>
            </a:extLst>
          </p:cNvPr>
          <p:cNvSpPr/>
          <p:nvPr/>
        </p:nvSpPr>
        <p:spPr>
          <a:xfrm>
            <a:off x="1761598" y="4662325"/>
            <a:ext cx="146202" cy="78683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0000"/>
              </a:solidFill>
            </a:endParaRPr>
          </a:p>
        </p:txBody>
      </p:sp>
      <p:sp>
        <p:nvSpPr>
          <p:cNvPr id="32" name="ZoneTexte 31">
            <a:extLst>
              <a:ext uri="{FF2B5EF4-FFF2-40B4-BE49-F238E27FC236}">
                <a16:creationId xmlns:a16="http://schemas.microsoft.com/office/drawing/2014/main" id="{6B5AB76B-ADFF-434C-B572-AE474E03F494}"/>
              </a:ext>
            </a:extLst>
          </p:cNvPr>
          <p:cNvSpPr txBox="1"/>
          <p:nvPr/>
        </p:nvSpPr>
        <p:spPr>
          <a:xfrm rot="16200000">
            <a:off x="1471340" y="5678407"/>
            <a:ext cx="701859" cy="369332"/>
          </a:xfrm>
          <a:prstGeom prst="rect">
            <a:avLst/>
          </a:prstGeom>
          <a:noFill/>
        </p:spPr>
        <p:txBody>
          <a:bodyPr wrap="none" rtlCol="0">
            <a:spAutoFit/>
          </a:bodyPr>
          <a:lstStyle/>
          <a:p>
            <a:r>
              <a:rPr lang="fr-FR" dirty="0"/>
              <a:t>Poker</a:t>
            </a:r>
          </a:p>
        </p:txBody>
      </p:sp>
      <p:pic>
        <p:nvPicPr>
          <p:cNvPr id="2050" name="Picture 2" descr="Luc Julia — Wikipédia">
            <a:extLst>
              <a:ext uri="{FF2B5EF4-FFF2-40B4-BE49-F238E27FC236}">
                <a16:creationId xmlns:a16="http://schemas.microsoft.com/office/drawing/2014/main" id="{21C81C30-8182-F945-886A-033DAAA724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64659" y="707471"/>
            <a:ext cx="989269" cy="1591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34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 nodeType="click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1" nodeType="click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p:bldP spid="16" grpId="0" animBg="1"/>
      <p:bldP spid="17" grpId="0"/>
      <p:bldP spid="18" grpId="0" animBg="1"/>
      <p:bldP spid="19" grpId="0"/>
      <p:bldP spid="21" grpId="0" animBg="1"/>
      <p:bldP spid="22" grpId="0"/>
      <p:bldP spid="23" grpId="0" animBg="1"/>
      <p:bldP spid="24" grpId="0"/>
      <p:bldP spid="27" grpId="0"/>
      <p:bldP spid="28" grpId="0" animBg="1"/>
      <p:bldP spid="29" grpId="0"/>
      <p:bldP spid="29" grpId="1"/>
      <p:bldP spid="30" grpId="0"/>
      <p:bldP spid="25" grpId="0" animBg="1"/>
      <p:bldP spid="25" grpId="1" animBg="1"/>
      <p:bldP spid="32" grpId="0"/>
      <p:bldP spid="32" grpId="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AC9685-0CD9-6DB4-4716-4B21D2125816}"/>
              </a:ext>
            </a:extLst>
          </p:cNvPr>
          <p:cNvSpPr>
            <a:spLocks noGrp="1"/>
          </p:cNvSpPr>
          <p:nvPr>
            <p:ph type="title"/>
          </p:nvPr>
        </p:nvSpPr>
        <p:spPr/>
        <p:txBody>
          <a:bodyPr/>
          <a:lstStyle/>
          <a:p>
            <a:r>
              <a:rPr lang="fr-FR" dirty="0"/>
              <a:t>Mais GATO est bien une IAG ??</a:t>
            </a:r>
          </a:p>
        </p:txBody>
      </p:sp>
      <p:sp>
        <p:nvSpPr>
          <p:cNvPr id="3" name="Espace réservé du contenu 2">
            <a:extLst>
              <a:ext uri="{FF2B5EF4-FFF2-40B4-BE49-F238E27FC236}">
                <a16:creationId xmlns:a16="http://schemas.microsoft.com/office/drawing/2014/main" id="{A575D714-1E18-3BDC-7EC0-58A347A56EC3}"/>
              </a:ext>
            </a:extLst>
          </p:cNvPr>
          <p:cNvSpPr>
            <a:spLocks noGrp="1"/>
          </p:cNvSpPr>
          <p:nvPr>
            <p:ph idx="1"/>
          </p:nvPr>
        </p:nvSpPr>
        <p:spPr>
          <a:xfrm>
            <a:off x="794657" y="2556932"/>
            <a:ext cx="4913416" cy="3318936"/>
          </a:xfrm>
        </p:spPr>
        <p:txBody>
          <a:bodyPr>
            <a:normAutofit fontScale="85000" lnSpcReduction="10000"/>
          </a:bodyPr>
          <a:lstStyle/>
          <a:p>
            <a:pPr algn="just"/>
            <a:r>
              <a:rPr lang="fr-FR" dirty="0"/>
              <a:t>DeepMind, (appartenant à Google) vient de présenter sa nouvelle intelligence artificielle nommée « </a:t>
            </a:r>
            <a:r>
              <a:rPr lang="fr-FR" dirty="0" err="1"/>
              <a:t>Gato</a:t>
            </a:r>
            <a:r>
              <a:rPr lang="fr-FR" dirty="0"/>
              <a:t> ». Contrairement aux IA « classiques », spécialisées dans une tâche précise, </a:t>
            </a:r>
            <a:r>
              <a:rPr lang="fr-FR" dirty="0" err="1"/>
              <a:t>Gato</a:t>
            </a:r>
            <a:r>
              <a:rPr lang="fr-FR" dirty="0"/>
              <a:t> est capable d’effectuer plus de 600 tâches, souvent bien mieux que les humains. La controverse est lancée quant à savoir s’il s’agit réellement de la première « intelligence artificielle généralisée » (IAG). Les experts restent sceptiques face à l’annonce de DeepMind.</a:t>
            </a:r>
          </a:p>
        </p:txBody>
      </p:sp>
      <p:pic>
        <p:nvPicPr>
          <p:cNvPr id="1026" name="Picture 2">
            <a:extLst>
              <a:ext uri="{FF2B5EF4-FFF2-40B4-BE49-F238E27FC236}">
                <a16:creationId xmlns:a16="http://schemas.microsoft.com/office/drawing/2014/main" id="{3C910CCC-53CE-1769-51E4-E5E82FD5CE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3310" y="2529997"/>
            <a:ext cx="4713288"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7995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9232B6-5BD3-E63C-A661-7313A494D7FD}"/>
              </a:ext>
            </a:extLst>
          </p:cNvPr>
          <p:cNvSpPr>
            <a:spLocks noGrp="1"/>
          </p:cNvSpPr>
          <p:nvPr>
            <p:ph type="title"/>
          </p:nvPr>
        </p:nvSpPr>
        <p:spPr/>
        <p:txBody>
          <a:bodyPr/>
          <a:lstStyle/>
          <a:p>
            <a:r>
              <a:rPr lang="fr-FR" dirty="0"/>
              <a:t>GATO polémique</a:t>
            </a:r>
          </a:p>
        </p:txBody>
      </p:sp>
      <p:sp>
        <p:nvSpPr>
          <p:cNvPr id="3" name="Espace réservé du contenu 2">
            <a:extLst>
              <a:ext uri="{FF2B5EF4-FFF2-40B4-BE49-F238E27FC236}">
                <a16:creationId xmlns:a16="http://schemas.microsoft.com/office/drawing/2014/main" id="{FC821460-F10A-6C95-C353-EEE67234943C}"/>
              </a:ext>
            </a:extLst>
          </p:cNvPr>
          <p:cNvSpPr>
            <a:spLocks noGrp="1"/>
          </p:cNvSpPr>
          <p:nvPr>
            <p:ph idx="1"/>
          </p:nvPr>
        </p:nvSpPr>
        <p:spPr>
          <a:xfrm>
            <a:off x="1295401" y="2471057"/>
            <a:ext cx="9808028" cy="3777343"/>
          </a:xfrm>
        </p:spPr>
        <p:txBody>
          <a:bodyPr>
            <a:normAutofit/>
          </a:bodyPr>
          <a:lstStyle/>
          <a:p>
            <a:r>
              <a:rPr lang="fr-FR" dirty="0" err="1"/>
              <a:t>Nando</a:t>
            </a:r>
            <a:r>
              <a:rPr lang="fr-FR" dirty="0"/>
              <a:t> de Freitas (un des dirigeant de DeepMind) annonce clairement :   « On a plié le </a:t>
            </a:r>
            <a:r>
              <a:rPr lang="fr-FR" dirty="0" err="1"/>
              <a:t>game</a:t>
            </a:r>
            <a:r>
              <a:rPr lang="fr-FR" dirty="0"/>
              <a:t> ». Il laisse entendre que GATO ouvre clairement la voie à une IAG. </a:t>
            </a:r>
          </a:p>
          <a:p>
            <a:r>
              <a:rPr lang="fr-FR" dirty="0"/>
              <a:t>Déjà pour le générateur de texte GPT-3 et le générateur d’images DALL-E nous avions eu le droit au même emballement médiatique. </a:t>
            </a:r>
          </a:p>
          <a:p>
            <a:r>
              <a:rPr lang="fr-FR" dirty="0"/>
              <a:t>Mais GATO, tâche par tâche, n’est pas au niveau d’une IA dédiée (pourquoi ?).</a:t>
            </a:r>
          </a:p>
          <a:p>
            <a:r>
              <a:rPr lang="fr-FR" dirty="0"/>
              <a:t>Comme toujours on nous explique que les IA doivent encore </a:t>
            </a:r>
            <a:r>
              <a:rPr lang="fr-FR" dirty="0" err="1"/>
              <a:t>acquérire</a:t>
            </a:r>
            <a:r>
              <a:rPr lang="fr-FR" dirty="0"/>
              <a:t> du bon sens pour savoir comment fonctionne le monde et à nouveau tout se bloque.   </a:t>
            </a:r>
          </a:p>
        </p:txBody>
      </p:sp>
    </p:spTree>
    <p:extLst>
      <p:ext uri="{BB962C8B-B14F-4D97-AF65-F5344CB8AC3E}">
        <p14:creationId xmlns:p14="http://schemas.microsoft.com/office/powerpoint/2010/main" val="41542885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A98A3C-4445-8B70-1747-B71D8CC95596}"/>
              </a:ext>
            </a:extLst>
          </p:cNvPr>
          <p:cNvSpPr>
            <a:spLocks noGrp="1"/>
          </p:cNvSpPr>
          <p:nvPr>
            <p:ph type="title"/>
          </p:nvPr>
        </p:nvSpPr>
        <p:spPr/>
        <p:txBody>
          <a:bodyPr/>
          <a:lstStyle/>
          <a:p>
            <a:r>
              <a:rPr lang="fr-FR" dirty="0"/>
              <a:t>GATO toujours</a:t>
            </a:r>
          </a:p>
        </p:txBody>
      </p:sp>
      <p:sp>
        <p:nvSpPr>
          <p:cNvPr id="3" name="Espace réservé du contenu 2">
            <a:extLst>
              <a:ext uri="{FF2B5EF4-FFF2-40B4-BE49-F238E27FC236}">
                <a16:creationId xmlns:a16="http://schemas.microsoft.com/office/drawing/2014/main" id="{6681B731-7A55-12EB-4D29-291E3688D9E4}"/>
              </a:ext>
            </a:extLst>
          </p:cNvPr>
          <p:cNvSpPr>
            <a:spLocks noGrp="1"/>
          </p:cNvSpPr>
          <p:nvPr>
            <p:ph idx="1"/>
          </p:nvPr>
        </p:nvSpPr>
        <p:spPr/>
        <p:txBody>
          <a:bodyPr/>
          <a:lstStyle/>
          <a:p>
            <a:pPr algn="just"/>
            <a:r>
              <a:rPr lang="fr-FR" dirty="0"/>
              <a:t>Gary Marcus, chercheur en IA qui décrie l’apprentissage automatique, reproche encore à la communauté cette </a:t>
            </a:r>
            <a:r>
              <a:rPr lang="fr-FR" b="1" i="1" dirty="0"/>
              <a:t>culture du triomphalisme</a:t>
            </a:r>
            <a:r>
              <a:rPr lang="fr-FR" dirty="0"/>
              <a:t>. </a:t>
            </a:r>
          </a:p>
          <a:p>
            <a:pPr algn="just"/>
            <a:r>
              <a:rPr lang="fr-FR" dirty="0"/>
              <a:t>Pour lui, on n'imagine pas un humain faire les erreurs d’apprentissage que peuvent faire les systèmes d’IA. Si c’était le cas on s’</a:t>
            </a:r>
            <a:r>
              <a:rPr lang="fr-FR" dirty="0" err="1"/>
              <a:t>inquiètrait</a:t>
            </a:r>
            <a:r>
              <a:rPr lang="fr-FR" dirty="0"/>
              <a:t> des capacités cognitives de la personne. </a:t>
            </a:r>
          </a:p>
        </p:txBody>
      </p:sp>
    </p:spTree>
    <p:extLst>
      <p:ext uri="{BB962C8B-B14F-4D97-AF65-F5344CB8AC3E}">
        <p14:creationId xmlns:p14="http://schemas.microsoft.com/office/powerpoint/2010/main" val="40220657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C80B2C-0FD4-E0CC-128A-201E91E45F47}"/>
              </a:ext>
            </a:extLst>
          </p:cNvPr>
          <p:cNvSpPr>
            <a:spLocks noGrp="1"/>
          </p:cNvSpPr>
          <p:nvPr>
            <p:ph type="title"/>
          </p:nvPr>
        </p:nvSpPr>
        <p:spPr/>
        <p:txBody>
          <a:bodyPr/>
          <a:lstStyle/>
          <a:p>
            <a:r>
              <a:rPr lang="fr-FR"/>
              <a:t>GATO en … fin</a:t>
            </a:r>
            <a:endParaRPr lang="fr-FR" dirty="0"/>
          </a:p>
        </p:txBody>
      </p:sp>
      <p:sp>
        <p:nvSpPr>
          <p:cNvPr id="3" name="Espace réservé du contenu 2">
            <a:extLst>
              <a:ext uri="{FF2B5EF4-FFF2-40B4-BE49-F238E27FC236}">
                <a16:creationId xmlns:a16="http://schemas.microsoft.com/office/drawing/2014/main" id="{9AA69480-409A-C5A6-41D6-00EA754BD137}"/>
              </a:ext>
            </a:extLst>
          </p:cNvPr>
          <p:cNvSpPr>
            <a:spLocks noGrp="1"/>
          </p:cNvSpPr>
          <p:nvPr>
            <p:ph idx="1"/>
          </p:nvPr>
        </p:nvSpPr>
        <p:spPr>
          <a:xfrm>
            <a:off x="881743" y="2556932"/>
            <a:ext cx="10428514" cy="3318936"/>
          </a:xfrm>
        </p:spPr>
        <p:txBody>
          <a:bodyPr/>
          <a:lstStyle/>
          <a:p>
            <a:pPr algn="just"/>
            <a:r>
              <a:rPr lang="fr-FR" dirty="0"/>
              <a:t>Même les collègues de </a:t>
            </a:r>
            <a:r>
              <a:rPr lang="fr-FR" dirty="0" err="1"/>
              <a:t>Nando</a:t>
            </a:r>
            <a:r>
              <a:rPr lang="fr-FR" dirty="0"/>
              <a:t> de Freitas qui ont travaillé sur GATO sont plus circonspects. Quand on a posé la question à Jackie Kay et Scott Reed (qui ont travaillé sur GATO) leur réponse était :   « Je ne pense pas que nous puissions faire des prédictions sur GATO, ce serait comme faire des conjonctures boursières ».</a:t>
            </a:r>
          </a:p>
          <a:p>
            <a:pPr algn="just"/>
            <a:r>
              <a:rPr lang="fr-FR" dirty="0"/>
              <a:t>Pour Jacob Andreas du MIT, nous sommes très loin d’une IA générale qui peut s’adapter à une tâche qui est distincte du modèle pour lequel elle a été formée. Alors penser qu’elle puisse innover ….</a:t>
            </a:r>
          </a:p>
        </p:txBody>
      </p:sp>
    </p:spTree>
    <p:extLst>
      <p:ext uri="{BB962C8B-B14F-4D97-AF65-F5344CB8AC3E}">
        <p14:creationId xmlns:p14="http://schemas.microsoft.com/office/powerpoint/2010/main" val="12823352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DCAC76-D0A8-CC41-94FF-65F68FE568FC}"/>
              </a:ext>
            </a:extLst>
          </p:cNvPr>
          <p:cNvSpPr>
            <a:spLocks noGrp="1"/>
          </p:cNvSpPr>
          <p:nvPr>
            <p:ph type="ctrTitle"/>
          </p:nvPr>
        </p:nvSpPr>
        <p:spPr/>
        <p:txBody>
          <a:bodyPr/>
          <a:lstStyle/>
          <a:p>
            <a:r>
              <a:rPr lang="fr-FR" dirty="0"/>
              <a:t>Mais alors comment définir l’intelligence ?</a:t>
            </a:r>
          </a:p>
        </p:txBody>
      </p:sp>
      <p:pic>
        <p:nvPicPr>
          <p:cNvPr id="2052" name="Picture 4" descr="Quel type d&amp;#39;intelligence est votre enfant ?">
            <a:extLst>
              <a:ext uri="{FF2B5EF4-FFF2-40B4-BE49-F238E27FC236}">
                <a16:creationId xmlns:a16="http://schemas.microsoft.com/office/drawing/2014/main" id="{27091EDB-6467-BB46-BEC7-043EA6FC916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22956" y="3590691"/>
            <a:ext cx="3388753" cy="1774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157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22AC0F86-9A78-4E84-A4B4-ADB8B2629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4AF78B9E-8BE2-4706-9377-A05FA25AB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76" name="Picture 75">
              <a:extLst>
                <a:ext uri="{FF2B5EF4-FFF2-40B4-BE49-F238E27FC236}">
                  <a16:creationId xmlns:a16="http://schemas.microsoft.com/office/drawing/2014/main" id="{32CDFDE2-4DB3-4623-BA21-187D1B710F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77" name="Rectangle 76">
              <a:extLst>
                <a:ext uri="{FF2B5EF4-FFF2-40B4-BE49-F238E27FC236}">
                  <a16:creationId xmlns:a16="http://schemas.microsoft.com/office/drawing/2014/main" id="{ED74B2AA-1443-4E9B-8462-F7F5B8525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8" name="Picture 77">
              <a:extLst>
                <a:ext uri="{FF2B5EF4-FFF2-40B4-BE49-F238E27FC236}">
                  <a16:creationId xmlns:a16="http://schemas.microsoft.com/office/drawing/2014/main" id="{9BB652B6-7300-49EC-9422-EF5342492A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79" name="Picture 78">
              <a:extLst>
                <a:ext uri="{FF2B5EF4-FFF2-40B4-BE49-F238E27FC236}">
                  <a16:creationId xmlns:a16="http://schemas.microsoft.com/office/drawing/2014/main" id="{D0909587-01DE-424D-A15F-DAA28CF2CD3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sp>
        <p:nvSpPr>
          <p:cNvPr id="2" name="Titre 1">
            <a:extLst>
              <a:ext uri="{FF2B5EF4-FFF2-40B4-BE49-F238E27FC236}">
                <a16:creationId xmlns:a16="http://schemas.microsoft.com/office/drawing/2014/main" id="{BDF9AA5F-151B-8E41-9471-8AEE395D9248}"/>
              </a:ext>
            </a:extLst>
          </p:cNvPr>
          <p:cNvSpPr>
            <a:spLocks noGrp="1"/>
          </p:cNvSpPr>
          <p:nvPr>
            <p:ph type="title"/>
          </p:nvPr>
        </p:nvSpPr>
        <p:spPr>
          <a:xfrm>
            <a:off x="7535825" y="982132"/>
            <a:ext cx="3360772" cy="1303867"/>
          </a:xfrm>
        </p:spPr>
        <p:txBody>
          <a:bodyPr>
            <a:normAutofit/>
          </a:bodyPr>
          <a:lstStyle/>
          <a:p>
            <a:pPr>
              <a:lnSpc>
                <a:spcPct val="90000"/>
              </a:lnSpc>
            </a:pPr>
            <a:r>
              <a:rPr lang="fr-FR" sz="4100"/>
              <a:t>Voilà la seule bonne question</a:t>
            </a:r>
          </a:p>
        </p:txBody>
      </p:sp>
      <p:sp>
        <p:nvSpPr>
          <p:cNvPr id="81" name="Rectangle 80">
            <a:extLst>
              <a:ext uri="{FF2B5EF4-FFF2-40B4-BE49-F238E27FC236}">
                <a16:creationId xmlns:a16="http://schemas.microsoft.com/office/drawing/2014/main" id="{69A54E25-1C05-48E5-A5CC-3778C1D36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traight Connector 82">
            <a:extLst>
              <a:ext uri="{FF2B5EF4-FFF2-40B4-BE49-F238E27FC236}">
                <a16:creationId xmlns:a16="http://schemas.microsoft.com/office/drawing/2014/main" id="{0E5D0023-B23E-4823-8D72-B07FFF8CAE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Espace réservé du contenu 2">
            <a:extLst>
              <a:ext uri="{FF2B5EF4-FFF2-40B4-BE49-F238E27FC236}">
                <a16:creationId xmlns:a16="http://schemas.microsoft.com/office/drawing/2014/main" id="{92B0FE54-423C-5E45-9E53-06E4DCF986B5}"/>
              </a:ext>
            </a:extLst>
          </p:cNvPr>
          <p:cNvSpPr>
            <a:spLocks noGrp="1"/>
          </p:cNvSpPr>
          <p:nvPr>
            <p:ph idx="1"/>
          </p:nvPr>
        </p:nvSpPr>
        <p:spPr>
          <a:xfrm>
            <a:off x="7213600" y="2556932"/>
            <a:ext cx="4167753" cy="3318936"/>
          </a:xfrm>
        </p:spPr>
        <p:txBody>
          <a:bodyPr>
            <a:normAutofit lnSpcReduction="10000"/>
          </a:bodyPr>
          <a:lstStyle/>
          <a:p>
            <a:pPr marL="0" indent="0" algn="just">
              <a:buNone/>
            </a:pPr>
            <a:r>
              <a:rPr lang="fr-FR" dirty="0"/>
              <a:t>Parler de « l’intelligence » est sans doute réducteur. On peut entendre certains parler d’intelligence artistique, manuelle, cognitive, … Moi je la définis comme étant la capacité </a:t>
            </a:r>
            <a:r>
              <a:rPr lang="fr-FR" b="1" i="1" dirty="0"/>
              <a:t>d’innover</a:t>
            </a:r>
            <a:r>
              <a:rPr lang="fr-FR" dirty="0"/>
              <a:t>, de </a:t>
            </a:r>
            <a:r>
              <a:rPr lang="fr-FR" b="1" i="1" dirty="0"/>
              <a:t>casser les règles</a:t>
            </a:r>
            <a:r>
              <a:rPr lang="fr-FR" dirty="0"/>
              <a:t>, de </a:t>
            </a:r>
            <a:r>
              <a:rPr lang="fr-FR" b="1" i="1" dirty="0"/>
              <a:t>remettre en </a:t>
            </a:r>
            <a:r>
              <a:rPr lang="fr-FR" b="1" i="1"/>
              <a:t>cause l’acquis</a:t>
            </a:r>
            <a:r>
              <a:rPr lang="fr-FR"/>
              <a:t>. </a:t>
            </a:r>
            <a:r>
              <a:rPr lang="fr-FR" dirty="0"/>
              <a:t>C’est la seule façon d’avancer</a:t>
            </a:r>
          </a:p>
        </p:txBody>
      </p:sp>
      <p:pic>
        <p:nvPicPr>
          <p:cNvPr id="1026" name="Picture 2" descr="PPT - Les intelligences multiples au cœur de l&amp;#39;enseignement et de  l&amp;#39;apprentissage PowerPoint Presentation - ID:2007142">
            <a:extLst>
              <a:ext uri="{FF2B5EF4-FFF2-40B4-BE49-F238E27FC236}">
                <a16:creationId xmlns:a16="http://schemas.microsoft.com/office/drawing/2014/main" id="{CDBFFB75-55B4-3F41-BC18-D6CACE3082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7369" y="1090413"/>
            <a:ext cx="6020129" cy="4515097"/>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3C0FD78B-FB56-A74E-963C-289725058B0D}"/>
              </a:ext>
            </a:extLst>
          </p:cNvPr>
          <p:cNvSpPr txBox="1"/>
          <p:nvPr/>
        </p:nvSpPr>
        <p:spPr>
          <a:xfrm>
            <a:off x="4777273" y="1063690"/>
            <a:ext cx="184731" cy="369332"/>
          </a:xfrm>
          <a:prstGeom prst="rect">
            <a:avLst/>
          </a:prstGeom>
          <a:noFill/>
        </p:spPr>
        <p:txBody>
          <a:bodyPr wrap="none" rtlCol="0">
            <a:spAutoFit/>
          </a:bodyPr>
          <a:lstStyle/>
          <a:p>
            <a:endParaRPr lang="fr-FR" dirty="0"/>
          </a:p>
        </p:txBody>
      </p:sp>
      <p:pic>
        <p:nvPicPr>
          <p:cNvPr id="15" name="Picture 2" descr="Une image contenant carte&#10;&#10;Description générée automatiquement">
            <a:extLst>
              <a:ext uri="{FF2B5EF4-FFF2-40B4-BE49-F238E27FC236}">
                <a16:creationId xmlns:a16="http://schemas.microsoft.com/office/drawing/2014/main" id="{FA43F04B-D024-FC4E-9A5C-5E09F696EDBA}"/>
              </a:ext>
            </a:extLst>
          </p:cNvPr>
          <p:cNvPicPr>
            <a:picLocks noChangeAspect="1" noChangeArrowheads="1"/>
          </p:cNvPicPr>
          <p:nvPr/>
        </p:nvPicPr>
        <p:blipFill>
          <a:blip r:embed="rId6">
            <a:extLst>
              <a:ext uri="{28A0092B-C50C-407E-A947-70E740481C1C}">
                <a14:useLocalDpi xmlns:a14="http://schemas.microsoft.com/office/drawing/2010/main"/>
              </a:ext>
            </a:extLst>
          </a:blip>
          <a:stretch>
            <a:fillRect/>
          </a:stretch>
        </p:blipFill>
        <p:spPr bwMode="auto">
          <a:xfrm>
            <a:off x="1153327" y="1090413"/>
            <a:ext cx="5842105" cy="4515103"/>
          </a:xfrm>
          <a:prstGeom prst="rect">
            <a:avLst/>
          </a:prstGeom>
          <a:noFill/>
          <a:ln w="57150" cmpd="thickThin">
            <a:solidFill>
              <a:srgbClr val="7F7F7F"/>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87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D36BD9-0A5E-D44F-9C01-5C8761E1069E}"/>
              </a:ext>
            </a:extLst>
          </p:cNvPr>
          <p:cNvSpPr>
            <a:spLocks noGrp="1"/>
          </p:cNvSpPr>
          <p:nvPr>
            <p:ph type="title"/>
          </p:nvPr>
        </p:nvSpPr>
        <p:spPr/>
        <p:txBody>
          <a:bodyPr/>
          <a:lstStyle/>
          <a:p>
            <a:r>
              <a:rPr lang="fr-FR" dirty="0"/>
              <a:t>Intelligence ou connaissance ? </a:t>
            </a:r>
          </a:p>
        </p:txBody>
      </p:sp>
      <p:sp>
        <p:nvSpPr>
          <p:cNvPr id="3" name="Espace réservé du contenu 2">
            <a:extLst>
              <a:ext uri="{FF2B5EF4-FFF2-40B4-BE49-F238E27FC236}">
                <a16:creationId xmlns:a16="http://schemas.microsoft.com/office/drawing/2014/main" id="{CFD285A5-CE0F-6E43-A3BC-39D21B1F4D19}"/>
              </a:ext>
            </a:extLst>
          </p:cNvPr>
          <p:cNvSpPr>
            <a:spLocks noGrp="1"/>
          </p:cNvSpPr>
          <p:nvPr>
            <p:ph idx="1"/>
          </p:nvPr>
        </p:nvSpPr>
        <p:spPr/>
        <p:txBody>
          <a:bodyPr>
            <a:normAutofit lnSpcReduction="10000"/>
          </a:bodyPr>
          <a:lstStyle/>
          <a:p>
            <a:pPr algn="just"/>
            <a:r>
              <a:rPr lang="fr-FR" dirty="0"/>
              <a:t>Qui est intelligent ? On peut déjà, peut-être à tort, réduire cette notion à la classe de vivants. Mais peut-on dire qu’une huitre est intelligente, qu’un chien est intelligent ? </a:t>
            </a:r>
          </a:p>
          <a:p>
            <a:pPr algn="just"/>
            <a:r>
              <a:rPr lang="fr-FR" dirty="0"/>
              <a:t>Si on reprend ma définition la réponse est clairement non, on a rarement vu une huitre innover, remettre en cause ou encore casser une règle. </a:t>
            </a:r>
          </a:p>
          <a:p>
            <a:pPr algn="just"/>
            <a:r>
              <a:rPr lang="fr-FR" dirty="0"/>
              <a:t>Pourquoi la moule reste accrochée au bouchot en attendant qu’on la mange ? </a:t>
            </a:r>
          </a:p>
          <a:p>
            <a:pPr algn="just"/>
            <a:r>
              <a:rPr lang="fr-FR" dirty="0"/>
              <a:t>Pourquoi les animaux, même proches de nous comme les singes, n’évoluent plus ?  (Ok je caricature un peu). </a:t>
            </a:r>
          </a:p>
          <a:p>
            <a:pPr marL="0" indent="0" algn="just">
              <a:buNone/>
            </a:pPr>
            <a:endParaRPr lang="fr-FR" dirty="0"/>
          </a:p>
        </p:txBody>
      </p:sp>
    </p:spTree>
    <p:extLst>
      <p:ext uri="{BB962C8B-B14F-4D97-AF65-F5344CB8AC3E}">
        <p14:creationId xmlns:p14="http://schemas.microsoft.com/office/powerpoint/2010/main" val="3958604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99175D-0E7B-3646-9CD2-FCDA4E61B6DA}"/>
              </a:ext>
            </a:extLst>
          </p:cNvPr>
          <p:cNvSpPr>
            <a:spLocks noGrp="1"/>
          </p:cNvSpPr>
          <p:nvPr>
            <p:ph type="title"/>
          </p:nvPr>
        </p:nvSpPr>
        <p:spPr/>
        <p:txBody>
          <a:bodyPr/>
          <a:lstStyle/>
          <a:p>
            <a:r>
              <a:rPr lang="fr-FR" dirty="0"/>
              <a:t>L’IA des systèmes experts</a:t>
            </a:r>
          </a:p>
        </p:txBody>
      </p:sp>
      <p:sp>
        <p:nvSpPr>
          <p:cNvPr id="3" name="Espace réservé du contenu 2">
            <a:extLst>
              <a:ext uri="{FF2B5EF4-FFF2-40B4-BE49-F238E27FC236}">
                <a16:creationId xmlns:a16="http://schemas.microsoft.com/office/drawing/2014/main" id="{7120CECE-78F1-1443-A8F4-744DB8C330D5}"/>
              </a:ext>
            </a:extLst>
          </p:cNvPr>
          <p:cNvSpPr>
            <a:spLocks noGrp="1"/>
          </p:cNvSpPr>
          <p:nvPr>
            <p:ph idx="1"/>
          </p:nvPr>
        </p:nvSpPr>
        <p:spPr>
          <a:xfrm>
            <a:off x="1295401" y="2384385"/>
            <a:ext cx="9601196" cy="3784921"/>
          </a:xfrm>
        </p:spPr>
        <p:txBody>
          <a:bodyPr>
            <a:normAutofit fontScale="92500" lnSpcReduction="10000"/>
          </a:bodyPr>
          <a:lstStyle/>
          <a:p>
            <a:pPr algn="just"/>
            <a:r>
              <a:rPr lang="fr-FR" dirty="0"/>
              <a:t>Un système expert est en fait une suite de règles que l’ordinateur va déclencher en fonction d’une situation « si P est vrai (fait ou prémisse) et si on sait que P implique Q (règle) alors, Q est vrai (nouveau fait ou conclusion) ». </a:t>
            </a:r>
          </a:p>
          <a:p>
            <a:pPr algn="just"/>
            <a:r>
              <a:rPr lang="fr-FR" dirty="0"/>
              <a:t>La grande difficulté est de maintenir une cohérence entre les règles et éviter des incompatibilités, des redondances et des bouclages. L’être humain vit avec des règles contradictoires, la différence est que nous le savons et nous vivons avec; </a:t>
            </a:r>
          </a:p>
          <a:p>
            <a:pPr algn="just"/>
            <a:r>
              <a:rPr lang="fr-FR" dirty="0"/>
              <a:t>On peut y ajouter un peu de statistiques mais les domaines sont connus, les règles rigides et s’appliquent avec toutes leur froideur =&gt; Crash boursier du 6 Mai 2010 faisant disparaître près de 1000 milliards de dollars. En cause, un algorithme qui a lancer un ordre de vente automatique de 4 Milliards de dollars entrainant une réaction en chaine. </a:t>
            </a:r>
          </a:p>
        </p:txBody>
      </p:sp>
    </p:spTree>
    <p:extLst>
      <p:ext uri="{BB962C8B-B14F-4D97-AF65-F5344CB8AC3E}">
        <p14:creationId xmlns:p14="http://schemas.microsoft.com/office/powerpoint/2010/main" val="37265280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FC26F-6AAC-FC4C-87E5-B5397A9060EF}"/>
              </a:ext>
            </a:extLst>
          </p:cNvPr>
          <p:cNvSpPr>
            <a:spLocks noGrp="1"/>
          </p:cNvSpPr>
          <p:nvPr>
            <p:ph type="title"/>
          </p:nvPr>
        </p:nvSpPr>
        <p:spPr/>
        <p:txBody>
          <a:bodyPr/>
          <a:lstStyle/>
          <a:p>
            <a:r>
              <a:rPr lang="fr-FR" dirty="0"/>
              <a:t>L’IA du Machine Learning &amp; </a:t>
            </a:r>
            <a:r>
              <a:rPr lang="fr-FR" dirty="0" err="1"/>
              <a:t>Big</a:t>
            </a:r>
            <a:r>
              <a:rPr lang="fr-FR" dirty="0"/>
              <a:t> Data</a:t>
            </a:r>
          </a:p>
        </p:txBody>
      </p:sp>
      <p:sp>
        <p:nvSpPr>
          <p:cNvPr id="3" name="Espace réservé du contenu 2">
            <a:extLst>
              <a:ext uri="{FF2B5EF4-FFF2-40B4-BE49-F238E27FC236}">
                <a16:creationId xmlns:a16="http://schemas.microsoft.com/office/drawing/2014/main" id="{89020482-056B-4141-A605-6D6DCB89A895}"/>
              </a:ext>
            </a:extLst>
          </p:cNvPr>
          <p:cNvSpPr>
            <a:spLocks noGrp="1"/>
          </p:cNvSpPr>
          <p:nvPr>
            <p:ph idx="1"/>
          </p:nvPr>
        </p:nvSpPr>
        <p:spPr/>
        <p:txBody>
          <a:bodyPr>
            <a:normAutofit lnSpcReduction="10000"/>
          </a:bodyPr>
          <a:lstStyle/>
          <a:p>
            <a:pPr algn="just"/>
            <a:r>
              <a:rPr lang="fr-FR" dirty="0"/>
              <a:t>Le Machine Learning est une technologie permettant aux ordinateurs d’apprendre sans avoir été programmés </a:t>
            </a:r>
            <a:r>
              <a:rPr lang="fr-FR" b="1" dirty="0"/>
              <a:t>explicitement </a:t>
            </a:r>
            <a:r>
              <a:rPr lang="fr-FR" dirty="0"/>
              <a:t>(déjà c’est faux). Pour apprendre et se développer, les ordinateurs ont toutefois besoin de données à analyser et sur lesquelles s’entraîner. De fait, le </a:t>
            </a:r>
            <a:r>
              <a:rPr lang="fr-FR" dirty="0" err="1"/>
              <a:t>Big</a:t>
            </a:r>
            <a:r>
              <a:rPr lang="fr-FR" dirty="0"/>
              <a:t> Data est l’essence du Machine Learning. </a:t>
            </a:r>
          </a:p>
          <a:p>
            <a:pPr algn="just"/>
            <a:r>
              <a:rPr lang="fr-FR" dirty="0"/>
              <a:t>Il s’agit d’une science « moderne » permettant de découvrir des patterns et d’effectuer des prédictions à partir de données en se basant sur des statistiques, sur du forage de données, sur la reconnaissance de patterns et sur les analyses prédictives : les réseaux de neurones, bayésiens, multi-agents. </a:t>
            </a:r>
          </a:p>
        </p:txBody>
      </p:sp>
    </p:spTree>
    <p:extLst>
      <p:ext uri="{BB962C8B-B14F-4D97-AF65-F5344CB8AC3E}">
        <p14:creationId xmlns:p14="http://schemas.microsoft.com/office/powerpoint/2010/main" val="5709243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95346C-8B73-EE43-9F1D-B6CC36D34903}"/>
              </a:ext>
            </a:extLst>
          </p:cNvPr>
          <p:cNvSpPr>
            <a:spLocks noGrp="1"/>
          </p:cNvSpPr>
          <p:nvPr>
            <p:ph type="title"/>
          </p:nvPr>
        </p:nvSpPr>
        <p:spPr/>
        <p:txBody>
          <a:bodyPr/>
          <a:lstStyle/>
          <a:p>
            <a:r>
              <a:rPr lang="fr-FR" dirty="0"/>
              <a:t>L’IA du Machine Learning &amp; </a:t>
            </a:r>
            <a:r>
              <a:rPr lang="fr-FR" dirty="0" err="1"/>
              <a:t>Big</a:t>
            </a:r>
            <a:r>
              <a:rPr lang="fr-FR" dirty="0"/>
              <a:t> Data</a:t>
            </a:r>
          </a:p>
        </p:txBody>
      </p:sp>
      <p:pic>
        <p:nvPicPr>
          <p:cNvPr id="3074" name="Picture 2" descr="Le machine learning au coeur de l&amp;#39;innovation du Groupe HLi">
            <a:extLst>
              <a:ext uri="{FF2B5EF4-FFF2-40B4-BE49-F238E27FC236}">
                <a16:creationId xmlns:a16="http://schemas.microsoft.com/office/drawing/2014/main" id="{AA795B6F-5FAC-C844-9D73-DDFC67566C2B}"/>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923882" y="2641601"/>
            <a:ext cx="5117435" cy="2393385"/>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5FC17D17-043D-3B42-A515-E325588B5957}"/>
              </a:ext>
            </a:extLst>
          </p:cNvPr>
          <p:cNvSpPr txBox="1"/>
          <p:nvPr/>
        </p:nvSpPr>
        <p:spPr>
          <a:xfrm>
            <a:off x="6096001" y="2641601"/>
            <a:ext cx="5085144" cy="1477328"/>
          </a:xfrm>
          <a:prstGeom prst="rect">
            <a:avLst/>
          </a:prstGeom>
          <a:noFill/>
        </p:spPr>
        <p:txBody>
          <a:bodyPr wrap="square" rtlCol="0">
            <a:spAutoFit/>
          </a:bodyPr>
          <a:lstStyle/>
          <a:p>
            <a:pPr algn="just"/>
            <a:r>
              <a:rPr lang="fr-FR" dirty="0"/>
              <a:t>Mais un système sera sans doute incapable de vous répondre que cette image contient deux cygnes car les sources </a:t>
            </a:r>
            <a:r>
              <a:rPr lang="fr-FR"/>
              <a:t>sont limitées. </a:t>
            </a:r>
            <a:r>
              <a:rPr lang="fr-FR" dirty="0"/>
              <a:t>Catastrophes climatiques, tremblements de terre inattendus, crises financières…sont aussi très difficiles à prévoir </a:t>
            </a:r>
          </a:p>
        </p:txBody>
      </p:sp>
      <p:pic>
        <p:nvPicPr>
          <p:cNvPr id="3076" name="Picture 4">
            <a:extLst>
              <a:ext uri="{FF2B5EF4-FFF2-40B4-BE49-F238E27FC236}">
                <a16:creationId xmlns:a16="http://schemas.microsoft.com/office/drawing/2014/main" id="{C9E44E10-A395-BC40-B68C-AD0F80C0ED7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22801" y="4340946"/>
            <a:ext cx="3563238" cy="1781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742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27D81B-7968-FC44-B6BF-F97E6CC9FA53}"/>
              </a:ext>
            </a:extLst>
          </p:cNvPr>
          <p:cNvSpPr>
            <a:spLocks noGrp="1"/>
          </p:cNvSpPr>
          <p:nvPr>
            <p:ph type="title"/>
          </p:nvPr>
        </p:nvSpPr>
        <p:spPr/>
        <p:txBody>
          <a:bodyPr/>
          <a:lstStyle/>
          <a:p>
            <a:r>
              <a:rPr lang="fr-FR" dirty="0"/>
              <a:t>IA et </a:t>
            </a:r>
            <a:r>
              <a:rPr lang="fr-FR" dirty="0" err="1"/>
              <a:t>Deep</a:t>
            </a:r>
            <a:r>
              <a:rPr lang="fr-FR" dirty="0"/>
              <a:t> Learning</a:t>
            </a:r>
          </a:p>
        </p:txBody>
      </p:sp>
      <p:sp>
        <p:nvSpPr>
          <p:cNvPr id="3" name="Espace réservé du contenu 2">
            <a:extLst>
              <a:ext uri="{FF2B5EF4-FFF2-40B4-BE49-F238E27FC236}">
                <a16:creationId xmlns:a16="http://schemas.microsoft.com/office/drawing/2014/main" id="{AB84684B-1B8F-6240-BFEA-B487901EDF38}"/>
              </a:ext>
            </a:extLst>
          </p:cNvPr>
          <p:cNvSpPr>
            <a:spLocks noGrp="1"/>
          </p:cNvSpPr>
          <p:nvPr>
            <p:ph idx="1"/>
          </p:nvPr>
        </p:nvSpPr>
        <p:spPr>
          <a:xfrm>
            <a:off x="1295401" y="2556932"/>
            <a:ext cx="4822579" cy="3414890"/>
          </a:xfrm>
        </p:spPr>
        <p:txBody>
          <a:bodyPr>
            <a:normAutofit fontScale="92500" lnSpcReduction="20000"/>
          </a:bodyPr>
          <a:lstStyle/>
          <a:p>
            <a:pPr algn="just"/>
            <a:r>
              <a:rPr lang="fr-FR" dirty="0"/>
              <a:t>Le </a:t>
            </a:r>
            <a:r>
              <a:rPr lang="fr-FR" dirty="0" err="1"/>
              <a:t>deep</a:t>
            </a:r>
            <a:r>
              <a:rPr lang="fr-FR" dirty="0"/>
              <a:t> </a:t>
            </a:r>
            <a:r>
              <a:rPr lang="fr-FR" dirty="0" err="1"/>
              <a:t>learning</a:t>
            </a:r>
            <a:r>
              <a:rPr lang="fr-FR" dirty="0"/>
              <a:t> (DL) est une technique utilisée dans le machine </a:t>
            </a:r>
            <a:r>
              <a:rPr lang="fr-FR" dirty="0" err="1"/>
              <a:t>learning</a:t>
            </a:r>
            <a:r>
              <a:rPr lang="fr-FR" dirty="0"/>
              <a:t> qui utilise plusieurs matrices ou couches qui vont "voir" différentes choses : typiquement pour un chat cela pourra être la couleur, la forme, la position.</a:t>
            </a:r>
          </a:p>
          <a:p>
            <a:pPr algn="just"/>
            <a:r>
              <a:rPr lang="fr-FR" dirty="0"/>
              <a:t>Dans le </a:t>
            </a:r>
            <a:r>
              <a:rPr lang="fr-FR" dirty="0" err="1"/>
              <a:t>deep</a:t>
            </a:r>
            <a:r>
              <a:rPr lang="fr-FR" dirty="0"/>
              <a:t> </a:t>
            </a:r>
            <a:r>
              <a:rPr lang="fr-FR" dirty="0" err="1"/>
              <a:t>learning</a:t>
            </a:r>
            <a:r>
              <a:rPr lang="fr-FR" dirty="0"/>
              <a:t>, les multiples couches cachées (nommées "</a:t>
            </a:r>
            <a:r>
              <a:rPr lang="fr-FR" dirty="0" err="1"/>
              <a:t>features</a:t>
            </a:r>
            <a:r>
              <a:rPr lang="fr-FR" dirty="0"/>
              <a:t>") présentent l'avantage de réduire drastiquement le taux d'erreur</a:t>
            </a:r>
          </a:p>
        </p:txBody>
      </p:sp>
      <p:pic>
        <p:nvPicPr>
          <p:cNvPr id="1026" name="Picture 2">
            <a:extLst>
              <a:ext uri="{FF2B5EF4-FFF2-40B4-BE49-F238E27FC236}">
                <a16:creationId xmlns:a16="http://schemas.microsoft.com/office/drawing/2014/main" id="{6ADB393D-561F-124A-8819-01437E6A751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22483" y="2906887"/>
            <a:ext cx="4822579" cy="285115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071D9DDF-DBCE-3D42-AFD2-B9E7CFD7A926}"/>
              </a:ext>
            </a:extLst>
          </p:cNvPr>
          <p:cNvSpPr txBox="1"/>
          <p:nvPr/>
        </p:nvSpPr>
        <p:spPr>
          <a:xfrm>
            <a:off x="9019822" y="485422"/>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7769062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FDBED9E9-EB1F-3C42-A8CE-8B06DD28AE4E}"/>
              </a:ext>
            </a:extLst>
          </p:cNvPr>
          <p:cNvSpPr>
            <a:spLocks noGrp="1"/>
          </p:cNvSpPr>
          <p:nvPr>
            <p:ph type="title"/>
          </p:nvPr>
        </p:nvSpPr>
        <p:spPr>
          <a:xfrm>
            <a:off x="1295402" y="982132"/>
            <a:ext cx="9601196" cy="1303867"/>
          </a:xfrm>
        </p:spPr>
        <p:txBody>
          <a:bodyPr>
            <a:normAutofit/>
          </a:bodyPr>
          <a:lstStyle/>
          <a:p>
            <a:r>
              <a:rPr lang="fr-FR">
                <a:solidFill>
                  <a:srgbClr val="262626"/>
                </a:solidFill>
              </a:rPr>
              <a:t>IA et Deep Learning</a:t>
            </a:r>
          </a:p>
        </p:txBody>
      </p:sp>
      <p:pic>
        <p:nvPicPr>
          <p:cNvPr id="2050" name="Picture 2">
            <a:extLst>
              <a:ext uri="{FF2B5EF4-FFF2-40B4-BE49-F238E27FC236}">
                <a16:creationId xmlns:a16="http://schemas.microsoft.com/office/drawing/2014/main" id="{21062EA8-E6F9-B541-9445-675EC2443DAC}"/>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18631" y="2985914"/>
            <a:ext cx="4142388" cy="1646598"/>
          </a:xfrm>
          <a:prstGeom prst="rect">
            <a:avLst/>
          </a:prstGeom>
          <a:noFill/>
          <a:ln w="57150" cmpd="thickThin">
            <a:solidFill>
              <a:srgbClr val="7F7F7F"/>
            </a:solidFill>
            <a:miter lim="800000"/>
          </a:ln>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9544845B-0253-2E44-ABB7-F4448809C808}"/>
              </a:ext>
            </a:extLst>
          </p:cNvPr>
          <p:cNvSpPr>
            <a:spLocks noGrp="1"/>
          </p:cNvSpPr>
          <p:nvPr>
            <p:ph idx="1"/>
          </p:nvPr>
        </p:nvSpPr>
        <p:spPr>
          <a:xfrm>
            <a:off x="4761019" y="2556932"/>
            <a:ext cx="6626579" cy="3318936"/>
          </a:xfrm>
        </p:spPr>
        <p:txBody>
          <a:bodyPr>
            <a:normAutofit/>
          </a:bodyPr>
          <a:lstStyle/>
          <a:p>
            <a:pPr algn="just">
              <a:lnSpc>
                <a:spcPct val="90000"/>
              </a:lnSpc>
            </a:pPr>
            <a:r>
              <a:rPr lang="fr-FR" sz="2000" dirty="0">
                <a:solidFill>
                  <a:srgbClr val="262626"/>
                </a:solidFill>
              </a:rPr>
              <a:t>le DL visuel de Google utilise 152 couches alors que l’Homme n’en utilise que 5 dans son cortex visuel. Il y a une divergence des méthodes entre l'Homme et le DL. L’Homme a un cortex visuel plat « large » et faiblement profond. Le DL de vision est plus profond que large.</a:t>
            </a:r>
          </a:p>
          <a:p>
            <a:pPr algn="just">
              <a:lnSpc>
                <a:spcPct val="90000"/>
              </a:lnSpc>
            </a:pPr>
            <a:r>
              <a:rPr lang="fr-FR" sz="2000" dirty="0">
                <a:solidFill>
                  <a:srgbClr val="262626"/>
                </a:solidFill>
              </a:rPr>
              <a:t>Le </a:t>
            </a:r>
            <a:r>
              <a:rPr lang="fr-FR" sz="2000" dirty="0" err="1">
                <a:solidFill>
                  <a:srgbClr val="262626"/>
                </a:solidFill>
              </a:rPr>
              <a:t>deep</a:t>
            </a:r>
            <a:r>
              <a:rPr lang="fr-FR" sz="2000" dirty="0">
                <a:solidFill>
                  <a:srgbClr val="262626"/>
                </a:solidFill>
              </a:rPr>
              <a:t> </a:t>
            </a:r>
            <a:r>
              <a:rPr lang="fr-FR" sz="2000" dirty="0" err="1">
                <a:solidFill>
                  <a:srgbClr val="262626"/>
                </a:solidFill>
              </a:rPr>
              <a:t>learning</a:t>
            </a:r>
            <a:r>
              <a:rPr lang="fr-FR" sz="2000" dirty="0">
                <a:solidFill>
                  <a:srgbClr val="262626"/>
                </a:solidFill>
              </a:rPr>
              <a:t> a un autre problème, nommé le "</a:t>
            </a:r>
            <a:r>
              <a:rPr lang="fr-FR" sz="2000" dirty="0" err="1">
                <a:solidFill>
                  <a:srgbClr val="262626"/>
                </a:solidFill>
              </a:rPr>
              <a:t>curse</a:t>
            </a:r>
            <a:r>
              <a:rPr lang="fr-FR" sz="2000" dirty="0">
                <a:solidFill>
                  <a:srgbClr val="262626"/>
                </a:solidFill>
              </a:rPr>
              <a:t> of </a:t>
            </a:r>
            <a:r>
              <a:rPr lang="fr-FR" sz="2000" dirty="0" err="1">
                <a:solidFill>
                  <a:srgbClr val="262626"/>
                </a:solidFill>
              </a:rPr>
              <a:t>dimenonsiality</a:t>
            </a:r>
            <a:r>
              <a:rPr lang="fr-FR" sz="2000" dirty="0">
                <a:solidFill>
                  <a:srgbClr val="262626"/>
                </a:solidFill>
              </a:rPr>
              <a:t>" plus vous augmentez le nombre de dimensions (ou de couches), plus les données sont dispersées et éloignées les unes des autres, et donc moins il est facile de leur trouver un lien.</a:t>
            </a:r>
          </a:p>
          <a:p>
            <a:pPr algn="just">
              <a:lnSpc>
                <a:spcPct val="90000"/>
              </a:lnSpc>
            </a:pPr>
            <a:endParaRPr lang="fr-FR" sz="2000" dirty="0">
              <a:solidFill>
                <a:srgbClr val="262626"/>
              </a:solidFill>
            </a:endParaRPr>
          </a:p>
        </p:txBody>
      </p:sp>
    </p:spTree>
    <p:extLst>
      <p:ext uri="{BB962C8B-B14F-4D97-AF65-F5344CB8AC3E}">
        <p14:creationId xmlns:p14="http://schemas.microsoft.com/office/powerpoint/2010/main" val="36957432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E0F3AD-660A-9347-8FF5-78D989056929}"/>
              </a:ext>
            </a:extLst>
          </p:cNvPr>
          <p:cNvSpPr>
            <a:spLocks noGrp="1"/>
          </p:cNvSpPr>
          <p:nvPr>
            <p:ph type="title"/>
          </p:nvPr>
        </p:nvSpPr>
        <p:spPr/>
        <p:txBody>
          <a:bodyPr/>
          <a:lstStyle/>
          <a:p>
            <a:r>
              <a:rPr lang="fr-FR" dirty="0"/>
              <a:t>Intelligence aller plus loin ?</a:t>
            </a:r>
          </a:p>
        </p:txBody>
      </p:sp>
      <p:sp>
        <p:nvSpPr>
          <p:cNvPr id="3" name="Espace réservé du contenu 2">
            <a:extLst>
              <a:ext uri="{FF2B5EF4-FFF2-40B4-BE49-F238E27FC236}">
                <a16:creationId xmlns:a16="http://schemas.microsoft.com/office/drawing/2014/main" id="{EA050894-CAE6-5B44-85FE-58900419A17A}"/>
              </a:ext>
            </a:extLst>
          </p:cNvPr>
          <p:cNvSpPr>
            <a:spLocks noGrp="1"/>
          </p:cNvSpPr>
          <p:nvPr>
            <p:ph idx="1"/>
          </p:nvPr>
        </p:nvSpPr>
        <p:spPr/>
        <p:txBody>
          <a:bodyPr/>
          <a:lstStyle/>
          <a:p>
            <a:pPr algn="just"/>
            <a:r>
              <a:rPr lang="fr-FR" dirty="0"/>
              <a:t>Le gros problème, c’est qu’on n’a pas de théorie de l’intelligence, nous permettant de comprendre comment elle fonctionne. C’est pourquoi depuis les travaux de Hinton sur les réseaux de neurones artificiels (fin années 2000) les progrès en IA ont été plus le fait de l’ingénierie (voire du « bricolage » ) que de la science proprement dite. On ajoute tel ou tel perfectionnement à l’algorithme, et on procède par essai et erreur (qui peut être une technique d’apprentissage).</a:t>
            </a:r>
          </a:p>
          <a:p>
            <a:pPr algn="just"/>
            <a:r>
              <a:rPr lang="fr-FR" dirty="0"/>
              <a:t>La question est comment aller plus loin ? </a:t>
            </a:r>
          </a:p>
        </p:txBody>
      </p:sp>
    </p:spTree>
    <p:extLst>
      <p:ext uri="{BB962C8B-B14F-4D97-AF65-F5344CB8AC3E}">
        <p14:creationId xmlns:p14="http://schemas.microsoft.com/office/powerpoint/2010/main" val="18921651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049C15C-7274-D340-B406-D14C88C427DF}"/>
              </a:ext>
            </a:extLst>
          </p:cNvPr>
          <p:cNvSpPr>
            <a:spLocks noGrp="1"/>
          </p:cNvSpPr>
          <p:nvPr>
            <p:ph type="ctrTitle"/>
          </p:nvPr>
        </p:nvSpPr>
        <p:spPr>
          <a:xfrm>
            <a:off x="2687635" y="1685925"/>
            <a:ext cx="6815669" cy="842965"/>
          </a:xfrm>
        </p:spPr>
        <p:txBody>
          <a:bodyPr/>
          <a:lstStyle/>
          <a:p>
            <a:r>
              <a:rPr lang="fr-FR" dirty="0"/>
              <a:t>Domaines d’application</a:t>
            </a:r>
          </a:p>
        </p:txBody>
      </p:sp>
    </p:spTree>
    <p:extLst>
      <p:ext uri="{BB962C8B-B14F-4D97-AF65-F5344CB8AC3E}">
        <p14:creationId xmlns:p14="http://schemas.microsoft.com/office/powerpoint/2010/main" val="18516618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00E118-00E3-364E-A65F-4F668968BFB2}"/>
              </a:ext>
            </a:extLst>
          </p:cNvPr>
          <p:cNvSpPr>
            <a:spLocks noGrp="1"/>
          </p:cNvSpPr>
          <p:nvPr>
            <p:ph type="title"/>
          </p:nvPr>
        </p:nvSpPr>
        <p:spPr/>
        <p:txBody>
          <a:bodyPr/>
          <a:lstStyle/>
          <a:p>
            <a:r>
              <a:rPr lang="fr-FR" dirty="0"/>
              <a:t>Le transport et la navigation</a:t>
            </a:r>
          </a:p>
        </p:txBody>
      </p:sp>
      <p:sp>
        <p:nvSpPr>
          <p:cNvPr id="3" name="Espace réservé du contenu 2">
            <a:extLst>
              <a:ext uri="{FF2B5EF4-FFF2-40B4-BE49-F238E27FC236}">
                <a16:creationId xmlns:a16="http://schemas.microsoft.com/office/drawing/2014/main" id="{5F0B980D-ED74-3543-9F9D-8CB44CBA3E31}"/>
              </a:ext>
            </a:extLst>
          </p:cNvPr>
          <p:cNvSpPr>
            <a:spLocks noGrp="1"/>
          </p:cNvSpPr>
          <p:nvPr>
            <p:ph idx="1"/>
          </p:nvPr>
        </p:nvSpPr>
        <p:spPr/>
        <p:txBody>
          <a:bodyPr>
            <a:normAutofit lnSpcReduction="10000"/>
          </a:bodyPr>
          <a:lstStyle/>
          <a:p>
            <a:pPr algn="just"/>
            <a:r>
              <a:rPr lang="fr-FR" dirty="0"/>
              <a:t>L’IA se matérialise par la création des voitures (presque) autonomes qui s’adaptent à de multiples situations difficiles. Ces dernières diminuent considérablement les risques d’accidents et d’erreur souvent faite </a:t>
            </a:r>
            <a:r>
              <a:rPr lang="fr-FR"/>
              <a:t>par l’Homme </a:t>
            </a:r>
            <a:r>
              <a:rPr lang="fr-FR" dirty="0"/>
              <a:t>au volant. </a:t>
            </a:r>
          </a:p>
          <a:p>
            <a:pPr algn="just"/>
            <a:r>
              <a:rPr lang="fr-FR" dirty="0"/>
              <a:t>Dans la navigation, l’IA s’immisce dans le concept des applications de navigation qui évalue instantanément le trafic routier et repère les zones potentiellement dangereuses ou contraignantes. Ces applis sont en mesure de calculer le temps de trajet et définir avec précision l’itinéraire à prendre pour arriver le plus vite possible à destination (bon est-ce de l’IA ?).</a:t>
            </a:r>
          </a:p>
        </p:txBody>
      </p:sp>
    </p:spTree>
    <p:extLst>
      <p:ext uri="{BB962C8B-B14F-4D97-AF65-F5344CB8AC3E}">
        <p14:creationId xmlns:p14="http://schemas.microsoft.com/office/powerpoint/2010/main" val="11179336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B90410-4B0C-3741-8719-8BBEF5DC52DA}"/>
              </a:ext>
            </a:extLst>
          </p:cNvPr>
          <p:cNvSpPr>
            <a:spLocks noGrp="1"/>
          </p:cNvSpPr>
          <p:nvPr>
            <p:ph type="title"/>
          </p:nvPr>
        </p:nvSpPr>
        <p:spPr/>
        <p:txBody>
          <a:bodyPr/>
          <a:lstStyle/>
          <a:p>
            <a:r>
              <a:rPr lang="fr-FR" dirty="0"/>
              <a:t>Le transport et la navigation</a:t>
            </a:r>
          </a:p>
        </p:txBody>
      </p:sp>
      <p:sp>
        <p:nvSpPr>
          <p:cNvPr id="3" name="Espace réservé du contenu 2">
            <a:extLst>
              <a:ext uri="{FF2B5EF4-FFF2-40B4-BE49-F238E27FC236}">
                <a16:creationId xmlns:a16="http://schemas.microsoft.com/office/drawing/2014/main" id="{6E67CF3A-1A06-E54D-A25E-502241039BCC}"/>
              </a:ext>
            </a:extLst>
          </p:cNvPr>
          <p:cNvSpPr>
            <a:spLocks noGrp="1"/>
          </p:cNvSpPr>
          <p:nvPr>
            <p:ph idx="1"/>
          </p:nvPr>
        </p:nvSpPr>
        <p:spPr/>
        <p:txBody>
          <a:bodyPr>
            <a:normAutofit fontScale="92500" lnSpcReduction="10000"/>
          </a:bodyPr>
          <a:lstStyle/>
          <a:p>
            <a:pPr algn="just"/>
            <a:r>
              <a:rPr lang="fr-FR" dirty="0"/>
              <a:t>On peut automatiquement vous facturer un péage d’autoroute (ou dans le métro de Moscou).</a:t>
            </a:r>
          </a:p>
          <a:p>
            <a:pPr algn="just"/>
            <a:r>
              <a:rPr lang="fr-FR" dirty="0"/>
              <a:t>On peut afficher votre numéro de plaque et vous signaler que vous avez dépasser la vitesse moyenne sur un tronçon d’autoroute (on pourrait aussi afficher votre nom, prénom, adresse). </a:t>
            </a:r>
          </a:p>
          <a:p>
            <a:pPr algn="just"/>
            <a:r>
              <a:rPr lang="fr-FR" dirty="0"/>
              <a:t>On peut contrôler le nombre d’infractions que vous avez pu commettre sur un trajet (vive les voitures communicantes). </a:t>
            </a:r>
          </a:p>
          <a:p>
            <a:pPr algn="just"/>
            <a:r>
              <a:rPr lang="fr-FR" dirty="0"/>
              <a:t>On peut contrôler que la route empruntée est bien celle sur laquelle vous deviez vous trouver (merci aux assurances).</a:t>
            </a:r>
          </a:p>
          <a:p>
            <a:pPr algn="just"/>
            <a:endParaRPr lang="fr-FR" dirty="0"/>
          </a:p>
          <a:p>
            <a:pPr algn="just"/>
            <a:endParaRPr lang="fr-FR" dirty="0"/>
          </a:p>
        </p:txBody>
      </p:sp>
    </p:spTree>
    <p:extLst>
      <p:ext uri="{BB962C8B-B14F-4D97-AF65-F5344CB8AC3E}">
        <p14:creationId xmlns:p14="http://schemas.microsoft.com/office/powerpoint/2010/main" val="33722787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AD9B3D-D05A-CE4C-B6C1-6268C3000149}"/>
              </a:ext>
            </a:extLst>
          </p:cNvPr>
          <p:cNvSpPr>
            <a:spLocks noGrp="1"/>
          </p:cNvSpPr>
          <p:nvPr>
            <p:ph type="title"/>
          </p:nvPr>
        </p:nvSpPr>
        <p:spPr/>
        <p:txBody>
          <a:bodyPr>
            <a:normAutofit/>
          </a:bodyPr>
          <a:lstStyle/>
          <a:p>
            <a:r>
              <a:rPr lang="fr-FR" dirty="0"/>
              <a:t>La santé</a:t>
            </a:r>
          </a:p>
        </p:txBody>
      </p:sp>
      <p:sp>
        <p:nvSpPr>
          <p:cNvPr id="3" name="Espace réservé du contenu 2">
            <a:extLst>
              <a:ext uri="{FF2B5EF4-FFF2-40B4-BE49-F238E27FC236}">
                <a16:creationId xmlns:a16="http://schemas.microsoft.com/office/drawing/2014/main" id="{946B7D74-B76E-204F-9DD7-06DA275B3604}"/>
              </a:ext>
            </a:extLst>
          </p:cNvPr>
          <p:cNvSpPr>
            <a:spLocks noGrp="1"/>
          </p:cNvSpPr>
          <p:nvPr>
            <p:ph idx="1"/>
          </p:nvPr>
        </p:nvSpPr>
        <p:spPr/>
        <p:txBody>
          <a:bodyPr>
            <a:normAutofit fontScale="92500" lnSpcReduction="10000"/>
          </a:bodyPr>
          <a:lstStyle/>
          <a:p>
            <a:pPr algn="just"/>
            <a:r>
              <a:rPr lang="fr-FR" dirty="0"/>
              <a:t>À l’heure actuelle, le Machine Learning joue un rôle important dans le traitement de plusieurs maladies ainsi que dans l’amélioration des interactions entre les patients et les professionnels de la santé.</a:t>
            </a:r>
          </a:p>
          <a:p>
            <a:pPr algn="just"/>
            <a:r>
              <a:rPr lang="fr-FR" dirty="0"/>
              <a:t>Grâce à l’IA, il est désormais monnaie courante de repérer une tumeur rapidement sur la base d’une imagerie médicale moderne afin d’établir ensuite un diagnostic et traitement adéquat. Nettement plus précise que les détections manuelles auxquelles les médecins se sont engagés depuis des siècles. Les </a:t>
            </a:r>
            <a:r>
              <a:rPr lang="fr-FR" dirty="0" err="1"/>
              <a:t>chatbots</a:t>
            </a:r>
            <a:r>
              <a:rPr lang="fr-FR" dirty="0"/>
              <a:t> permettent une meilleure compréhension des demandes. D’ailleurs, l’association du </a:t>
            </a:r>
            <a:r>
              <a:rPr lang="fr-FR" dirty="0" err="1"/>
              <a:t>Deep</a:t>
            </a:r>
            <a:r>
              <a:rPr lang="fr-FR" dirty="0"/>
              <a:t> Learning à des logiciels dotés de fonctionnalités à reconnaissance faciale détecte plus facilement les maladies génétiquement rares.</a:t>
            </a:r>
          </a:p>
        </p:txBody>
      </p:sp>
    </p:spTree>
    <p:extLst>
      <p:ext uri="{BB962C8B-B14F-4D97-AF65-F5344CB8AC3E}">
        <p14:creationId xmlns:p14="http://schemas.microsoft.com/office/powerpoint/2010/main" val="33015767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6B7B28-F38C-704D-B570-D4C866F211BA}"/>
              </a:ext>
            </a:extLst>
          </p:cNvPr>
          <p:cNvSpPr>
            <a:spLocks noGrp="1"/>
          </p:cNvSpPr>
          <p:nvPr>
            <p:ph type="title"/>
          </p:nvPr>
        </p:nvSpPr>
        <p:spPr/>
        <p:txBody>
          <a:bodyPr/>
          <a:lstStyle/>
          <a:p>
            <a:r>
              <a:rPr lang="fr-FR" dirty="0"/>
              <a:t>La santé</a:t>
            </a:r>
          </a:p>
        </p:txBody>
      </p:sp>
      <p:pic>
        <p:nvPicPr>
          <p:cNvPr id="2050" name="Picture 2" descr="L'IA qui prédit l'apparition du cancer">
            <a:extLst>
              <a:ext uri="{FF2B5EF4-FFF2-40B4-BE49-F238E27FC236}">
                <a16:creationId xmlns:a16="http://schemas.microsoft.com/office/drawing/2014/main" id="{915C4CB8-79CF-224F-983D-9E5424FA26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70648" y="2596622"/>
            <a:ext cx="4425950" cy="3319463"/>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BAFFE478-5E62-CF4C-8AB5-64FB9198CE5F}"/>
              </a:ext>
            </a:extLst>
          </p:cNvPr>
          <p:cNvSpPr txBox="1"/>
          <p:nvPr/>
        </p:nvSpPr>
        <p:spPr>
          <a:xfrm>
            <a:off x="1295402" y="2828835"/>
            <a:ext cx="4425950" cy="2677656"/>
          </a:xfrm>
          <a:prstGeom prst="rect">
            <a:avLst/>
          </a:prstGeom>
          <a:noFill/>
        </p:spPr>
        <p:txBody>
          <a:bodyPr wrap="square" rtlCol="0">
            <a:spAutoFit/>
          </a:bodyPr>
          <a:lstStyle/>
          <a:p>
            <a:pPr algn="just"/>
            <a:r>
              <a:rPr lang="fr-FR" sz="2800" dirty="0"/>
              <a:t>L'algorithme a montré qu'il était capable d'identifier une femme à haut risque de cancer du sein (à gauche) quatre ans avant qu'il n'apparaisse à l'imagerie (à droite).</a:t>
            </a:r>
          </a:p>
        </p:txBody>
      </p:sp>
    </p:spTree>
    <p:extLst>
      <p:ext uri="{BB962C8B-B14F-4D97-AF65-F5344CB8AC3E}">
        <p14:creationId xmlns:p14="http://schemas.microsoft.com/office/powerpoint/2010/main" val="27047679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2384C6-6EC0-1D4B-9C16-E02A0C17CC39}"/>
              </a:ext>
            </a:extLst>
          </p:cNvPr>
          <p:cNvSpPr>
            <a:spLocks noGrp="1"/>
          </p:cNvSpPr>
          <p:nvPr>
            <p:ph type="title"/>
          </p:nvPr>
        </p:nvSpPr>
        <p:spPr>
          <a:xfrm>
            <a:off x="1295402" y="982133"/>
            <a:ext cx="9601196" cy="860736"/>
          </a:xfrm>
        </p:spPr>
        <p:txBody>
          <a:bodyPr>
            <a:noAutofit/>
          </a:bodyPr>
          <a:lstStyle/>
          <a:p>
            <a:r>
              <a:rPr lang="fr-FR" sz="4000" dirty="0"/>
              <a:t>Le commerce </a:t>
            </a:r>
            <a:br>
              <a:rPr lang="fr-FR" sz="2800" dirty="0"/>
            </a:br>
            <a:r>
              <a:rPr lang="fr-FR" sz="2800" dirty="0"/>
              <a:t>(si c’est gratuit c’est que c’est vous le produit).</a:t>
            </a:r>
          </a:p>
        </p:txBody>
      </p:sp>
      <p:sp>
        <p:nvSpPr>
          <p:cNvPr id="3" name="Espace réservé du contenu 2">
            <a:extLst>
              <a:ext uri="{FF2B5EF4-FFF2-40B4-BE49-F238E27FC236}">
                <a16:creationId xmlns:a16="http://schemas.microsoft.com/office/drawing/2014/main" id="{FB16C1D7-B985-AE4C-B8B4-6A4645C1E6C6}"/>
              </a:ext>
            </a:extLst>
          </p:cNvPr>
          <p:cNvSpPr>
            <a:spLocks noGrp="1"/>
          </p:cNvSpPr>
          <p:nvPr>
            <p:ph idx="1"/>
          </p:nvPr>
        </p:nvSpPr>
        <p:spPr>
          <a:xfrm>
            <a:off x="928468" y="2475914"/>
            <a:ext cx="9968129" cy="3938954"/>
          </a:xfrm>
        </p:spPr>
        <p:txBody>
          <a:bodyPr>
            <a:normAutofit fontScale="92500" lnSpcReduction="20000"/>
          </a:bodyPr>
          <a:lstStyle/>
          <a:p>
            <a:pPr algn="just"/>
            <a:r>
              <a:rPr lang="fr-FR" dirty="0"/>
              <a:t>L’IA et le </a:t>
            </a:r>
            <a:r>
              <a:rPr lang="fr-FR" dirty="0" err="1"/>
              <a:t>Big</a:t>
            </a:r>
            <a:r>
              <a:rPr lang="fr-FR" dirty="0"/>
              <a:t> Data analyse vos habitudes d’achat (grandes surfaces, Internet, magasins). Tout cela pour mener une politique plus ou moins agressive de placement de produits. </a:t>
            </a:r>
          </a:p>
          <a:p>
            <a:pPr algn="just"/>
            <a:r>
              <a:rPr lang="fr-FR" dirty="0"/>
              <a:t>On connait vos goûts, votre niveau de vie, vos habitudes. A côté de cela votre nom, prénom, âge intéressent très peu les sociétés commerciales.</a:t>
            </a:r>
          </a:p>
          <a:p>
            <a:pPr algn="just"/>
            <a:r>
              <a:rPr lang="fr-FR" dirty="0"/>
              <a:t>Les outils d’IA vont ainsi permettre de répondre aux différents enjeux que pose l’e-commerce aux entreprises :</a:t>
            </a:r>
          </a:p>
          <a:p>
            <a:pPr lvl="1" algn="just"/>
            <a:r>
              <a:rPr lang="fr-FR" dirty="0"/>
              <a:t>Analyse de la concurrence</a:t>
            </a:r>
          </a:p>
          <a:p>
            <a:pPr lvl="1" algn="just"/>
            <a:r>
              <a:rPr lang="fr-FR" dirty="0"/>
              <a:t>Amélioration des boutiques physiques</a:t>
            </a:r>
          </a:p>
          <a:p>
            <a:pPr lvl="1" algn="just"/>
            <a:r>
              <a:rPr lang="fr-FR" dirty="0"/>
              <a:t>Adaptations aux nouveaux comportements clients</a:t>
            </a:r>
          </a:p>
          <a:p>
            <a:pPr lvl="1" algn="just"/>
            <a:r>
              <a:rPr lang="fr-FR" dirty="0"/>
              <a:t>Ciblage plus précis de la clientèle</a:t>
            </a:r>
          </a:p>
          <a:p>
            <a:pPr lvl="1" algn="just"/>
            <a:r>
              <a:rPr lang="fr-FR" dirty="0"/>
              <a:t>Identification des points d’amélioration</a:t>
            </a:r>
          </a:p>
        </p:txBody>
      </p:sp>
    </p:spTree>
    <p:extLst>
      <p:ext uri="{BB962C8B-B14F-4D97-AF65-F5344CB8AC3E}">
        <p14:creationId xmlns:p14="http://schemas.microsoft.com/office/powerpoint/2010/main" val="40732838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7D97C2-B596-6243-A24D-32741A487286}"/>
              </a:ext>
            </a:extLst>
          </p:cNvPr>
          <p:cNvSpPr>
            <a:spLocks noGrp="1"/>
          </p:cNvSpPr>
          <p:nvPr>
            <p:ph type="title"/>
          </p:nvPr>
        </p:nvSpPr>
        <p:spPr/>
        <p:txBody>
          <a:bodyPr/>
          <a:lstStyle/>
          <a:p>
            <a:r>
              <a:rPr lang="fr-FR" dirty="0"/>
              <a:t>Le commerce</a:t>
            </a:r>
          </a:p>
        </p:txBody>
      </p:sp>
      <p:sp>
        <p:nvSpPr>
          <p:cNvPr id="3" name="Espace réservé du contenu 2">
            <a:extLst>
              <a:ext uri="{FF2B5EF4-FFF2-40B4-BE49-F238E27FC236}">
                <a16:creationId xmlns:a16="http://schemas.microsoft.com/office/drawing/2014/main" id="{7A337E99-DC9C-324F-9C4B-682B5527C449}"/>
              </a:ext>
            </a:extLst>
          </p:cNvPr>
          <p:cNvSpPr>
            <a:spLocks noGrp="1"/>
          </p:cNvSpPr>
          <p:nvPr>
            <p:ph idx="1"/>
          </p:nvPr>
        </p:nvSpPr>
        <p:spPr>
          <a:xfrm>
            <a:off x="1083213" y="2556932"/>
            <a:ext cx="5683348" cy="3745394"/>
          </a:xfrm>
        </p:spPr>
        <p:txBody>
          <a:bodyPr>
            <a:normAutofit/>
          </a:bodyPr>
          <a:lstStyle/>
          <a:p>
            <a:pPr algn="just"/>
            <a:r>
              <a:rPr lang="fr-FR" dirty="0"/>
              <a:t>Des systèmes vous reconnaissent quand vous franchissez la porte d’un magasin. Immédiatement la caissière (s’il y en a encore une) reçoit toutes les informations vous concernant, peut vous appeler par votre nom et vous faire bénéficier de toutes les promotions possibles (système </a:t>
            </a:r>
            <a:r>
              <a:rPr lang="fr-FR" dirty="0" err="1"/>
              <a:t>booking</a:t>
            </a:r>
            <a:r>
              <a:rPr lang="fr-FR" dirty="0"/>
              <a:t>). </a:t>
            </a:r>
          </a:p>
        </p:txBody>
      </p:sp>
      <p:pic>
        <p:nvPicPr>
          <p:cNvPr id="3074" name="Picture 2" descr="IA et e-commerce : des opportunités qui...">
            <a:extLst>
              <a:ext uri="{FF2B5EF4-FFF2-40B4-BE49-F238E27FC236}">
                <a16:creationId xmlns:a16="http://schemas.microsoft.com/office/drawing/2014/main" id="{417B2BB0-17BF-BA49-AA29-A5AF2EE81E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6561" y="2556932"/>
            <a:ext cx="43434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982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CD9147-EDD6-A449-999E-D5F77337EB9A}"/>
              </a:ext>
            </a:extLst>
          </p:cNvPr>
          <p:cNvSpPr>
            <a:spLocks noGrp="1"/>
          </p:cNvSpPr>
          <p:nvPr>
            <p:ph type="title"/>
          </p:nvPr>
        </p:nvSpPr>
        <p:spPr/>
        <p:txBody>
          <a:bodyPr/>
          <a:lstStyle/>
          <a:p>
            <a:r>
              <a:rPr lang="fr-FR" dirty="0"/>
              <a:t>Le divertissement</a:t>
            </a:r>
          </a:p>
        </p:txBody>
      </p:sp>
      <p:sp>
        <p:nvSpPr>
          <p:cNvPr id="3" name="Espace réservé du contenu 2">
            <a:extLst>
              <a:ext uri="{FF2B5EF4-FFF2-40B4-BE49-F238E27FC236}">
                <a16:creationId xmlns:a16="http://schemas.microsoft.com/office/drawing/2014/main" id="{87BDDB66-FDA2-9446-A97D-65DEDF4F4376}"/>
              </a:ext>
            </a:extLst>
          </p:cNvPr>
          <p:cNvSpPr>
            <a:spLocks noGrp="1"/>
          </p:cNvSpPr>
          <p:nvPr>
            <p:ph idx="1"/>
          </p:nvPr>
        </p:nvSpPr>
        <p:spPr/>
        <p:txBody>
          <a:bodyPr/>
          <a:lstStyle/>
          <a:p>
            <a:pPr algn="just"/>
            <a:r>
              <a:rPr lang="fr-FR" dirty="0"/>
              <a:t>L’IA est au divertissement ce que les robots sont au travail : elle décharge les humains d’un certain nombre de tâches répétitives et pénibles pour leur libérer du temps à allouer à des activités plus passionnantes.</a:t>
            </a:r>
          </a:p>
          <a:p>
            <a:pPr algn="just"/>
            <a:r>
              <a:rPr lang="fr-FR" dirty="0"/>
              <a:t>Mais si on laisse aux moteurs de recherche la liberté de nous proposer des films, de la musique, expositions, nous risquons d’écouter tous la même chose, regarder les mêmes films, de manger dans les mêmes restaurants. </a:t>
            </a:r>
          </a:p>
          <a:p>
            <a:pPr algn="just"/>
            <a:r>
              <a:rPr lang="fr-FR" dirty="0"/>
              <a:t>Hélas c’est un peu ce qui se passe déjà aujourd’hui. </a:t>
            </a:r>
          </a:p>
        </p:txBody>
      </p:sp>
      <p:pic>
        <p:nvPicPr>
          <p:cNvPr id="5" name="Image 4" descr="Une image contenant texte, extérieur, neige, capture d’écran&#10;&#10;Description générée automatiquement">
            <a:extLst>
              <a:ext uri="{FF2B5EF4-FFF2-40B4-BE49-F238E27FC236}">
                <a16:creationId xmlns:a16="http://schemas.microsoft.com/office/drawing/2014/main" id="{BFA9C2D0-B660-6A42-9227-1135D9D933BE}"/>
              </a:ext>
            </a:extLst>
          </p:cNvPr>
          <p:cNvPicPr>
            <a:picLocks noChangeAspect="1"/>
          </p:cNvPicPr>
          <p:nvPr/>
        </p:nvPicPr>
        <p:blipFill>
          <a:blip r:embed="rId2"/>
          <a:stretch>
            <a:fillRect/>
          </a:stretch>
        </p:blipFill>
        <p:spPr>
          <a:xfrm>
            <a:off x="3175345" y="715191"/>
            <a:ext cx="5841308" cy="5427618"/>
          </a:xfrm>
          <a:prstGeom prst="rect">
            <a:avLst/>
          </a:prstGeom>
        </p:spPr>
      </p:pic>
    </p:spTree>
    <p:extLst>
      <p:ext uri="{BB962C8B-B14F-4D97-AF65-F5344CB8AC3E}">
        <p14:creationId xmlns:p14="http://schemas.microsoft.com/office/powerpoint/2010/main" val="423223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CC712C-05ED-BA4D-B563-11C22AF0B99C}"/>
              </a:ext>
            </a:extLst>
          </p:cNvPr>
          <p:cNvSpPr>
            <a:spLocks noGrp="1"/>
          </p:cNvSpPr>
          <p:nvPr>
            <p:ph type="title"/>
          </p:nvPr>
        </p:nvSpPr>
        <p:spPr/>
        <p:txBody>
          <a:bodyPr/>
          <a:lstStyle/>
          <a:p>
            <a:r>
              <a:rPr lang="fr-FR" dirty="0"/>
              <a:t>La communication</a:t>
            </a:r>
          </a:p>
        </p:txBody>
      </p:sp>
      <p:sp>
        <p:nvSpPr>
          <p:cNvPr id="3" name="Espace réservé du contenu 2">
            <a:extLst>
              <a:ext uri="{FF2B5EF4-FFF2-40B4-BE49-F238E27FC236}">
                <a16:creationId xmlns:a16="http://schemas.microsoft.com/office/drawing/2014/main" id="{BF75FD36-A7D1-194E-8ACA-9ABA38AEA493}"/>
              </a:ext>
            </a:extLst>
          </p:cNvPr>
          <p:cNvSpPr>
            <a:spLocks noGrp="1"/>
          </p:cNvSpPr>
          <p:nvPr>
            <p:ph idx="1"/>
          </p:nvPr>
        </p:nvSpPr>
        <p:spPr/>
        <p:txBody>
          <a:bodyPr>
            <a:normAutofit lnSpcReduction="10000"/>
          </a:bodyPr>
          <a:lstStyle/>
          <a:p>
            <a:pPr algn="just" fontAlgn="base"/>
            <a:r>
              <a:rPr lang="fr-FR" dirty="0"/>
              <a:t>Un autre aspect innovant que l’on doit à l’intelligence artificielle est la </a:t>
            </a:r>
            <a:r>
              <a:rPr lang="fr-FR" b="1" dirty="0"/>
              <a:t>fonction vocale</a:t>
            </a:r>
            <a:r>
              <a:rPr lang="fr-FR" dirty="0"/>
              <a:t>. Cette dernière s’immisce un peu partout dans notre quotidien depuis les enceintes intelligentes jusqu’à l’assistance vocale à domicile et au bureau. Son intérêt réside dans le fait de comprendre les besoins de l’homme et d’interagir en conséquence.</a:t>
            </a:r>
          </a:p>
          <a:p>
            <a:pPr algn="just" fontAlgn="base"/>
            <a:r>
              <a:rPr lang="fr-FR" dirty="0"/>
              <a:t>D’ailleurs, la plupart des </a:t>
            </a:r>
            <a:r>
              <a:rPr lang="fr-FR" b="1" dirty="0"/>
              <a:t>applications de TALN</a:t>
            </a:r>
            <a:r>
              <a:rPr lang="fr-FR" dirty="0"/>
              <a:t> (Traitement Automatique du Langage Naturel) assurent désormais d’autres fonctions intelligentes supplémentaires comme la reconnaissance vocale, la reconnaissance faciale, la traduction du langage et l’analyse de l’humeur.</a:t>
            </a:r>
          </a:p>
          <a:p>
            <a:pPr algn="just"/>
            <a:endParaRPr lang="fr-FR" dirty="0"/>
          </a:p>
        </p:txBody>
      </p:sp>
    </p:spTree>
    <p:extLst>
      <p:ext uri="{BB962C8B-B14F-4D97-AF65-F5344CB8AC3E}">
        <p14:creationId xmlns:p14="http://schemas.microsoft.com/office/powerpoint/2010/main" val="36185131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CC712C-05ED-BA4D-B563-11C22AF0B99C}"/>
              </a:ext>
            </a:extLst>
          </p:cNvPr>
          <p:cNvSpPr>
            <a:spLocks noGrp="1"/>
          </p:cNvSpPr>
          <p:nvPr>
            <p:ph type="title"/>
          </p:nvPr>
        </p:nvSpPr>
        <p:spPr/>
        <p:txBody>
          <a:bodyPr/>
          <a:lstStyle/>
          <a:p>
            <a:r>
              <a:rPr lang="fr-FR" dirty="0"/>
              <a:t>La communication</a:t>
            </a:r>
          </a:p>
        </p:txBody>
      </p:sp>
      <p:sp>
        <p:nvSpPr>
          <p:cNvPr id="3" name="Espace réservé du contenu 2">
            <a:extLst>
              <a:ext uri="{FF2B5EF4-FFF2-40B4-BE49-F238E27FC236}">
                <a16:creationId xmlns:a16="http://schemas.microsoft.com/office/drawing/2014/main" id="{BF75FD36-A7D1-194E-8ACA-9ABA38AEA493}"/>
              </a:ext>
            </a:extLst>
          </p:cNvPr>
          <p:cNvSpPr>
            <a:spLocks noGrp="1"/>
          </p:cNvSpPr>
          <p:nvPr>
            <p:ph idx="1"/>
          </p:nvPr>
        </p:nvSpPr>
        <p:spPr>
          <a:xfrm>
            <a:off x="1295401" y="2556932"/>
            <a:ext cx="5013959" cy="3318936"/>
          </a:xfrm>
        </p:spPr>
        <p:txBody>
          <a:bodyPr>
            <a:normAutofit/>
          </a:bodyPr>
          <a:lstStyle/>
          <a:p>
            <a:pPr algn="just" fontAlgn="base"/>
            <a:r>
              <a:rPr lang="fr-FR" dirty="0"/>
              <a:t>Mais pour satisfaire votre curiosité, les assistant vocaux sont obligés de vous écouter en permanence pour savoir si vous leurs soumettez une requête. </a:t>
            </a:r>
          </a:p>
          <a:p>
            <a:pPr algn="just"/>
            <a:endParaRPr lang="fr-FR" dirty="0"/>
          </a:p>
        </p:txBody>
      </p:sp>
      <p:pic>
        <p:nvPicPr>
          <p:cNvPr id="4098" name="Picture 2" descr="Alexa et Google Home sont-ils des espions intelligents ?">
            <a:extLst>
              <a:ext uri="{FF2B5EF4-FFF2-40B4-BE49-F238E27FC236}">
                <a16:creationId xmlns:a16="http://schemas.microsoft.com/office/drawing/2014/main" id="{DA8D940D-82C4-5E4B-972F-CF9448054C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5841" y="2556932"/>
            <a:ext cx="4210757" cy="3158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7050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412731-FC9E-7D4F-AD8A-7DA33FE7C40A}"/>
              </a:ext>
            </a:extLst>
          </p:cNvPr>
          <p:cNvSpPr>
            <a:spLocks noGrp="1"/>
          </p:cNvSpPr>
          <p:nvPr>
            <p:ph type="title"/>
          </p:nvPr>
        </p:nvSpPr>
        <p:spPr/>
        <p:txBody>
          <a:bodyPr/>
          <a:lstStyle/>
          <a:p>
            <a:r>
              <a:rPr lang="fr-FR" dirty="0"/>
              <a:t>Vidéo surveillance</a:t>
            </a:r>
          </a:p>
        </p:txBody>
      </p:sp>
      <p:sp>
        <p:nvSpPr>
          <p:cNvPr id="3" name="Espace réservé du contenu 2">
            <a:extLst>
              <a:ext uri="{FF2B5EF4-FFF2-40B4-BE49-F238E27FC236}">
                <a16:creationId xmlns:a16="http://schemas.microsoft.com/office/drawing/2014/main" id="{EF295B78-BDEC-CB4C-AF94-10ABC34C83CF}"/>
              </a:ext>
            </a:extLst>
          </p:cNvPr>
          <p:cNvSpPr>
            <a:spLocks noGrp="1"/>
          </p:cNvSpPr>
          <p:nvPr>
            <p:ph idx="1"/>
          </p:nvPr>
        </p:nvSpPr>
        <p:spPr>
          <a:xfrm>
            <a:off x="872491" y="2831252"/>
            <a:ext cx="6522719" cy="3318936"/>
          </a:xfrm>
        </p:spPr>
        <p:txBody>
          <a:bodyPr>
            <a:normAutofit/>
          </a:bodyPr>
          <a:lstStyle/>
          <a:p>
            <a:pPr algn="just"/>
            <a:r>
              <a:rPr lang="fr-FR" dirty="0"/>
              <a:t>La société </a:t>
            </a:r>
            <a:r>
              <a:rPr lang="fr-FR" dirty="0" err="1"/>
              <a:t>TwoI</a:t>
            </a:r>
            <a:r>
              <a:rPr lang="fr-FR" dirty="0"/>
              <a:t> à Metz (</a:t>
            </a:r>
            <a:r>
              <a:rPr lang="fr-FR" dirty="0">
                <a:hlinkClick r:id="rId3"/>
              </a:rPr>
              <a:t>https://two-i.com</a:t>
            </a:r>
            <a:r>
              <a:rPr lang="fr-FR" dirty="0"/>
              <a:t>) : « Nous nous concentrons sur la fourniture de solutions d’analyse vidéo complètes pour une prise de décision proactive et éclairée concernant la sécurité et la gestion du territoire».</a:t>
            </a:r>
          </a:p>
        </p:txBody>
      </p:sp>
      <p:pic>
        <p:nvPicPr>
          <p:cNvPr id="5122" name="Picture 2">
            <a:extLst>
              <a:ext uri="{FF2B5EF4-FFF2-40B4-BE49-F238E27FC236}">
                <a16:creationId xmlns:a16="http://schemas.microsoft.com/office/drawing/2014/main" id="{B5121759-7F81-B641-A5DF-C8EC88197C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0331" y="3162924"/>
            <a:ext cx="3417348" cy="180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7871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734157B-9766-914D-A119-0479002F20FC}"/>
              </a:ext>
            </a:extLst>
          </p:cNvPr>
          <p:cNvSpPr>
            <a:spLocks noGrp="1"/>
          </p:cNvSpPr>
          <p:nvPr>
            <p:ph type="ctrTitle"/>
          </p:nvPr>
        </p:nvSpPr>
        <p:spPr/>
        <p:txBody>
          <a:bodyPr/>
          <a:lstStyle/>
          <a:p>
            <a:r>
              <a:rPr lang="fr-FR" dirty="0"/>
              <a:t>Impact sur l’entreprise</a:t>
            </a:r>
          </a:p>
        </p:txBody>
      </p:sp>
      <p:sp>
        <p:nvSpPr>
          <p:cNvPr id="5" name="Sous-titre 4">
            <a:extLst>
              <a:ext uri="{FF2B5EF4-FFF2-40B4-BE49-F238E27FC236}">
                <a16:creationId xmlns:a16="http://schemas.microsoft.com/office/drawing/2014/main" id="{EE664BA9-3BDA-5643-B1AB-154D5BBEDF99}"/>
              </a:ext>
            </a:extLst>
          </p:cNvPr>
          <p:cNvSpPr>
            <a:spLocks noGrp="1"/>
          </p:cNvSpPr>
          <p:nvPr>
            <p:ph type="subTitle" idx="1"/>
          </p:nvPr>
        </p:nvSpPr>
        <p:spPr/>
        <p:txBody>
          <a:bodyPr>
            <a:normAutofit/>
          </a:bodyPr>
          <a:lstStyle/>
          <a:p>
            <a:r>
              <a:rPr lang="fr-FR" dirty="0"/>
              <a:t>C’est marier une forme de réflexion à une capacité </a:t>
            </a:r>
            <a:r>
              <a:rPr lang="fr-FR"/>
              <a:t>de réaction. </a:t>
            </a:r>
            <a:endParaRPr lang="fr-FR" dirty="0"/>
          </a:p>
        </p:txBody>
      </p:sp>
    </p:spTree>
    <p:extLst>
      <p:ext uri="{BB962C8B-B14F-4D97-AF65-F5344CB8AC3E}">
        <p14:creationId xmlns:p14="http://schemas.microsoft.com/office/powerpoint/2010/main" val="38256102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3C036C-159C-5A49-994F-95A1ADD45717}"/>
              </a:ext>
            </a:extLst>
          </p:cNvPr>
          <p:cNvSpPr>
            <a:spLocks noGrp="1"/>
          </p:cNvSpPr>
          <p:nvPr>
            <p:ph type="title"/>
          </p:nvPr>
        </p:nvSpPr>
        <p:spPr/>
        <p:txBody>
          <a:bodyPr>
            <a:normAutofit fontScale="90000"/>
          </a:bodyPr>
          <a:lstStyle/>
          <a:p>
            <a:r>
              <a:rPr lang="fr-FR" dirty="0"/>
              <a:t>Avec la technologie comment aborder l’aspect humain ? </a:t>
            </a:r>
          </a:p>
        </p:txBody>
      </p:sp>
      <p:sp>
        <p:nvSpPr>
          <p:cNvPr id="3" name="Espace réservé du contenu 2">
            <a:extLst>
              <a:ext uri="{FF2B5EF4-FFF2-40B4-BE49-F238E27FC236}">
                <a16:creationId xmlns:a16="http://schemas.microsoft.com/office/drawing/2014/main" id="{6A9FE01B-BCF5-DC49-9CC7-634901C84D7E}"/>
              </a:ext>
            </a:extLst>
          </p:cNvPr>
          <p:cNvSpPr>
            <a:spLocks noGrp="1"/>
          </p:cNvSpPr>
          <p:nvPr>
            <p:ph idx="1"/>
          </p:nvPr>
        </p:nvSpPr>
        <p:spPr>
          <a:xfrm>
            <a:off x="998806" y="2556932"/>
            <a:ext cx="9897791" cy="3318936"/>
          </a:xfrm>
        </p:spPr>
        <p:txBody>
          <a:bodyPr/>
          <a:lstStyle/>
          <a:p>
            <a:pPr algn="just"/>
            <a:r>
              <a:rPr lang="fr-FR" dirty="0"/>
              <a:t>Si vous pensez que la technologie va résoudre tous vos problèmes c’est que vous n’avez rien compris à la technologie et à vos problèmes (Bruce </a:t>
            </a:r>
            <a:r>
              <a:rPr lang="fr-FR" dirty="0" err="1"/>
              <a:t>Schneier</a:t>
            </a:r>
            <a:r>
              <a:rPr lang="fr-FR" dirty="0"/>
              <a:t>). </a:t>
            </a:r>
          </a:p>
          <a:p>
            <a:pPr algn="just"/>
            <a:r>
              <a:rPr lang="fr-FR" dirty="0"/>
              <a:t>C’est parce qu’il touche les fondamentaux humains (analyse, réalisation, fabrication, l’empathie, …) que l’on doit aborder le numérique non pas par le volet technique mais par le volet des </a:t>
            </a:r>
            <a:r>
              <a:rPr lang="fr-FR" b="1" dirty="0"/>
              <a:t>usages voire des usagers</a:t>
            </a:r>
            <a:r>
              <a:rPr lang="fr-FR" dirty="0"/>
              <a:t>. </a:t>
            </a:r>
          </a:p>
          <a:p>
            <a:pPr algn="just"/>
            <a:r>
              <a:rPr lang="fr-FR" dirty="0"/>
              <a:t>La technologie doit être un vecteur de rassemblement et non d’isolement. </a:t>
            </a:r>
          </a:p>
        </p:txBody>
      </p:sp>
    </p:spTree>
    <p:extLst>
      <p:ext uri="{BB962C8B-B14F-4D97-AF65-F5344CB8AC3E}">
        <p14:creationId xmlns:p14="http://schemas.microsoft.com/office/powerpoint/2010/main" val="847029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E61F402-3445-458A-9A2B-D28FD2883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673C096-95AE-4644-B76C-1DF1B667D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77A91835-418B-4867-87D7-1376A57F3F7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65B511A1-E0EC-49FE-8068-9DA29CD00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4A61BC5F-ADA4-4DBA-9C6B-E17E0B82EC5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15" name="Picture 14">
              <a:extLst>
                <a:ext uri="{FF2B5EF4-FFF2-40B4-BE49-F238E27FC236}">
                  <a16:creationId xmlns:a16="http://schemas.microsoft.com/office/drawing/2014/main" id="{1CE6F7D2-ACED-47D2-BEFD-FB26F75374A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sp>
        <p:nvSpPr>
          <p:cNvPr id="2" name="Titre 1">
            <a:extLst>
              <a:ext uri="{FF2B5EF4-FFF2-40B4-BE49-F238E27FC236}">
                <a16:creationId xmlns:a16="http://schemas.microsoft.com/office/drawing/2014/main" id="{98D033E3-4975-D447-A818-B91863FB1C94}"/>
              </a:ext>
            </a:extLst>
          </p:cNvPr>
          <p:cNvSpPr>
            <a:spLocks noGrp="1"/>
          </p:cNvSpPr>
          <p:nvPr>
            <p:ph type="title"/>
          </p:nvPr>
        </p:nvSpPr>
        <p:spPr>
          <a:xfrm>
            <a:off x="1088571" y="982132"/>
            <a:ext cx="3866887" cy="1325373"/>
          </a:xfrm>
        </p:spPr>
        <p:txBody>
          <a:bodyPr anchor="b">
            <a:normAutofit/>
          </a:bodyPr>
          <a:lstStyle/>
          <a:p>
            <a:r>
              <a:rPr lang="fr-FR" sz="4000" dirty="0">
                <a:solidFill>
                  <a:srgbClr val="262626"/>
                </a:solidFill>
              </a:rPr>
              <a:t>Les robots partout</a:t>
            </a:r>
          </a:p>
        </p:txBody>
      </p:sp>
      <p:cxnSp>
        <p:nvCxnSpPr>
          <p:cNvPr id="17" name="Straight Connector 16">
            <a:extLst>
              <a:ext uri="{FF2B5EF4-FFF2-40B4-BE49-F238E27FC236}">
                <a16:creationId xmlns:a16="http://schemas.microsoft.com/office/drawing/2014/main" id="{2BE880E9-2B86-4CDB-B5B7-308745CDD1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Espace réservé du contenu 2">
            <a:extLst>
              <a:ext uri="{FF2B5EF4-FFF2-40B4-BE49-F238E27FC236}">
                <a16:creationId xmlns:a16="http://schemas.microsoft.com/office/drawing/2014/main" id="{1EBDA514-6A81-4647-B4EA-B35BF4591B65}"/>
              </a:ext>
            </a:extLst>
          </p:cNvPr>
          <p:cNvSpPr>
            <a:spLocks noGrp="1"/>
          </p:cNvSpPr>
          <p:nvPr>
            <p:ph idx="1"/>
          </p:nvPr>
        </p:nvSpPr>
        <p:spPr>
          <a:xfrm>
            <a:off x="892629" y="2493774"/>
            <a:ext cx="4321922" cy="3382094"/>
          </a:xfrm>
        </p:spPr>
        <p:txBody>
          <a:bodyPr>
            <a:normAutofit fontScale="92500" lnSpcReduction="10000"/>
          </a:bodyPr>
          <a:lstStyle/>
          <a:p>
            <a:pPr algn="just"/>
            <a:r>
              <a:rPr lang="fr-FR" dirty="0">
                <a:solidFill>
                  <a:srgbClr val="262626"/>
                </a:solidFill>
              </a:rPr>
              <a:t>Lancé dans les médias en juin 2017, Moby </a:t>
            </a:r>
            <a:r>
              <a:rPr lang="fr-FR" dirty="0" err="1">
                <a:solidFill>
                  <a:srgbClr val="262626"/>
                </a:solidFill>
              </a:rPr>
              <a:t>Mart</a:t>
            </a:r>
            <a:r>
              <a:rPr lang="fr-FR" dirty="0">
                <a:solidFill>
                  <a:srgbClr val="262626"/>
                </a:solidFill>
              </a:rPr>
              <a:t> est un bel exemple de boutique entièrement automatisée. Il s’agit d’une épicerie mobile, sans personnel, qui vend tous les jours des articles courants comme du pain, du lait et des produits de nettoyage.</a:t>
            </a:r>
          </a:p>
          <a:p>
            <a:pPr marL="0" indent="0" algn="just">
              <a:buNone/>
            </a:pPr>
            <a:br>
              <a:rPr lang="fr-FR" dirty="0">
                <a:solidFill>
                  <a:srgbClr val="262626"/>
                </a:solidFill>
              </a:rPr>
            </a:br>
            <a:endParaRPr lang="fr-FR" dirty="0">
              <a:solidFill>
                <a:srgbClr val="262626"/>
              </a:solidFill>
            </a:endParaRPr>
          </a:p>
        </p:txBody>
      </p:sp>
      <p:pic>
        <p:nvPicPr>
          <p:cNvPr id="4" name="Wheelys Moby Mart" descr="Wheelys Moby Mart">
            <a:hlinkClick r:id="" action="ppaction://media"/>
            <a:extLst>
              <a:ext uri="{FF2B5EF4-FFF2-40B4-BE49-F238E27FC236}">
                <a16:creationId xmlns:a16="http://schemas.microsoft.com/office/drawing/2014/main" id="{E18EB185-8503-3442-BA4D-14514621D9F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418667" y="1900337"/>
            <a:ext cx="6012599" cy="3382085"/>
          </a:xfrm>
          <a:prstGeom prst="rect">
            <a:avLst/>
          </a:prstGeom>
          <a:ln w="57150" cmpd="thickThin">
            <a:solidFill>
              <a:srgbClr val="7F7F7F"/>
            </a:solidFill>
            <a:miter lim="800000"/>
          </a:ln>
        </p:spPr>
      </p:pic>
    </p:spTree>
    <p:extLst>
      <p:ext uri="{BB962C8B-B14F-4D97-AF65-F5344CB8AC3E}">
        <p14:creationId xmlns:p14="http://schemas.microsoft.com/office/powerpoint/2010/main" val="89445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9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5E66D3F-14EA-4BCD-819B-EEF581746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D49D3EDE-CC3B-4573-A04B-26F32F1B2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4" name="Picture 13">
              <a:extLst>
                <a:ext uri="{FF2B5EF4-FFF2-40B4-BE49-F238E27FC236}">
                  <a16:creationId xmlns:a16="http://schemas.microsoft.com/office/drawing/2014/main" id="{700D0D4B-CC81-434D-B595-71AA691923B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5" name="Rectangle 14">
              <a:extLst>
                <a:ext uri="{FF2B5EF4-FFF2-40B4-BE49-F238E27FC236}">
                  <a16:creationId xmlns:a16="http://schemas.microsoft.com/office/drawing/2014/main" id="{B8047919-8C66-4EF3-9979-FB7112EB6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C00195C4-7BCF-469C-A003-AC2F0D2F910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17" name="Picture 16">
              <a:extLst>
                <a:ext uri="{FF2B5EF4-FFF2-40B4-BE49-F238E27FC236}">
                  <a16:creationId xmlns:a16="http://schemas.microsoft.com/office/drawing/2014/main" id="{CEE82425-33CD-4CF1-9623-91BECE687F6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sp>
        <p:nvSpPr>
          <p:cNvPr id="2" name="Titre 1">
            <a:extLst>
              <a:ext uri="{FF2B5EF4-FFF2-40B4-BE49-F238E27FC236}">
                <a16:creationId xmlns:a16="http://schemas.microsoft.com/office/drawing/2014/main" id="{98D033E3-4975-D447-A818-B91863FB1C94}"/>
              </a:ext>
            </a:extLst>
          </p:cNvPr>
          <p:cNvSpPr>
            <a:spLocks noGrp="1"/>
          </p:cNvSpPr>
          <p:nvPr>
            <p:ph type="title"/>
          </p:nvPr>
        </p:nvSpPr>
        <p:spPr>
          <a:xfrm>
            <a:off x="6094412" y="982132"/>
            <a:ext cx="4802185" cy="1303867"/>
          </a:xfrm>
        </p:spPr>
        <p:txBody>
          <a:bodyPr>
            <a:normAutofit/>
          </a:bodyPr>
          <a:lstStyle/>
          <a:p>
            <a:r>
              <a:rPr lang="fr-FR">
                <a:solidFill>
                  <a:srgbClr val="262626"/>
                </a:solidFill>
              </a:rPr>
              <a:t>Les robots partout</a:t>
            </a:r>
          </a:p>
        </p:txBody>
      </p:sp>
      <p:sp>
        <p:nvSpPr>
          <p:cNvPr id="19" name="Rectangle 18">
            <a:extLst>
              <a:ext uri="{FF2B5EF4-FFF2-40B4-BE49-F238E27FC236}">
                <a16:creationId xmlns:a16="http://schemas.microsoft.com/office/drawing/2014/main" id="{DD5289D1-D3B7-4C53-823E-280A79C02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4517009"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descr="Une image contenant texte&#10;&#10;Description générée automatiquement">
            <a:extLst>
              <a:ext uri="{FF2B5EF4-FFF2-40B4-BE49-F238E27FC236}">
                <a16:creationId xmlns:a16="http://schemas.microsoft.com/office/drawing/2014/main" id="{1D516EBA-3CC4-6442-9FFD-11EE811CF11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12683" y="2477010"/>
            <a:ext cx="3876801" cy="1725175"/>
          </a:xfrm>
          <a:prstGeom prst="rect">
            <a:avLst/>
          </a:prstGeom>
        </p:spPr>
      </p:pic>
      <p:cxnSp>
        <p:nvCxnSpPr>
          <p:cNvPr id="21" name="Straight Connector 20">
            <a:extLst>
              <a:ext uri="{FF2B5EF4-FFF2-40B4-BE49-F238E27FC236}">
                <a16:creationId xmlns:a16="http://schemas.microsoft.com/office/drawing/2014/main" id="{A456CE10-0EE3-4503-ACF3-1D53A6FDBB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4412" y="2400639"/>
            <a:ext cx="4802185"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Espace réservé du contenu 2">
            <a:extLst>
              <a:ext uri="{FF2B5EF4-FFF2-40B4-BE49-F238E27FC236}">
                <a16:creationId xmlns:a16="http://schemas.microsoft.com/office/drawing/2014/main" id="{1EBDA514-6A81-4647-B4EA-B35BF4591B65}"/>
              </a:ext>
            </a:extLst>
          </p:cNvPr>
          <p:cNvSpPr>
            <a:spLocks noGrp="1"/>
          </p:cNvSpPr>
          <p:nvPr>
            <p:ph idx="1"/>
          </p:nvPr>
        </p:nvSpPr>
        <p:spPr>
          <a:xfrm>
            <a:off x="6094412" y="2556931"/>
            <a:ext cx="5216013" cy="3520297"/>
          </a:xfrm>
        </p:spPr>
        <p:txBody>
          <a:bodyPr>
            <a:normAutofit/>
          </a:bodyPr>
          <a:lstStyle/>
          <a:p>
            <a:pPr marL="0" indent="0" algn="just">
              <a:lnSpc>
                <a:spcPct val="90000"/>
              </a:lnSpc>
              <a:buNone/>
            </a:pPr>
            <a:r>
              <a:rPr lang="fr-FR" sz="2000" dirty="0" err="1">
                <a:solidFill>
                  <a:srgbClr val="262626"/>
                </a:solidFill>
              </a:rPr>
              <a:t>CureSkin</a:t>
            </a:r>
            <a:r>
              <a:rPr lang="fr-FR" sz="2000" dirty="0">
                <a:solidFill>
                  <a:srgbClr val="262626"/>
                </a:solidFill>
              </a:rPr>
              <a:t> est une application mobile, pilotée par de l’IA, qui peut diagnostiquer des problèmes de peau et conseiller des traitements et produits. Cette innovation nous montre que la reconnaissance des formes par l’IA peut effectuer la fonction de diagnostic des dermatologues. Elle illustre également à quel point il pourrait être facile de suivre et de surveiller sa santé sans intervention humaine. Ses utilisateurs téléchargent une photo de leur peau dans l'application qui se sert ensuite de l'intelligence artificielle pour analyser les problèmes (Qualité de la photo ?). </a:t>
            </a:r>
          </a:p>
        </p:txBody>
      </p:sp>
    </p:spTree>
    <p:extLst>
      <p:ext uri="{BB962C8B-B14F-4D97-AF65-F5344CB8AC3E}">
        <p14:creationId xmlns:p14="http://schemas.microsoft.com/office/powerpoint/2010/main" val="10080228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F7AEAE-52FB-3A4E-9A39-33089E1A082A}"/>
              </a:ext>
            </a:extLst>
          </p:cNvPr>
          <p:cNvSpPr>
            <a:spLocks noGrp="1"/>
          </p:cNvSpPr>
          <p:nvPr>
            <p:ph type="title"/>
          </p:nvPr>
        </p:nvSpPr>
        <p:spPr/>
        <p:txBody>
          <a:bodyPr>
            <a:normAutofit/>
          </a:bodyPr>
          <a:lstStyle/>
          <a:p>
            <a:r>
              <a:rPr lang="fr-FR" dirty="0"/>
              <a:t>l’IA et le Management</a:t>
            </a:r>
          </a:p>
        </p:txBody>
      </p:sp>
      <p:sp>
        <p:nvSpPr>
          <p:cNvPr id="3" name="Espace réservé du contenu 2">
            <a:extLst>
              <a:ext uri="{FF2B5EF4-FFF2-40B4-BE49-F238E27FC236}">
                <a16:creationId xmlns:a16="http://schemas.microsoft.com/office/drawing/2014/main" id="{800696DA-EFA5-DF44-B991-E098C44E0EB7}"/>
              </a:ext>
            </a:extLst>
          </p:cNvPr>
          <p:cNvSpPr>
            <a:spLocks noGrp="1"/>
          </p:cNvSpPr>
          <p:nvPr>
            <p:ph idx="1"/>
          </p:nvPr>
        </p:nvSpPr>
        <p:spPr/>
        <p:txBody>
          <a:bodyPr>
            <a:normAutofit lnSpcReduction="10000"/>
          </a:bodyPr>
          <a:lstStyle/>
          <a:p>
            <a:pPr algn="just"/>
            <a:r>
              <a:rPr lang="fr-FR" dirty="0"/>
              <a:t>Le management au jour le jour est sûrement la dimension affectée par l’intelligence artificielle la plus effrayante… Certains services d’IA permettent aux entreprises d’examiner les mails de leurs employés pour savoir si ils sont mécontents de leur travail, de sorte que les managers peuvent leur accorder plus d’attention avant que leurs performances ne diminuent ou qu’ils commencent à commettre des actions nuisibles à l’entreprise. L’exploration de nos courriers électroniques est bien plus pointue qu’on pourrait le croire : l’IA peut détecter les émotions à travers nos mots en repérant les répétitions de termes, les tournures de phrases et même la structure du mail.</a:t>
            </a:r>
          </a:p>
        </p:txBody>
      </p:sp>
    </p:spTree>
    <p:extLst>
      <p:ext uri="{BB962C8B-B14F-4D97-AF65-F5344CB8AC3E}">
        <p14:creationId xmlns:p14="http://schemas.microsoft.com/office/powerpoint/2010/main" val="12617399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FE389F-7A68-BC47-A05A-AD637DF92CBF}"/>
              </a:ext>
            </a:extLst>
          </p:cNvPr>
          <p:cNvSpPr>
            <a:spLocks noGrp="1"/>
          </p:cNvSpPr>
          <p:nvPr>
            <p:ph type="title"/>
          </p:nvPr>
        </p:nvSpPr>
        <p:spPr/>
        <p:txBody>
          <a:bodyPr>
            <a:normAutofit/>
          </a:bodyPr>
          <a:lstStyle/>
          <a:p>
            <a:r>
              <a:rPr lang="fr-FR" dirty="0"/>
              <a:t>l’IA et le Management</a:t>
            </a:r>
          </a:p>
        </p:txBody>
      </p:sp>
      <p:sp>
        <p:nvSpPr>
          <p:cNvPr id="3" name="Espace réservé du contenu 2">
            <a:extLst>
              <a:ext uri="{FF2B5EF4-FFF2-40B4-BE49-F238E27FC236}">
                <a16:creationId xmlns:a16="http://schemas.microsoft.com/office/drawing/2014/main" id="{2DB8E950-1968-7844-A903-BE930AF9B9B8}"/>
              </a:ext>
            </a:extLst>
          </p:cNvPr>
          <p:cNvSpPr>
            <a:spLocks noGrp="1"/>
          </p:cNvSpPr>
          <p:nvPr>
            <p:ph idx="1"/>
          </p:nvPr>
        </p:nvSpPr>
        <p:spPr/>
        <p:txBody>
          <a:bodyPr/>
          <a:lstStyle/>
          <a:p>
            <a:pPr algn="just"/>
            <a:r>
              <a:rPr lang="fr-FR" dirty="0"/>
              <a:t>Le système analyse alors ces données et recherche des </a:t>
            </a:r>
            <a:r>
              <a:rPr lang="fr-FR" b="1" dirty="0"/>
              <a:t>anomalies</a:t>
            </a:r>
            <a:r>
              <a:rPr lang="fr-FR" dirty="0"/>
              <a:t> indiquant une </a:t>
            </a:r>
            <a:r>
              <a:rPr lang="fr-FR" b="1" dirty="0"/>
              <a:t>mauvaise productivité </a:t>
            </a:r>
            <a:r>
              <a:rPr lang="fr-FR" dirty="0"/>
              <a:t>: des heures passées sur Facebook, des bases de données copiées, des chats à outrance, etc… Les entreprises clientes de ce genre de service justifient son utilisation par le fait que cela aide leurs employés à se focaliser sur le business et de limiter les actions parasites. Bien entendu, les collaborateurs soumis à cette technologie signent une clause dans leur contrat donnant l’autorisation d’être “surveillés”, mais jusqu’à quand ? </a:t>
            </a:r>
            <a:r>
              <a:rPr lang="fr-FR" dirty="0" err="1"/>
              <a:t>Big</a:t>
            </a:r>
            <a:r>
              <a:rPr lang="fr-FR" dirty="0"/>
              <a:t> Brother n’est plus très loin.</a:t>
            </a:r>
          </a:p>
        </p:txBody>
      </p:sp>
    </p:spTree>
    <p:extLst>
      <p:ext uri="{BB962C8B-B14F-4D97-AF65-F5344CB8AC3E}">
        <p14:creationId xmlns:p14="http://schemas.microsoft.com/office/powerpoint/2010/main" val="7308500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27213B-ABA2-7D40-B8BC-51ECF6D32FFC}"/>
              </a:ext>
            </a:extLst>
          </p:cNvPr>
          <p:cNvSpPr>
            <a:spLocks noGrp="1"/>
          </p:cNvSpPr>
          <p:nvPr>
            <p:ph type="title"/>
          </p:nvPr>
        </p:nvSpPr>
        <p:spPr/>
        <p:txBody>
          <a:bodyPr/>
          <a:lstStyle/>
          <a:p>
            <a:r>
              <a:rPr lang="fr-FR" dirty="0"/>
              <a:t>l’IA sur les Ressources Humaines</a:t>
            </a:r>
          </a:p>
        </p:txBody>
      </p:sp>
      <p:sp>
        <p:nvSpPr>
          <p:cNvPr id="3" name="Espace réservé du contenu 2">
            <a:extLst>
              <a:ext uri="{FF2B5EF4-FFF2-40B4-BE49-F238E27FC236}">
                <a16:creationId xmlns:a16="http://schemas.microsoft.com/office/drawing/2014/main" id="{35B43463-94A1-CC46-8BE6-7DD4E361D939}"/>
              </a:ext>
            </a:extLst>
          </p:cNvPr>
          <p:cNvSpPr>
            <a:spLocks noGrp="1"/>
          </p:cNvSpPr>
          <p:nvPr>
            <p:ph idx="1"/>
          </p:nvPr>
        </p:nvSpPr>
        <p:spPr>
          <a:xfrm>
            <a:off x="1295401" y="2556932"/>
            <a:ext cx="9601196" cy="3691468"/>
          </a:xfrm>
        </p:spPr>
        <p:txBody>
          <a:bodyPr>
            <a:normAutofit fontScale="92500"/>
          </a:bodyPr>
          <a:lstStyle/>
          <a:p>
            <a:pPr algn="just"/>
            <a:r>
              <a:rPr lang="fr-FR" dirty="0"/>
              <a:t>Au risque de décevoir les candidats qui trouvent la recherche d’emploi excitante mais de contenter ceux qui trouvent cela rébarbatif, les heures passées devant l’écran à consulter et à candidater à des offres sont bientôt derrière nous. En effet, des solutions d’IA commencent déjà à bouleverser le secteur du recrutement grâce à un principe simple mais efficient : une entreprise fournit une description du poste,  on sondera et analysera la multitude de données présentes sur Internet - notamment les réseaux sociaux - pour trouver les personnes correspondant le mieux aux critères de l’entreprise, même si celles-ci ne sont pas en recherche de poste. Et cela, en quelques secondes à peine.</a:t>
            </a:r>
          </a:p>
          <a:p>
            <a:pPr algn="just"/>
            <a:r>
              <a:rPr lang="fr-FR" dirty="0"/>
              <a:t>Problème, on passe à côté du candidat atypique, le créatif, l’original, le sensible …</a:t>
            </a:r>
          </a:p>
        </p:txBody>
      </p:sp>
    </p:spTree>
    <p:extLst>
      <p:ext uri="{BB962C8B-B14F-4D97-AF65-F5344CB8AC3E}">
        <p14:creationId xmlns:p14="http://schemas.microsoft.com/office/powerpoint/2010/main" val="7509597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A70D7D-F230-4B42-A592-5CE38F58746A}"/>
              </a:ext>
            </a:extLst>
          </p:cNvPr>
          <p:cNvSpPr>
            <a:spLocks noGrp="1"/>
          </p:cNvSpPr>
          <p:nvPr>
            <p:ph type="title"/>
          </p:nvPr>
        </p:nvSpPr>
        <p:spPr/>
        <p:txBody>
          <a:bodyPr/>
          <a:lstStyle/>
          <a:p>
            <a:r>
              <a:rPr lang="fr-FR" dirty="0"/>
              <a:t>l’IA sur les Ressources Humaines</a:t>
            </a:r>
          </a:p>
        </p:txBody>
      </p:sp>
      <p:sp>
        <p:nvSpPr>
          <p:cNvPr id="3" name="Espace réservé du contenu 2">
            <a:extLst>
              <a:ext uri="{FF2B5EF4-FFF2-40B4-BE49-F238E27FC236}">
                <a16:creationId xmlns:a16="http://schemas.microsoft.com/office/drawing/2014/main" id="{CBAE5A5C-F1BA-5645-996A-AD4CFA2C00EC}"/>
              </a:ext>
            </a:extLst>
          </p:cNvPr>
          <p:cNvSpPr>
            <a:spLocks noGrp="1"/>
          </p:cNvSpPr>
          <p:nvPr>
            <p:ph idx="1"/>
          </p:nvPr>
        </p:nvSpPr>
        <p:spPr/>
        <p:txBody>
          <a:bodyPr>
            <a:normAutofit/>
          </a:bodyPr>
          <a:lstStyle/>
          <a:p>
            <a:pPr algn="just"/>
            <a:r>
              <a:rPr lang="fr-FR" dirty="0"/>
              <a:t>Les recruteurs passent près de 60% de leur temps à lire des CV. Pourquoi une personne devrait-elle lire 300 curriculums vitae si une machine peut en quelques secondes lui suggérer les 10 meilleurs ? Mais l’IA ne s’arrête pas là alors que leurs usages se démocratisent dans nos vies personnelles, ces technologies commencent à se démocratiser en entreprise pour des fonctions variées comme le coaching, l’</a:t>
            </a:r>
            <a:r>
              <a:rPr lang="fr-FR" dirty="0" err="1"/>
              <a:t>onboarding</a:t>
            </a:r>
            <a:r>
              <a:rPr lang="fr-FR" dirty="0"/>
              <a:t> des nouveaux employés, les questions fréquemment posées au quotidien ou encore les annonces récurrentes.</a:t>
            </a:r>
          </a:p>
        </p:txBody>
      </p:sp>
    </p:spTree>
    <p:extLst>
      <p:ext uri="{BB962C8B-B14F-4D97-AF65-F5344CB8AC3E}">
        <p14:creationId xmlns:p14="http://schemas.microsoft.com/office/powerpoint/2010/main" val="52790293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CEA0EC-D2D6-AF42-9D43-A4F0D62BEBD1}"/>
              </a:ext>
            </a:extLst>
          </p:cNvPr>
          <p:cNvSpPr>
            <a:spLocks noGrp="1"/>
          </p:cNvSpPr>
          <p:nvPr>
            <p:ph type="title"/>
          </p:nvPr>
        </p:nvSpPr>
        <p:spPr/>
        <p:txBody>
          <a:bodyPr/>
          <a:lstStyle/>
          <a:p>
            <a:r>
              <a:rPr lang="fr-FR" dirty="0"/>
              <a:t>l’IA et la Relation Client</a:t>
            </a:r>
          </a:p>
        </p:txBody>
      </p:sp>
      <p:sp>
        <p:nvSpPr>
          <p:cNvPr id="3" name="Espace réservé du contenu 2">
            <a:extLst>
              <a:ext uri="{FF2B5EF4-FFF2-40B4-BE49-F238E27FC236}">
                <a16:creationId xmlns:a16="http://schemas.microsoft.com/office/drawing/2014/main" id="{B16D0A93-D543-454A-93AD-4F9FE82D28CA}"/>
              </a:ext>
            </a:extLst>
          </p:cNvPr>
          <p:cNvSpPr>
            <a:spLocks noGrp="1"/>
          </p:cNvSpPr>
          <p:nvPr>
            <p:ph idx="1"/>
          </p:nvPr>
        </p:nvSpPr>
        <p:spPr/>
        <p:txBody>
          <a:bodyPr/>
          <a:lstStyle/>
          <a:p>
            <a:pPr algn="just"/>
            <a:r>
              <a:rPr lang="fr-FR" dirty="0"/>
              <a:t>Mais vous ne croiserez pas de “collègues </a:t>
            </a:r>
            <a:r>
              <a:rPr lang="fr-FR" dirty="0" err="1"/>
              <a:t>chatbot</a:t>
            </a:r>
            <a:r>
              <a:rPr lang="fr-FR" dirty="0"/>
              <a:t>” uniquement dans le département des ressources humaines. Ces derniers sont également de plus en plus présents dans les services de relation clients. L’avantage de cette nouvelle recrue est qu’elle peut fournir un service à la clientèle 24 heures sur 24 et 7 jours sur 7 sans jamais faire de pause ni s’énerver. Un véritable plus en comparaison des centres d’appel ou des simples échanges de mail avec le support. Selon Gartner, l’IA aurait représenté 85% des interactions avec les clients en 2020.</a:t>
            </a:r>
          </a:p>
        </p:txBody>
      </p:sp>
    </p:spTree>
    <p:extLst>
      <p:ext uri="{BB962C8B-B14F-4D97-AF65-F5344CB8AC3E}">
        <p14:creationId xmlns:p14="http://schemas.microsoft.com/office/powerpoint/2010/main" val="1171378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54E3E8-CC54-3046-A005-59BF2DB04036}"/>
              </a:ext>
            </a:extLst>
          </p:cNvPr>
          <p:cNvSpPr>
            <a:spLocks noGrp="1"/>
          </p:cNvSpPr>
          <p:nvPr>
            <p:ph type="title"/>
          </p:nvPr>
        </p:nvSpPr>
        <p:spPr/>
        <p:txBody>
          <a:bodyPr/>
          <a:lstStyle/>
          <a:p>
            <a:r>
              <a:rPr lang="fr-FR" dirty="0"/>
              <a:t>IA pour le droit et la comptabilité</a:t>
            </a:r>
          </a:p>
        </p:txBody>
      </p:sp>
      <p:sp>
        <p:nvSpPr>
          <p:cNvPr id="3" name="Espace réservé du contenu 2">
            <a:extLst>
              <a:ext uri="{FF2B5EF4-FFF2-40B4-BE49-F238E27FC236}">
                <a16:creationId xmlns:a16="http://schemas.microsoft.com/office/drawing/2014/main" id="{AD16171C-922D-AA40-B821-28D9846785AF}"/>
              </a:ext>
            </a:extLst>
          </p:cNvPr>
          <p:cNvSpPr>
            <a:spLocks noGrp="1"/>
          </p:cNvSpPr>
          <p:nvPr>
            <p:ph idx="1"/>
          </p:nvPr>
        </p:nvSpPr>
        <p:spPr/>
        <p:txBody>
          <a:bodyPr/>
          <a:lstStyle/>
          <a:p>
            <a:pPr algn="just"/>
            <a:r>
              <a:rPr lang="fr-FR" dirty="0"/>
              <a:t>Avocats, juristes et comptables, ne vous inquiétez pas, l’intelligence artificielle ne vous a pas oublié. Des services, déjà fonctionnels, proposent de relire des contrats de dizaines de pages, toujours en l’espace de quelques secondes, et de les comparer à une base de données de contrats déjà existants pour détecter des anomalies. Ce même système pourra aussi rédiger des contrats pour les entreprises en fonction de son objectif et des critères qu’elle aura renseignés. </a:t>
            </a:r>
          </a:p>
          <a:p>
            <a:pPr algn="just"/>
            <a:r>
              <a:rPr lang="fr-FR" dirty="0"/>
              <a:t>Un seul échec la compréhension du nouveau contrat de </a:t>
            </a:r>
            <a:r>
              <a:rPr lang="fr-FR" dirty="0" err="1"/>
              <a:t>Mbappé</a:t>
            </a:r>
            <a:r>
              <a:rPr lang="fr-FR" dirty="0"/>
              <a:t> au PSG  !!!</a:t>
            </a:r>
          </a:p>
        </p:txBody>
      </p:sp>
    </p:spTree>
    <p:extLst>
      <p:ext uri="{BB962C8B-B14F-4D97-AF65-F5344CB8AC3E}">
        <p14:creationId xmlns:p14="http://schemas.microsoft.com/office/powerpoint/2010/main" val="27311927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54E3E8-CC54-3046-A005-59BF2DB04036}"/>
              </a:ext>
            </a:extLst>
          </p:cNvPr>
          <p:cNvSpPr>
            <a:spLocks noGrp="1"/>
          </p:cNvSpPr>
          <p:nvPr>
            <p:ph type="title"/>
          </p:nvPr>
        </p:nvSpPr>
        <p:spPr/>
        <p:txBody>
          <a:bodyPr/>
          <a:lstStyle/>
          <a:p>
            <a:r>
              <a:rPr lang="fr-FR" dirty="0"/>
              <a:t>IA pour le droit et la comptabilité</a:t>
            </a:r>
          </a:p>
        </p:txBody>
      </p:sp>
      <p:sp>
        <p:nvSpPr>
          <p:cNvPr id="3" name="Espace réservé du contenu 2">
            <a:extLst>
              <a:ext uri="{FF2B5EF4-FFF2-40B4-BE49-F238E27FC236}">
                <a16:creationId xmlns:a16="http://schemas.microsoft.com/office/drawing/2014/main" id="{AD16171C-922D-AA40-B821-28D9846785AF}"/>
              </a:ext>
            </a:extLst>
          </p:cNvPr>
          <p:cNvSpPr>
            <a:spLocks noGrp="1"/>
          </p:cNvSpPr>
          <p:nvPr>
            <p:ph idx="1"/>
          </p:nvPr>
        </p:nvSpPr>
        <p:spPr/>
        <p:txBody>
          <a:bodyPr/>
          <a:lstStyle/>
          <a:p>
            <a:pPr algn="just"/>
            <a:r>
              <a:rPr lang="fr-FR" dirty="0"/>
              <a:t>En matière de comptabilité, l’IA permet d’accélérer certaines tâches fastidieuses et de diminuer les risques d’erreurs. Selon une étude de l’université d’Oxford réalisée en 2013, 94% des comptables seront amenés à être remplacés par des machines d’intelligence artificielle. Ce qui n’est finalement pas une grande surprise étant donné que cela fait maintenant plus de 50 ans que les ordinateurs calculent plus vite que les hommes…</a:t>
            </a:r>
          </a:p>
        </p:txBody>
      </p:sp>
    </p:spTree>
    <p:extLst>
      <p:ext uri="{BB962C8B-B14F-4D97-AF65-F5344CB8AC3E}">
        <p14:creationId xmlns:p14="http://schemas.microsoft.com/office/powerpoint/2010/main" val="23877874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D87C9AD-4590-3244-9CE6-B511434B1B52}"/>
              </a:ext>
            </a:extLst>
          </p:cNvPr>
          <p:cNvSpPr>
            <a:spLocks noGrp="1"/>
          </p:cNvSpPr>
          <p:nvPr>
            <p:ph type="ctrTitle"/>
          </p:nvPr>
        </p:nvSpPr>
        <p:spPr/>
        <p:txBody>
          <a:bodyPr/>
          <a:lstStyle/>
          <a:p>
            <a:r>
              <a:rPr lang="fr-FR" dirty="0"/>
              <a:t>Vers une </a:t>
            </a:r>
            <a:r>
              <a:rPr lang="fr-FR" dirty="0" err="1"/>
              <a:t>dystopie</a:t>
            </a:r>
            <a:r>
              <a:rPr lang="fr-FR" dirty="0"/>
              <a:t> ?  </a:t>
            </a:r>
          </a:p>
        </p:txBody>
      </p:sp>
      <p:sp>
        <p:nvSpPr>
          <p:cNvPr id="5" name="Sous-titre 4">
            <a:extLst>
              <a:ext uri="{FF2B5EF4-FFF2-40B4-BE49-F238E27FC236}">
                <a16:creationId xmlns:a16="http://schemas.microsoft.com/office/drawing/2014/main" id="{59634FAD-3706-1A49-B339-B2ADEBFC512D}"/>
              </a:ext>
            </a:extLst>
          </p:cNvPr>
          <p:cNvSpPr>
            <a:spLocks noGrp="1"/>
          </p:cNvSpPr>
          <p:nvPr>
            <p:ph type="subTitle" idx="1"/>
          </p:nvPr>
        </p:nvSpPr>
        <p:spPr>
          <a:xfrm>
            <a:off x="4555179" y="4182227"/>
            <a:ext cx="2650282" cy="435650"/>
          </a:xfrm>
        </p:spPr>
        <p:txBody>
          <a:bodyPr/>
          <a:lstStyle/>
          <a:p>
            <a:endParaRPr lang="fr-FR" dirty="0"/>
          </a:p>
        </p:txBody>
      </p:sp>
      <p:pic>
        <p:nvPicPr>
          <p:cNvPr id="1026" name="Picture 2" descr="L&amp;#39;Egypte Antique - Le Chemin lumineux">
            <a:extLst>
              <a:ext uri="{FF2B5EF4-FFF2-40B4-BE49-F238E27FC236}">
                <a16:creationId xmlns:a16="http://schemas.microsoft.com/office/drawing/2014/main" id="{4820C85A-BED9-CC4C-AE6A-33F5FC651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0781" y="3576649"/>
            <a:ext cx="2370438" cy="1777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4853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98970C-1133-C948-A587-1B89A29E8D08}"/>
              </a:ext>
            </a:extLst>
          </p:cNvPr>
          <p:cNvSpPr>
            <a:spLocks noGrp="1"/>
          </p:cNvSpPr>
          <p:nvPr>
            <p:ph type="title"/>
          </p:nvPr>
        </p:nvSpPr>
        <p:spPr>
          <a:xfrm>
            <a:off x="1295402" y="982132"/>
            <a:ext cx="9601196" cy="1303867"/>
          </a:xfrm>
        </p:spPr>
        <p:txBody>
          <a:bodyPr>
            <a:normAutofit/>
          </a:bodyPr>
          <a:lstStyle/>
          <a:p>
            <a:r>
              <a:rPr lang="fr-FR">
                <a:solidFill>
                  <a:srgbClr val="262626"/>
                </a:solidFill>
              </a:rPr>
              <a:t>L’intelligence qui dérange ?</a:t>
            </a:r>
          </a:p>
        </p:txBody>
      </p:sp>
      <p:pic>
        <p:nvPicPr>
          <p:cNvPr id="1026" name="Picture 2" descr="L&amp;#39;IA de Microsoft est-elle réellement devenue raciste au contact des  internautes ? - Sciences et Avenir">
            <a:extLst>
              <a:ext uri="{FF2B5EF4-FFF2-40B4-BE49-F238E27FC236}">
                <a16:creationId xmlns:a16="http://schemas.microsoft.com/office/drawing/2014/main" id="{CE2DF0DC-CBFC-8745-AB35-874E721EEBB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878717" y="3275635"/>
            <a:ext cx="4318021" cy="2083444"/>
          </a:xfrm>
          <a:prstGeom prst="rect">
            <a:avLst/>
          </a:prstGeom>
          <a:noFill/>
          <a:ln w="57150" cmpd="thickThin">
            <a:solidFill>
              <a:srgbClr val="7F7F7F"/>
            </a:solidFill>
            <a:miter lim="800000"/>
          </a:ln>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655A65A5-4A29-C243-A591-7C58008BC5FE}"/>
              </a:ext>
            </a:extLst>
          </p:cNvPr>
          <p:cNvSpPr>
            <a:spLocks noGrp="1"/>
          </p:cNvSpPr>
          <p:nvPr>
            <p:ph idx="1"/>
          </p:nvPr>
        </p:nvSpPr>
        <p:spPr>
          <a:xfrm>
            <a:off x="5056420" y="2556932"/>
            <a:ext cx="6256863" cy="3318936"/>
          </a:xfrm>
        </p:spPr>
        <p:txBody>
          <a:bodyPr>
            <a:normAutofit lnSpcReduction="10000"/>
          </a:bodyPr>
          <a:lstStyle/>
          <a:p>
            <a:pPr algn="just"/>
            <a:r>
              <a:rPr lang="fr-FR" sz="2200" dirty="0">
                <a:solidFill>
                  <a:srgbClr val="262626"/>
                </a:solidFill>
              </a:rPr>
              <a:t>Mars 2016 Microsoft lance TAY un </a:t>
            </a:r>
            <a:r>
              <a:rPr lang="fr-FR" sz="2200" dirty="0" err="1">
                <a:solidFill>
                  <a:srgbClr val="262626"/>
                </a:solidFill>
              </a:rPr>
              <a:t>chatbot</a:t>
            </a:r>
            <a:r>
              <a:rPr lang="fr-FR" sz="2200" dirty="0">
                <a:solidFill>
                  <a:srgbClr val="262626"/>
                </a:solidFill>
              </a:rPr>
              <a:t>, personnifié par une jeune fille de 19 ans, avec lequel on pouvait échanger librement sur Twitter. Basé sur une technologie de Machin Learning, le système a utilisé des BD contenant certainement des conversations sexistes et racistes pour apprendre (celles du Texas). Après 16H de fonctionnement Microsoft a retirer son robot suite à des plaintes d’utilisateurs. </a:t>
            </a:r>
          </a:p>
          <a:p>
            <a:pPr algn="just"/>
            <a:r>
              <a:rPr lang="fr-FR" sz="2200" b="1" dirty="0">
                <a:solidFill>
                  <a:srgbClr val="262626"/>
                </a:solidFill>
              </a:rPr>
              <a:t>Est-ce de  l’intelligence ? </a:t>
            </a:r>
          </a:p>
        </p:txBody>
      </p:sp>
    </p:spTree>
    <p:extLst>
      <p:ext uri="{BB962C8B-B14F-4D97-AF65-F5344CB8AC3E}">
        <p14:creationId xmlns:p14="http://schemas.microsoft.com/office/powerpoint/2010/main" val="25418451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4CBF2A-C25D-C946-89AE-0874C2CDCFF5}"/>
              </a:ext>
            </a:extLst>
          </p:cNvPr>
          <p:cNvSpPr>
            <a:spLocks noGrp="1"/>
          </p:cNvSpPr>
          <p:nvPr>
            <p:ph type="title"/>
          </p:nvPr>
        </p:nvSpPr>
        <p:spPr>
          <a:xfrm>
            <a:off x="1295402" y="982132"/>
            <a:ext cx="9601196" cy="1303867"/>
          </a:xfrm>
        </p:spPr>
        <p:txBody>
          <a:bodyPr>
            <a:normAutofit/>
          </a:bodyPr>
          <a:lstStyle/>
          <a:p>
            <a:r>
              <a:rPr lang="fr-FR" dirty="0"/>
              <a:t>Merci Google</a:t>
            </a:r>
          </a:p>
        </p:txBody>
      </p:sp>
      <p:sp>
        <p:nvSpPr>
          <p:cNvPr id="3" name="Espace réservé du contenu 2">
            <a:extLst>
              <a:ext uri="{FF2B5EF4-FFF2-40B4-BE49-F238E27FC236}">
                <a16:creationId xmlns:a16="http://schemas.microsoft.com/office/drawing/2014/main" id="{F178D4A3-8497-E249-8472-E1C88540BDA4}"/>
              </a:ext>
            </a:extLst>
          </p:cNvPr>
          <p:cNvSpPr>
            <a:spLocks noGrp="1"/>
          </p:cNvSpPr>
          <p:nvPr>
            <p:ph idx="1"/>
          </p:nvPr>
        </p:nvSpPr>
        <p:spPr>
          <a:xfrm>
            <a:off x="943276" y="2556931"/>
            <a:ext cx="6608992" cy="3497359"/>
          </a:xfrm>
        </p:spPr>
        <p:txBody>
          <a:bodyPr>
            <a:normAutofit fontScale="92500"/>
          </a:bodyPr>
          <a:lstStyle/>
          <a:p>
            <a:pPr algn="just"/>
            <a:r>
              <a:rPr lang="fr-FR" dirty="0"/>
              <a:t>Le fisc se dote d’une nouvelle arme pour </a:t>
            </a:r>
            <a:r>
              <a:rPr lang="fr-FR" b="1" dirty="0"/>
              <a:t>dénicher les fraudeurs</a:t>
            </a:r>
            <a:r>
              <a:rPr lang="fr-FR" dirty="0"/>
              <a:t>. Selon le Canard Enchaîné, le Trésor public a fait appel à Google pour créer un outil permettant d’« </a:t>
            </a:r>
            <a:r>
              <a:rPr lang="fr-FR" i="1" dirty="0"/>
              <a:t>aider les géomètres</a:t>
            </a:r>
            <a:r>
              <a:rPr lang="fr-FR" dirty="0"/>
              <a:t> » à détecter des « </a:t>
            </a:r>
            <a:r>
              <a:rPr lang="fr-FR" i="1" dirty="0"/>
              <a:t>éléments à enjeux fiscaux</a:t>
            </a:r>
            <a:r>
              <a:rPr lang="fr-FR" dirty="0"/>
              <a:t> » qui nécessite « </a:t>
            </a:r>
            <a:r>
              <a:rPr lang="fr-FR" i="1" dirty="0"/>
              <a:t>des déplacements sur le terrain</a:t>
            </a:r>
            <a:r>
              <a:rPr lang="fr-FR" dirty="0"/>
              <a:t> ».</a:t>
            </a:r>
          </a:p>
          <a:p>
            <a:pPr algn="just"/>
            <a:r>
              <a:rPr lang="fr-FR" dirty="0"/>
              <a:t>Mais Google ne paie que 17 Millions d’euros d’impôts en France alors qu’il devrait en payer 2 Milliards (Mais ils n’ont pas de piscine au siège social). </a:t>
            </a:r>
          </a:p>
        </p:txBody>
      </p:sp>
      <p:pic>
        <p:nvPicPr>
          <p:cNvPr id="2050" name="Picture 2" descr="Impôts : Google aide le fisc à traquer les fraudeurs">
            <a:extLst>
              <a:ext uri="{FF2B5EF4-FFF2-40B4-BE49-F238E27FC236}">
                <a16:creationId xmlns:a16="http://schemas.microsoft.com/office/drawing/2014/main" id="{3E49E3C1-EC93-FA4E-9954-6C886804F92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716" r="28176"/>
          <a:stretch/>
        </p:blipFill>
        <p:spPr bwMode="auto">
          <a:xfrm>
            <a:off x="8085026" y="2701180"/>
            <a:ext cx="2739728" cy="2852640"/>
          </a:xfrm>
          <a:prstGeom prst="rect">
            <a:avLst/>
          </a:prstGeom>
          <a:noFill/>
          <a:ln w="57150" cmpd="thickThin">
            <a:solidFill>
              <a:schemeClr val="tx1">
                <a:lumMod val="50000"/>
                <a:lumOff val="50000"/>
              </a:schemeClr>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5050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E61F402-3445-458A-9A2B-D28FD2883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673C096-95AE-4644-B76C-1DF1B667D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4" name="Picture 13">
              <a:extLst>
                <a:ext uri="{FF2B5EF4-FFF2-40B4-BE49-F238E27FC236}">
                  <a16:creationId xmlns:a16="http://schemas.microsoft.com/office/drawing/2014/main" id="{77A91835-418B-4867-87D7-1376A57F3F7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Rectangle 14">
              <a:extLst>
                <a:ext uri="{FF2B5EF4-FFF2-40B4-BE49-F238E27FC236}">
                  <a16:creationId xmlns:a16="http://schemas.microsoft.com/office/drawing/2014/main" id="{65B511A1-E0EC-49FE-8068-9DA29CD00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4A61BC5F-ADA4-4DBA-9C6B-E17E0B82EC5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7" name="Picture 16">
              <a:extLst>
                <a:ext uri="{FF2B5EF4-FFF2-40B4-BE49-F238E27FC236}">
                  <a16:creationId xmlns:a16="http://schemas.microsoft.com/office/drawing/2014/main" id="{1CE6F7D2-ACED-47D2-BEFD-FB26F75374A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re 1">
            <a:extLst>
              <a:ext uri="{FF2B5EF4-FFF2-40B4-BE49-F238E27FC236}">
                <a16:creationId xmlns:a16="http://schemas.microsoft.com/office/drawing/2014/main" id="{D7543D18-8349-184E-A4E0-6B410919C9BF}"/>
              </a:ext>
            </a:extLst>
          </p:cNvPr>
          <p:cNvSpPr>
            <a:spLocks noGrp="1"/>
          </p:cNvSpPr>
          <p:nvPr>
            <p:ph type="title"/>
          </p:nvPr>
        </p:nvSpPr>
        <p:spPr>
          <a:xfrm>
            <a:off x="1295402" y="982132"/>
            <a:ext cx="3660056" cy="1325373"/>
          </a:xfrm>
        </p:spPr>
        <p:txBody>
          <a:bodyPr anchor="b">
            <a:normAutofit/>
          </a:bodyPr>
          <a:lstStyle/>
          <a:p>
            <a:r>
              <a:rPr lang="fr-FR" sz="2800">
                <a:solidFill>
                  <a:srgbClr val="262626"/>
                </a:solidFill>
              </a:rPr>
              <a:t>Rien n’est truqué </a:t>
            </a:r>
          </a:p>
        </p:txBody>
      </p:sp>
      <p:cxnSp>
        <p:nvCxnSpPr>
          <p:cNvPr id="19" name="Straight Connector 18">
            <a:extLst>
              <a:ext uri="{FF2B5EF4-FFF2-40B4-BE49-F238E27FC236}">
                <a16:creationId xmlns:a16="http://schemas.microsoft.com/office/drawing/2014/main" id="{2BE880E9-2B86-4CDB-B5B7-308745CDD1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Content Placeholder 7">
            <a:extLst>
              <a:ext uri="{FF2B5EF4-FFF2-40B4-BE49-F238E27FC236}">
                <a16:creationId xmlns:a16="http://schemas.microsoft.com/office/drawing/2014/main" id="{66794B18-2139-4C3D-9041-0AF3C04AEB9D}"/>
              </a:ext>
            </a:extLst>
          </p:cNvPr>
          <p:cNvSpPr>
            <a:spLocks noGrp="1"/>
          </p:cNvSpPr>
          <p:nvPr>
            <p:ph idx="1"/>
          </p:nvPr>
        </p:nvSpPr>
        <p:spPr>
          <a:xfrm>
            <a:off x="930205" y="2493774"/>
            <a:ext cx="4025254" cy="3382094"/>
          </a:xfrm>
        </p:spPr>
        <p:txBody>
          <a:bodyPr>
            <a:normAutofit/>
          </a:bodyPr>
          <a:lstStyle/>
          <a:p>
            <a:pPr algn="just"/>
            <a:r>
              <a:rPr lang="en-US" sz="2800" dirty="0">
                <a:solidFill>
                  <a:srgbClr val="262626"/>
                </a:solidFill>
              </a:rPr>
              <a:t>“</a:t>
            </a:r>
            <a:r>
              <a:rPr lang="en-US" sz="2800" dirty="0" err="1">
                <a:solidFill>
                  <a:srgbClr val="262626"/>
                </a:solidFill>
              </a:rPr>
              <a:t>Vérifier</a:t>
            </a:r>
            <a:r>
              <a:rPr lang="en-US" sz="2800" dirty="0">
                <a:solidFill>
                  <a:srgbClr val="262626"/>
                </a:solidFill>
              </a:rPr>
              <a:t> </a:t>
            </a:r>
            <a:r>
              <a:rPr lang="en-US" sz="2800" dirty="0" err="1">
                <a:solidFill>
                  <a:srgbClr val="262626"/>
                </a:solidFill>
              </a:rPr>
              <a:t>toujours</a:t>
            </a:r>
            <a:r>
              <a:rPr lang="en-US" sz="2800" dirty="0">
                <a:solidFill>
                  <a:srgbClr val="262626"/>
                </a:solidFill>
              </a:rPr>
              <a:t> </a:t>
            </a:r>
            <a:r>
              <a:rPr lang="en-US" sz="2800" dirty="0" err="1">
                <a:solidFill>
                  <a:srgbClr val="262626"/>
                </a:solidFill>
              </a:rPr>
              <a:t>ce</a:t>
            </a:r>
            <a:r>
              <a:rPr lang="en-US" sz="2800" dirty="0">
                <a:solidFill>
                  <a:srgbClr val="262626"/>
                </a:solidFill>
              </a:rPr>
              <a:t> que </a:t>
            </a:r>
            <a:r>
              <a:rPr lang="en-US" sz="2800" dirty="0" err="1">
                <a:solidFill>
                  <a:srgbClr val="262626"/>
                </a:solidFill>
              </a:rPr>
              <a:t>l’on</a:t>
            </a:r>
            <a:r>
              <a:rPr lang="en-US" sz="2800" dirty="0">
                <a:solidFill>
                  <a:srgbClr val="262626"/>
                </a:solidFill>
              </a:rPr>
              <a:t> </a:t>
            </a:r>
            <a:r>
              <a:rPr lang="en-US" sz="2800" dirty="0" err="1">
                <a:solidFill>
                  <a:srgbClr val="262626"/>
                </a:solidFill>
              </a:rPr>
              <a:t>dit</a:t>
            </a:r>
            <a:r>
              <a:rPr lang="en-US" sz="2800" dirty="0">
                <a:solidFill>
                  <a:srgbClr val="262626"/>
                </a:solidFill>
              </a:rPr>
              <a:t> sur </a:t>
            </a:r>
            <a:r>
              <a:rPr lang="en-US" sz="2800" dirty="0" err="1">
                <a:solidFill>
                  <a:srgbClr val="262626"/>
                </a:solidFill>
              </a:rPr>
              <a:t>vous</a:t>
            </a:r>
            <a:r>
              <a:rPr lang="en-US" sz="2800" dirty="0">
                <a:solidFill>
                  <a:srgbClr val="262626"/>
                </a:solidFill>
              </a:rPr>
              <a:t> sur Internet” (B. </a:t>
            </a:r>
            <a:r>
              <a:rPr lang="en-US" sz="2800" dirty="0" err="1">
                <a:solidFill>
                  <a:srgbClr val="262626"/>
                </a:solidFill>
              </a:rPr>
              <a:t>Grivaux</a:t>
            </a:r>
            <a:r>
              <a:rPr lang="en-US" sz="2800" dirty="0">
                <a:solidFill>
                  <a:srgbClr val="262626"/>
                </a:solidFill>
              </a:rPr>
              <a:t>)</a:t>
            </a:r>
          </a:p>
        </p:txBody>
      </p:sp>
      <p:pic>
        <p:nvPicPr>
          <p:cNvPr id="4" name="Amazing mind reader reveals his 'gift'" descr="Amazing mind reader reveals his 'gift'">
            <a:hlinkClick r:id="" action="ppaction://media"/>
            <a:extLst>
              <a:ext uri="{FF2B5EF4-FFF2-40B4-BE49-F238E27FC236}">
                <a16:creationId xmlns:a16="http://schemas.microsoft.com/office/drawing/2014/main" id="{B6CB9E47-BF98-FD45-AC28-BA3DDC8E51D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249190" y="2400638"/>
            <a:ext cx="6012605" cy="3382089"/>
          </a:xfrm>
          <a:prstGeom prst="rect">
            <a:avLst/>
          </a:prstGeom>
          <a:ln w="57150" cmpd="thickThin">
            <a:solidFill>
              <a:srgbClr val="7F7F7F"/>
            </a:solidFill>
            <a:miter lim="800000"/>
          </a:ln>
        </p:spPr>
      </p:pic>
    </p:spTree>
    <p:extLst>
      <p:ext uri="{BB962C8B-B14F-4D97-AF65-F5344CB8AC3E}">
        <p14:creationId xmlns:p14="http://schemas.microsoft.com/office/powerpoint/2010/main" val="527038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05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checkerboard(across)">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childTnLst>
        </p:cTn>
      </p:par>
    </p:tnLst>
    <p:bldLst>
      <p:bldP spid="8"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A103F6-0A3B-9A48-8EDC-9CB9AAC8A4BA}"/>
              </a:ext>
            </a:extLst>
          </p:cNvPr>
          <p:cNvSpPr>
            <a:spLocks noGrp="1"/>
          </p:cNvSpPr>
          <p:nvPr>
            <p:ph type="title"/>
          </p:nvPr>
        </p:nvSpPr>
        <p:spPr/>
        <p:txBody>
          <a:bodyPr/>
          <a:lstStyle/>
          <a:p>
            <a:r>
              <a:rPr lang="fr-FR" dirty="0"/>
              <a:t>Nous sommes incohérents</a:t>
            </a:r>
          </a:p>
        </p:txBody>
      </p:sp>
      <p:sp>
        <p:nvSpPr>
          <p:cNvPr id="3" name="Espace réservé du contenu 2">
            <a:extLst>
              <a:ext uri="{FF2B5EF4-FFF2-40B4-BE49-F238E27FC236}">
                <a16:creationId xmlns:a16="http://schemas.microsoft.com/office/drawing/2014/main" id="{BDA85188-ED5E-E049-B47E-E6BA5C6E4231}"/>
              </a:ext>
            </a:extLst>
          </p:cNvPr>
          <p:cNvSpPr>
            <a:spLocks noGrp="1"/>
          </p:cNvSpPr>
          <p:nvPr>
            <p:ph idx="1"/>
          </p:nvPr>
        </p:nvSpPr>
        <p:spPr>
          <a:xfrm>
            <a:off x="1295400" y="2556932"/>
            <a:ext cx="9818913" cy="3318936"/>
          </a:xfrm>
        </p:spPr>
        <p:txBody>
          <a:bodyPr/>
          <a:lstStyle/>
          <a:p>
            <a:pPr algn="just"/>
            <a:r>
              <a:rPr lang="fr-FR" dirty="0"/>
              <a:t>Tout le monde s’accorde à dire que le respect de notre vie privée est essentiel. Personne ne se souhaite être « catalogué » dans des BD obscures. Personne ne serait content d’être pisté dans la rue, lors de ses déplacements, dans ses loisirs, dans ses relations. </a:t>
            </a:r>
          </a:p>
          <a:p>
            <a:pPr algn="just"/>
            <a:r>
              <a:rPr lang="fr-FR" dirty="0"/>
              <a:t>Alors pourquoi le faisons nous tout le temps. </a:t>
            </a:r>
          </a:p>
          <a:p>
            <a:pPr algn="just"/>
            <a:r>
              <a:rPr lang="fr-FR" dirty="0"/>
              <a:t>Quand je présente le mode de « surveillance » de la Chine tout le monde me dit « Heureusement nous n’avons pas cela chez nous … ». Vous en êtes certains ? </a:t>
            </a:r>
          </a:p>
        </p:txBody>
      </p:sp>
    </p:spTree>
    <p:extLst>
      <p:ext uri="{BB962C8B-B14F-4D97-AF65-F5344CB8AC3E}">
        <p14:creationId xmlns:p14="http://schemas.microsoft.com/office/powerpoint/2010/main" val="9566718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EBF1EF-DC0F-4243-976C-D0F886F06548}"/>
              </a:ext>
            </a:extLst>
          </p:cNvPr>
          <p:cNvSpPr>
            <a:spLocks noGrp="1"/>
          </p:cNvSpPr>
          <p:nvPr>
            <p:ph type="title"/>
          </p:nvPr>
        </p:nvSpPr>
        <p:spPr>
          <a:xfrm>
            <a:off x="1295402" y="982132"/>
            <a:ext cx="9601196" cy="1303867"/>
          </a:xfrm>
        </p:spPr>
        <p:txBody>
          <a:bodyPr>
            <a:normAutofit/>
          </a:bodyPr>
          <a:lstStyle/>
          <a:p>
            <a:r>
              <a:rPr lang="fr-FR" dirty="0"/>
              <a:t>Chine et libertés individuelles</a:t>
            </a:r>
          </a:p>
        </p:txBody>
      </p:sp>
      <p:sp>
        <p:nvSpPr>
          <p:cNvPr id="3" name="Espace réservé du contenu 2">
            <a:extLst>
              <a:ext uri="{FF2B5EF4-FFF2-40B4-BE49-F238E27FC236}">
                <a16:creationId xmlns:a16="http://schemas.microsoft.com/office/drawing/2014/main" id="{978FFCA1-326D-E244-AF61-9AE2564AC2BC}"/>
              </a:ext>
            </a:extLst>
          </p:cNvPr>
          <p:cNvSpPr>
            <a:spLocks noGrp="1"/>
          </p:cNvSpPr>
          <p:nvPr>
            <p:ph idx="1"/>
          </p:nvPr>
        </p:nvSpPr>
        <p:spPr>
          <a:xfrm>
            <a:off x="1295402" y="2556932"/>
            <a:ext cx="6256866" cy="3318936"/>
          </a:xfrm>
        </p:spPr>
        <p:txBody>
          <a:bodyPr>
            <a:normAutofit/>
          </a:bodyPr>
          <a:lstStyle/>
          <a:p>
            <a:pPr algn="just"/>
            <a:r>
              <a:rPr lang="fr-FR" dirty="0"/>
              <a:t>La Chine est le pays possédant le plus de caméras de surveillance par habitant (600 ? 700 millions de caméras). </a:t>
            </a:r>
          </a:p>
          <a:p>
            <a:pPr algn="just"/>
            <a:r>
              <a:rPr lang="fr-FR" dirty="0"/>
              <a:t>Marge d’erreur de la reconnaissance faciale :</a:t>
            </a:r>
          </a:p>
          <a:p>
            <a:pPr lvl="1" algn="just"/>
            <a:r>
              <a:rPr lang="fr-FR" dirty="0"/>
              <a:t>1/100 000 vs 1/1 000 pour un humain.</a:t>
            </a:r>
          </a:p>
          <a:p>
            <a:pPr algn="just"/>
            <a:r>
              <a:rPr lang="fr-FR" dirty="0"/>
              <a:t>Quand vous entrez en Chine votre visage est scanné et analysé systématiquement. </a:t>
            </a:r>
          </a:p>
        </p:txBody>
      </p:sp>
      <p:pic>
        <p:nvPicPr>
          <p:cNvPr id="5" name="Image 4" descr="Une image contenant intérieur&#10;&#10;Description générée automatiquement">
            <a:extLst>
              <a:ext uri="{FF2B5EF4-FFF2-40B4-BE49-F238E27FC236}">
                <a16:creationId xmlns:a16="http://schemas.microsoft.com/office/drawing/2014/main" id="{88E8F7D1-CF4C-4A4A-A88E-98F0F1F51C6D}"/>
              </a:ext>
            </a:extLst>
          </p:cNvPr>
          <p:cNvPicPr>
            <a:picLocks noChangeAspect="1"/>
          </p:cNvPicPr>
          <p:nvPr/>
        </p:nvPicPr>
        <p:blipFill rotWithShape="1">
          <a:blip r:embed="rId3"/>
          <a:srcRect l="9229" r="18983" b="4"/>
          <a:stretch/>
        </p:blipFill>
        <p:spPr>
          <a:xfrm>
            <a:off x="8085026" y="2701180"/>
            <a:ext cx="2739728" cy="2852640"/>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27788651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221829-F6F3-3348-8499-D4E0E3122B77}"/>
              </a:ext>
            </a:extLst>
          </p:cNvPr>
          <p:cNvSpPr>
            <a:spLocks noGrp="1"/>
          </p:cNvSpPr>
          <p:nvPr>
            <p:ph type="title"/>
          </p:nvPr>
        </p:nvSpPr>
        <p:spPr>
          <a:xfrm>
            <a:off x="1295402" y="982132"/>
            <a:ext cx="9601196" cy="1303867"/>
          </a:xfrm>
        </p:spPr>
        <p:txBody>
          <a:bodyPr>
            <a:normAutofit/>
          </a:bodyPr>
          <a:lstStyle/>
          <a:p>
            <a:r>
              <a:rPr lang="fr-FR" dirty="0">
                <a:solidFill>
                  <a:srgbClr val="262626"/>
                </a:solidFill>
              </a:rPr>
              <a:t>Chine et libertés individuelles</a:t>
            </a:r>
          </a:p>
        </p:txBody>
      </p:sp>
      <p:sp>
        <p:nvSpPr>
          <p:cNvPr id="3" name="Espace réservé du contenu 2">
            <a:extLst>
              <a:ext uri="{FF2B5EF4-FFF2-40B4-BE49-F238E27FC236}">
                <a16:creationId xmlns:a16="http://schemas.microsoft.com/office/drawing/2014/main" id="{C3EFB319-20CB-7949-8E08-BA835D38C6BF}"/>
              </a:ext>
            </a:extLst>
          </p:cNvPr>
          <p:cNvSpPr>
            <a:spLocks noGrp="1"/>
          </p:cNvSpPr>
          <p:nvPr>
            <p:ph idx="1"/>
          </p:nvPr>
        </p:nvSpPr>
        <p:spPr>
          <a:xfrm>
            <a:off x="1295401" y="2556932"/>
            <a:ext cx="6625279" cy="3318936"/>
          </a:xfrm>
        </p:spPr>
        <p:txBody>
          <a:bodyPr>
            <a:normAutofit/>
          </a:bodyPr>
          <a:lstStyle/>
          <a:p>
            <a:pPr marL="0" indent="0" algn="just">
              <a:buNone/>
            </a:pPr>
            <a:r>
              <a:rPr lang="fr-FR" dirty="0">
                <a:solidFill>
                  <a:srgbClr val="262626"/>
                </a:solidFill>
              </a:rPr>
              <a:t>Chaque habitant se voit attribuer une note, échelonnée entre 350 et 950 points, dite « crédit social », fondée sur les données dont dispose le gouvernement à propos de leur statut économique et social.</a:t>
            </a:r>
          </a:p>
          <a:p>
            <a:pPr marL="0" indent="0" algn="just">
              <a:buNone/>
            </a:pPr>
            <a:r>
              <a:rPr lang="fr-FR" dirty="0">
                <a:solidFill>
                  <a:srgbClr val="262626"/>
                </a:solidFill>
              </a:rPr>
              <a:t>En fonction de votre comportement par rapport à « la sensibilisation à l'intégrité et à la crédibilité au sein de la société » vous perdez des points. </a:t>
            </a:r>
          </a:p>
        </p:txBody>
      </p:sp>
      <p:pic>
        <p:nvPicPr>
          <p:cNvPr id="9" name="Image 8" descr="Une image contenant intérieur&#10;&#10;Description générée automatiquement">
            <a:extLst>
              <a:ext uri="{FF2B5EF4-FFF2-40B4-BE49-F238E27FC236}">
                <a16:creationId xmlns:a16="http://schemas.microsoft.com/office/drawing/2014/main" id="{113E7F25-3E10-BD43-AD20-CD3D495FE930}"/>
              </a:ext>
            </a:extLst>
          </p:cNvPr>
          <p:cNvPicPr>
            <a:picLocks noChangeAspect="1"/>
          </p:cNvPicPr>
          <p:nvPr/>
        </p:nvPicPr>
        <p:blipFill>
          <a:blip r:embed="rId3"/>
          <a:stretch>
            <a:fillRect/>
          </a:stretch>
        </p:blipFill>
        <p:spPr>
          <a:xfrm>
            <a:off x="8085026" y="3110376"/>
            <a:ext cx="2739728" cy="2034247"/>
          </a:xfrm>
          <a:prstGeom prst="rect">
            <a:avLst/>
          </a:prstGeom>
          <a:ln w="57150" cmpd="thickThin">
            <a:solidFill>
              <a:srgbClr val="7F7F7F"/>
            </a:solidFill>
            <a:miter lim="800000"/>
          </a:ln>
        </p:spPr>
      </p:pic>
      <p:sp>
        <p:nvSpPr>
          <p:cNvPr id="4" name="AutoShape 2" descr="Les caméras à reconnaissance faciale identifient chaque visage selon son modèle mathématique, qui compte près de 500 millions de chiffres. [CAPA production]">
            <a:extLst>
              <a:ext uri="{FF2B5EF4-FFF2-40B4-BE49-F238E27FC236}">
                <a16:creationId xmlns:a16="http://schemas.microsoft.com/office/drawing/2014/main" id="{3F70CFC5-4BC1-C643-B5F7-AE2454A3E47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4" descr="Les caméras à reconnaissance faciale identifient chaque visage selon son modèle mathématique, qui compte près de 500 millions de chiffres. [CAPA production]">
            <a:extLst>
              <a:ext uri="{FF2B5EF4-FFF2-40B4-BE49-F238E27FC236}">
                <a16:creationId xmlns:a16="http://schemas.microsoft.com/office/drawing/2014/main" id="{565125E1-DC6E-6942-930A-73529B4010AC}"/>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85518711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909734-F90A-BD4E-BF9A-9C58CADA4393}"/>
              </a:ext>
            </a:extLst>
          </p:cNvPr>
          <p:cNvSpPr>
            <a:spLocks noGrp="1"/>
          </p:cNvSpPr>
          <p:nvPr>
            <p:ph type="title"/>
          </p:nvPr>
        </p:nvSpPr>
        <p:spPr/>
        <p:txBody>
          <a:bodyPr/>
          <a:lstStyle/>
          <a:p>
            <a:r>
              <a:rPr lang="fr-FR" dirty="0">
                <a:solidFill>
                  <a:srgbClr val="262626"/>
                </a:solidFill>
              </a:rPr>
              <a:t>Chine et libertés individuelles</a:t>
            </a:r>
            <a:endParaRPr lang="fr-FR" dirty="0"/>
          </a:p>
        </p:txBody>
      </p:sp>
      <p:sp>
        <p:nvSpPr>
          <p:cNvPr id="3" name="Espace réservé du contenu 2">
            <a:extLst>
              <a:ext uri="{FF2B5EF4-FFF2-40B4-BE49-F238E27FC236}">
                <a16:creationId xmlns:a16="http://schemas.microsoft.com/office/drawing/2014/main" id="{36CCFC79-3D05-2246-A5E2-391C31F41EDB}"/>
              </a:ext>
            </a:extLst>
          </p:cNvPr>
          <p:cNvSpPr>
            <a:spLocks noGrp="1"/>
          </p:cNvSpPr>
          <p:nvPr>
            <p:ph idx="1"/>
          </p:nvPr>
        </p:nvSpPr>
        <p:spPr/>
        <p:txBody>
          <a:bodyPr>
            <a:normAutofit fontScale="92500" lnSpcReduction="20000"/>
          </a:bodyPr>
          <a:lstStyle/>
          <a:p>
            <a:pPr algn="just"/>
            <a:r>
              <a:rPr lang="fr-FR" dirty="0"/>
              <a:t>On perd des points pour avoir mangé dans le métro de Pékin, pour avoir promené son chien sans laisse à Shanghai, pour avoir consulté des sites web interdits, pour avoir joué sur son téléphone en traversant, si vous ne cédez pas votre place à une personne âgée, pour utiliser des logiciels interdits (google et ses dérivés par exemple), etc. </a:t>
            </a:r>
          </a:p>
          <a:p>
            <a:pPr algn="just"/>
            <a:r>
              <a:rPr lang="fr-FR" dirty="0"/>
              <a:t>Lorsque vous tombez en dessous d’un seuil, on va vous interdire par exemple un crédit bancaire, un voyage à l’étranger, l’entrée dans une université, …</a:t>
            </a:r>
          </a:p>
          <a:p>
            <a:pPr algn="just"/>
            <a:r>
              <a:rPr lang="fr-FR" dirty="0"/>
              <a:t>Si vous avez des dettes, on peut afficher votre visage sur des panneaux publicitaires quand vous traversez une rue. </a:t>
            </a:r>
          </a:p>
          <a:p>
            <a:pPr algn="just"/>
            <a:r>
              <a:rPr lang="fr-FR" dirty="0"/>
              <a:t>Et tout cela grâce à des systèmes « d’intelligence artificielle ».</a:t>
            </a:r>
          </a:p>
        </p:txBody>
      </p:sp>
    </p:spTree>
    <p:extLst>
      <p:ext uri="{BB962C8B-B14F-4D97-AF65-F5344CB8AC3E}">
        <p14:creationId xmlns:p14="http://schemas.microsoft.com/office/powerpoint/2010/main" val="15590876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E83338-DF2A-D24B-9BFB-D1E92A01B4AB}"/>
              </a:ext>
            </a:extLst>
          </p:cNvPr>
          <p:cNvSpPr>
            <a:spLocks noGrp="1"/>
          </p:cNvSpPr>
          <p:nvPr>
            <p:ph type="title"/>
          </p:nvPr>
        </p:nvSpPr>
        <p:spPr/>
        <p:txBody>
          <a:bodyPr/>
          <a:lstStyle/>
          <a:p>
            <a:r>
              <a:rPr lang="fr-FR" dirty="0">
                <a:solidFill>
                  <a:srgbClr val="262626"/>
                </a:solidFill>
              </a:rPr>
              <a:t>Chine et libertés individuelles</a:t>
            </a:r>
            <a:endParaRPr lang="fr-FR" dirty="0"/>
          </a:p>
        </p:txBody>
      </p:sp>
      <p:sp>
        <p:nvSpPr>
          <p:cNvPr id="3" name="Espace réservé du contenu 2">
            <a:extLst>
              <a:ext uri="{FF2B5EF4-FFF2-40B4-BE49-F238E27FC236}">
                <a16:creationId xmlns:a16="http://schemas.microsoft.com/office/drawing/2014/main" id="{FF104CC0-7251-4E4F-A7BB-B52D6688C5F7}"/>
              </a:ext>
            </a:extLst>
          </p:cNvPr>
          <p:cNvSpPr>
            <a:spLocks noGrp="1"/>
          </p:cNvSpPr>
          <p:nvPr>
            <p:ph idx="1"/>
          </p:nvPr>
        </p:nvSpPr>
        <p:spPr/>
        <p:txBody>
          <a:bodyPr/>
          <a:lstStyle/>
          <a:p>
            <a:pPr algn="just"/>
            <a:r>
              <a:rPr lang="fr-FR" dirty="0"/>
              <a:t>Le pire et que cela est accepté par la population. Les personnes dans la rue vous expliquent que c’est pour lutter contre le terrorisme, contre les personnes qui ne respectent pas les règles, contre toutes les incivilités, les personnes qui restent en Chine illégalement (30 000 par an, enfin on n'en retrouve pas 30 000 par an).  Tout le monde trouve cela très bien. </a:t>
            </a:r>
          </a:p>
          <a:p>
            <a:pPr algn="just"/>
            <a:r>
              <a:rPr lang="fr-FR" dirty="0"/>
              <a:t>Tapez sur Google « Répression </a:t>
            </a:r>
            <a:r>
              <a:rPr lang="fr-FR" dirty="0" err="1"/>
              <a:t>Tian'anmen</a:t>
            </a:r>
            <a:r>
              <a:rPr lang="fr-FR" dirty="0"/>
              <a:t> » faite la même chose sur </a:t>
            </a:r>
            <a:r>
              <a:rPr lang="fr-FR" dirty="0" err="1"/>
              <a:t>Baidu</a:t>
            </a:r>
            <a:r>
              <a:rPr lang="fr-FR" dirty="0"/>
              <a:t>. Qu’obtenez-vous ??? </a:t>
            </a:r>
          </a:p>
        </p:txBody>
      </p:sp>
    </p:spTree>
    <p:extLst>
      <p:ext uri="{BB962C8B-B14F-4D97-AF65-F5344CB8AC3E}">
        <p14:creationId xmlns:p14="http://schemas.microsoft.com/office/powerpoint/2010/main" val="32098704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A34E74-2D63-FD4F-90EA-D32958EDB533}"/>
              </a:ext>
            </a:extLst>
          </p:cNvPr>
          <p:cNvSpPr>
            <a:spLocks noGrp="1"/>
          </p:cNvSpPr>
          <p:nvPr>
            <p:ph type="title"/>
          </p:nvPr>
        </p:nvSpPr>
        <p:spPr/>
        <p:txBody>
          <a:bodyPr/>
          <a:lstStyle/>
          <a:p>
            <a:r>
              <a:rPr lang="fr-FR" dirty="0"/>
              <a:t>Réponse</a:t>
            </a:r>
          </a:p>
        </p:txBody>
      </p:sp>
      <p:pic>
        <p:nvPicPr>
          <p:cNvPr id="5" name="Espace réservé du contenu 4" descr="Une image contenant texte&#10;&#10;Description générée automatiquement">
            <a:extLst>
              <a:ext uri="{FF2B5EF4-FFF2-40B4-BE49-F238E27FC236}">
                <a16:creationId xmlns:a16="http://schemas.microsoft.com/office/drawing/2014/main" id="{3FACE51B-E5CD-9A4E-B449-08AFEDC1A4E7}"/>
              </a:ext>
            </a:extLst>
          </p:cNvPr>
          <p:cNvPicPr>
            <a:picLocks noGrp="1" noChangeAspect="1"/>
          </p:cNvPicPr>
          <p:nvPr>
            <p:ph idx="1"/>
          </p:nvPr>
        </p:nvPicPr>
        <p:blipFill>
          <a:blip r:embed="rId2"/>
          <a:stretch>
            <a:fillRect/>
          </a:stretch>
        </p:blipFill>
        <p:spPr>
          <a:xfrm>
            <a:off x="1020747" y="2448731"/>
            <a:ext cx="3914972" cy="3432874"/>
          </a:xfrm>
        </p:spPr>
      </p:pic>
      <p:pic>
        <p:nvPicPr>
          <p:cNvPr id="7" name="Image 6" descr="Une image contenant texte&#10;&#10;Description générée automatiquement">
            <a:extLst>
              <a:ext uri="{FF2B5EF4-FFF2-40B4-BE49-F238E27FC236}">
                <a16:creationId xmlns:a16="http://schemas.microsoft.com/office/drawing/2014/main" id="{951CCB77-DCFC-7545-96AA-47D78F695B3D}"/>
              </a:ext>
            </a:extLst>
          </p:cNvPr>
          <p:cNvPicPr>
            <a:picLocks noChangeAspect="1"/>
          </p:cNvPicPr>
          <p:nvPr/>
        </p:nvPicPr>
        <p:blipFill>
          <a:blip r:embed="rId3"/>
          <a:stretch>
            <a:fillRect/>
          </a:stretch>
        </p:blipFill>
        <p:spPr>
          <a:xfrm>
            <a:off x="5945159" y="2448731"/>
            <a:ext cx="3564872" cy="3649851"/>
          </a:xfrm>
          <a:prstGeom prst="rect">
            <a:avLst/>
          </a:prstGeom>
        </p:spPr>
      </p:pic>
      <p:pic>
        <p:nvPicPr>
          <p:cNvPr id="9" name="Image 8" descr="Une image contenant texte&#10;&#10;Description générée automatiquement">
            <a:extLst>
              <a:ext uri="{FF2B5EF4-FFF2-40B4-BE49-F238E27FC236}">
                <a16:creationId xmlns:a16="http://schemas.microsoft.com/office/drawing/2014/main" id="{2A761907-603C-314E-BF07-707DF2808CEC}"/>
              </a:ext>
            </a:extLst>
          </p:cNvPr>
          <p:cNvPicPr>
            <a:picLocks noChangeAspect="1"/>
          </p:cNvPicPr>
          <p:nvPr/>
        </p:nvPicPr>
        <p:blipFill>
          <a:blip r:embed="rId4"/>
          <a:stretch>
            <a:fillRect/>
          </a:stretch>
        </p:blipFill>
        <p:spPr>
          <a:xfrm>
            <a:off x="5945159" y="2448731"/>
            <a:ext cx="4300020" cy="3584162"/>
          </a:xfrm>
          <a:prstGeom prst="rect">
            <a:avLst/>
          </a:prstGeom>
        </p:spPr>
      </p:pic>
    </p:spTree>
    <p:extLst>
      <p:ext uri="{BB962C8B-B14F-4D97-AF65-F5344CB8AC3E}">
        <p14:creationId xmlns:p14="http://schemas.microsoft.com/office/powerpoint/2010/main" val="1193660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EBF1EF-DC0F-4243-976C-D0F886F06548}"/>
              </a:ext>
            </a:extLst>
          </p:cNvPr>
          <p:cNvSpPr>
            <a:spLocks noGrp="1"/>
          </p:cNvSpPr>
          <p:nvPr>
            <p:ph type="title"/>
          </p:nvPr>
        </p:nvSpPr>
        <p:spPr>
          <a:xfrm>
            <a:off x="1295402" y="982132"/>
            <a:ext cx="9601196" cy="1303867"/>
          </a:xfrm>
        </p:spPr>
        <p:txBody>
          <a:bodyPr>
            <a:normAutofit/>
          </a:bodyPr>
          <a:lstStyle/>
          <a:p>
            <a:r>
              <a:rPr lang="fr-FR" dirty="0"/>
              <a:t>Chine et libertés individuelles</a:t>
            </a:r>
          </a:p>
        </p:txBody>
      </p:sp>
      <p:sp>
        <p:nvSpPr>
          <p:cNvPr id="3" name="Espace réservé du contenu 2">
            <a:extLst>
              <a:ext uri="{FF2B5EF4-FFF2-40B4-BE49-F238E27FC236}">
                <a16:creationId xmlns:a16="http://schemas.microsoft.com/office/drawing/2014/main" id="{978FFCA1-326D-E244-AF61-9AE2564AC2BC}"/>
              </a:ext>
            </a:extLst>
          </p:cNvPr>
          <p:cNvSpPr>
            <a:spLocks noGrp="1"/>
          </p:cNvSpPr>
          <p:nvPr>
            <p:ph idx="1"/>
          </p:nvPr>
        </p:nvSpPr>
        <p:spPr>
          <a:xfrm>
            <a:off x="1083592" y="3635802"/>
            <a:ext cx="5012408" cy="936200"/>
          </a:xfrm>
        </p:spPr>
        <p:txBody>
          <a:bodyPr>
            <a:normAutofit/>
          </a:bodyPr>
          <a:lstStyle/>
          <a:p>
            <a:pPr algn="just"/>
            <a:r>
              <a:rPr lang="fr-FR" dirty="0"/>
              <a:t>Chasse aux ouïghours </a:t>
            </a:r>
          </a:p>
        </p:txBody>
      </p:sp>
      <p:pic>
        <p:nvPicPr>
          <p:cNvPr id="6" name="Image 5" descr="Une image contenant carte&#10;&#10;Description générée automatiquement">
            <a:extLst>
              <a:ext uri="{FF2B5EF4-FFF2-40B4-BE49-F238E27FC236}">
                <a16:creationId xmlns:a16="http://schemas.microsoft.com/office/drawing/2014/main" id="{460F81F9-1BD3-154F-B961-3584757EB3EB}"/>
              </a:ext>
            </a:extLst>
          </p:cNvPr>
          <p:cNvPicPr>
            <a:picLocks noChangeAspect="1"/>
          </p:cNvPicPr>
          <p:nvPr/>
        </p:nvPicPr>
        <p:blipFill>
          <a:blip r:embed="rId2"/>
          <a:stretch>
            <a:fillRect/>
          </a:stretch>
        </p:blipFill>
        <p:spPr>
          <a:xfrm>
            <a:off x="6318083" y="2698440"/>
            <a:ext cx="4763206" cy="3177428"/>
          </a:xfrm>
          <a:prstGeom prst="rect">
            <a:avLst/>
          </a:prstGeom>
        </p:spPr>
      </p:pic>
    </p:spTree>
    <p:extLst>
      <p:ext uri="{BB962C8B-B14F-4D97-AF65-F5344CB8AC3E}">
        <p14:creationId xmlns:p14="http://schemas.microsoft.com/office/powerpoint/2010/main" val="17009911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F679F6-73B1-E744-8180-39FF67B408FA}"/>
              </a:ext>
            </a:extLst>
          </p:cNvPr>
          <p:cNvSpPr>
            <a:spLocks noGrp="1"/>
          </p:cNvSpPr>
          <p:nvPr>
            <p:ph type="title"/>
          </p:nvPr>
        </p:nvSpPr>
        <p:spPr/>
        <p:txBody>
          <a:bodyPr/>
          <a:lstStyle/>
          <a:p>
            <a:r>
              <a:rPr lang="fr-FR" dirty="0"/>
              <a:t>On n'a pas cela en France ?</a:t>
            </a:r>
          </a:p>
        </p:txBody>
      </p:sp>
      <p:sp>
        <p:nvSpPr>
          <p:cNvPr id="3" name="Espace réservé du contenu 2">
            <a:extLst>
              <a:ext uri="{FF2B5EF4-FFF2-40B4-BE49-F238E27FC236}">
                <a16:creationId xmlns:a16="http://schemas.microsoft.com/office/drawing/2014/main" id="{C43488FB-6890-6849-A548-8EB5D700F658}"/>
              </a:ext>
            </a:extLst>
          </p:cNvPr>
          <p:cNvSpPr>
            <a:spLocks noGrp="1"/>
          </p:cNvSpPr>
          <p:nvPr>
            <p:ph idx="1"/>
          </p:nvPr>
        </p:nvSpPr>
        <p:spPr>
          <a:xfrm>
            <a:off x="910590" y="2448343"/>
            <a:ext cx="5006925" cy="3657600"/>
          </a:xfrm>
        </p:spPr>
        <p:txBody>
          <a:bodyPr>
            <a:normAutofit lnSpcReduction="10000"/>
          </a:bodyPr>
          <a:lstStyle/>
          <a:p>
            <a:r>
              <a:rPr lang="fr-FR" dirty="0"/>
              <a:t>Vous pariez combien ?</a:t>
            </a:r>
          </a:p>
          <a:p>
            <a:pPr algn="just"/>
            <a:r>
              <a:rPr lang="fr-FR" dirty="0"/>
              <a:t>3500 caméras de surveillance contrôlent la ville de Nice. Utilisées 24 heures sur 24, elles ont été fortement mises à contribution pendant le </a:t>
            </a:r>
            <a:r>
              <a:rPr lang="fr-FR" dirty="0" err="1"/>
              <a:t>covid</a:t>
            </a:r>
            <a:r>
              <a:rPr lang="fr-FR" dirty="0"/>
              <a:t> pour vérifier si le confinement était respecté. </a:t>
            </a:r>
          </a:p>
          <a:p>
            <a:r>
              <a:rPr lang="fr-FR" dirty="0"/>
              <a:t>On vous verbalise automatiquement entre autres si :</a:t>
            </a:r>
          </a:p>
        </p:txBody>
      </p:sp>
      <p:sp>
        <p:nvSpPr>
          <p:cNvPr id="5" name="ZoneTexte 4">
            <a:extLst>
              <a:ext uri="{FF2B5EF4-FFF2-40B4-BE49-F238E27FC236}">
                <a16:creationId xmlns:a16="http://schemas.microsoft.com/office/drawing/2014/main" id="{74622EEB-7D8D-EC43-B7D0-33EE128AD0FA}"/>
              </a:ext>
            </a:extLst>
          </p:cNvPr>
          <p:cNvSpPr txBox="1"/>
          <p:nvPr/>
        </p:nvSpPr>
        <p:spPr>
          <a:xfrm>
            <a:off x="6274485" y="2448343"/>
            <a:ext cx="5006925" cy="3693319"/>
          </a:xfrm>
          <a:prstGeom prst="rect">
            <a:avLst/>
          </a:prstGeom>
          <a:noFill/>
        </p:spPr>
        <p:txBody>
          <a:bodyPr wrap="square" rtlCol="0">
            <a:spAutoFit/>
          </a:bodyPr>
          <a:lstStyle/>
          <a:p>
            <a:pPr fontAlgn="base"/>
            <a:r>
              <a:rPr lang="fr-FR" dirty="0"/>
              <a:t>Défaut de ceinture de sécurité</a:t>
            </a:r>
          </a:p>
          <a:p>
            <a:pPr fontAlgn="base"/>
            <a:r>
              <a:rPr lang="fr-FR" dirty="0"/>
              <a:t>Non-respect des distances de sécurité entre véhicules</a:t>
            </a:r>
          </a:p>
          <a:p>
            <a:pPr fontAlgn="base"/>
            <a:r>
              <a:rPr lang="fr-FR" dirty="0"/>
              <a:t>Franchissement et le chevauchement de ligne blanche</a:t>
            </a:r>
          </a:p>
          <a:p>
            <a:pPr fontAlgn="base"/>
            <a:r>
              <a:rPr lang="fr-FR" dirty="0"/>
              <a:t>Excès de vitesse</a:t>
            </a:r>
          </a:p>
          <a:p>
            <a:pPr fontAlgn="base"/>
            <a:r>
              <a:rPr lang="fr-FR" dirty="0"/>
              <a:t>Dépassements dangereux</a:t>
            </a:r>
          </a:p>
          <a:p>
            <a:pPr fontAlgn="base"/>
            <a:r>
              <a:rPr lang="fr-FR" dirty="0"/>
              <a:t>Engagement dans une intersection si le véhicule risque d’y être immobilisé et empêcher le passage des véhicules circulant sur les autres voies.</a:t>
            </a:r>
          </a:p>
          <a:p>
            <a:pPr fontAlgn="base"/>
            <a:r>
              <a:rPr lang="fr-FR" dirty="0"/>
              <a:t>Défaut d’assurance</a:t>
            </a:r>
          </a:p>
          <a:p>
            <a:pPr fontAlgn="base"/>
            <a:r>
              <a:rPr lang="fr-FR" dirty="0"/>
              <a:t>Port à l’oreille de tout dispositif susceptible d’émettre du son</a:t>
            </a:r>
          </a:p>
          <a:p>
            <a:pPr fontAlgn="base"/>
            <a:r>
              <a:rPr lang="fr-FR" dirty="0"/>
              <a:t>Refus de priorité aux piétons</a:t>
            </a:r>
          </a:p>
          <a:p>
            <a:endParaRPr lang="fr-FR" dirty="0"/>
          </a:p>
        </p:txBody>
      </p:sp>
    </p:spTree>
    <p:extLst>
      <p:ext uri="{BB962C8B-B14F-4D97-AF65-F5344CB8AC3E}">
        <p14:creationId xmlns:p14="http://schemas.microsoft.com/office/powerpoint/2010/main" val="32141687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FF000D-A85C-FA4F-8F61-EB09F72D8397}"/>
              </a:ext>
            </a:extLst>
          </p:cNvPr>
          <p:cNvSpPr>
            <a:spLocks noGrp="1"/>
          </p:cNvSpPr>
          <p:nvPr>
            <p:ph type="title"/>
          </p:nvPr>
        </p:nvSpPr>
        <p:spPr/>
        <p:txBody>
          <a:bodyPr/>
          <a:lstStyle/>
          <a:p>
            <a:r>
              <a:rPr lang="fr-FR" dirty="0"/>
              <a:t>Vous allez me dire </a:t>
            </a:r>
          </a:p>
        </p:txBody>
      </p:sp>
      <p:sp>
        <p:nvSpPr>
          <p:cNvPr id="3" name="Espace réservé du contenu 2">
            <a:extLst>
              <a:ext uri="{FF2B5EF4-FFF2-40B4-BE49-F238E27FC236}">
                <a16:creationId xmlns:a16="http://schemas.microsoft.com/office/drawing/2014/main" id="{4479FF6E-B2A3-2944-909B-6122B84C3B23}"/>
              </a:ext>
            </a:extLst>
          </p:cNvPr>
          <p:cNvSpPr>
            <a:spLocks noGrp="1"/>
          </p:cNvSpPr>
          <p:nvPr>
            <p:ph idx="1"/>
          </p:nvPr>
        </p:nvSpPr>
        <p:spPr>
          <a:xfrm>
            <a:off x="1295401" y="2556932"/>
            <a:ext cx="9902482" cy="3675056"/>
          </a:xfrm>
        </p:spPr>
        <p:txBody>
          <a:bodyPr>
            <a:normAutofit lnSpcReduction="10000"/>
          </a:bodyPr>
          <a:lstStyle/>
          <a:p>
            <a:pPr algn="just"/>
            <a:r>
              <a:rPr lang="fr-FR" dirty="0"/>
              <a:t>C’est normal, on ne respecte pas le code de la route (vive la voiture autonome). </a:t>
            </a:r>
          </a:p>
          <a:p>
            <a:pPr algn="just"/>
            <a:r>
              <a:rPr lang="fr-FR" dirty="0"/>
              <a:t>Mai 2020 Vidéosurveillance de Millau : des manifestant reçoivent une amende de 135 euros pour non-respect des consignes sanitaire dans un défilé. Est-ce toujours normal ? </a:t>
            </a:r>
          </a:p>
          <a:p>
            <a:pPr algn="just"/>
            <a:r>
              <a:rPr lang="fr-FR" dirty="0"/>
              <a:t>On trouve cela normal à Moscou, </a:t>
            </a:r>
            <a:r>
              <a:rPr lang="fr-FR" dirty="0" err="1"/>
              <a:t>Pekin</a:t>
            </a:r>
            <a:r>
              <a:rPr lang="fr-FR" dirty="0"/>
              <a:t>, en Inde, au Etats-Unis, Paris mais c’est aussi dans votre supermarché. Monoprix, Super U ou encore </a:t>
            </a:r>
            <a:r>
              <a:rPr lang="fr-FR" dirty="0" err="1"/>
              <a:t>Franprix</a:t>
            </a:r>
            <a:r>
              <a:rPr lang="fr-FR" dirty="0"/>
              <a:t> expérimentent des logiciels d’analyse biométrique pour surveiller les faits et gestes de leur clientèle de manière automatisée sans nul besoin de capacités humaines. </a:t>
            </a:r>
          </a:p>
        </p:txBody>
      </p:sp>
    </p:spTree>
    <p:extLst>
      <p:ext uri="{BB962C8B-B14F-4D97-AF65-F5344CB8AC3E}">
        <p14:creationId xmlns:p14="http://schemas.microsoft.com/office/powerpoint/2010/main" val="288097893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9046BA-70BF-D842-B2A5-D0A829CE8614}"/>
              </a:ext>
            </a:extLst>
          </p:cNvPr>
          <p:cNvSpPr>
            <a:spLocks noGrp="1"/>
          </p:cNvSpPr>
          <p:nvPr>
            <p:ph type="title"/>
          </p:nvPr>
        </p:nvSpPr>
        <p:spPr/>
        <p:txBody>
          <a:bodyPr/>
          <a:lstStyle/>
          <a:p>
            <a:r>
              <a:rPr lang="fr-FR" dirty="0"/>
              <a:t>Aujourd’hui</a:t>
            </a:r>
          </a:p>
        </p:txBody>
      </p:sp>
      <p:sp>
        <p:nvSpPr>
          <p:cNvPr id="3" name="Espace réservé du contenu 2">
            <a:extLst>
              <a:ext uri="{FF2B5EF4-FFF2-40B4-BE49-F238E27FC236}">
                <a16:creationId xmlns:a16="http://schemas.microsoft.com/office/drawing/2014/main" id="{7105B20F-9357-A04B-A252-5141ACDF6F07}"/>
              </a:ext>
            </a:extLst>
          </p:cNvPr>
          <p:cNvSpPr>
            <a:spLocks noGrp="1"/>
          </p:cNvSpPr>
          <p:nvPr>
            <p:ph idx="1"/>
          </p:nvPr>
        </p:nvSpPr>
        <p:spPr>
          <a:xfrm>
            <a:off x="1040130" y="2511776"/>
            <a:ext cx="9856467" cy="3742268"/>
          </a:xfrm>
        </p:spPr>
        <p:txBody>
          <a:bodyPr>
            <a:normAutofit/>
          </a:bodyPr>
          <a:lstStyle/>
          <a:p>
            <a:pPr algn="just"/>
            <a:r>
              <a:rPr lang="fr-FR" dirty="0"/>
              <a:t>On parle du </a:t>
            </a:r>
            <a:r>
              <a:rPr lang="fr-FR" dirty="0" err="1"/>
              <a:t>pass</a:t>
            </a:r>
            <a:r>
              <a:rPr lang="fr-FR" dirty="0"/>
              <a:t> sanitaire, de coupler cela par exemple avec des titres de transport. Vous arrivez dans un aéroport, une caméra biométrique vous reconnait, regarde si vous avez un vol à prendre. Si c’est le cas vérifie que votre passeport vaccinal est à jour (Bon quand on ne porte pas un masque ;-). </a:t>
            </a:r>
          </a:p>
          <a:p>
            <a:pPr algn="just"/>
            <a:r>
              <a:rPr lang="fr-FR" dirty="0"/>
              <a:t>Aujourd’hui on recoupe les bases de données des impôts, retraite, carrière, justice. Demain ? Celles de la santé, des assurances, des banques ? </a:t>
            </a:r>
          </a:p>
          <a:p>
            <a:pPr algn="just"/>
            <a:r>
              <a:rPr lang="fr-FR" dirty="0"/>
              <a:t>Vous êtes vous déjà servi d’une application qui vous vieilli ? Sympa ! Vous êtes vous déjà demandé ce que devenait vos photos si gentiment données à des sociétés chinoises ? </a:t>
            </a:r>
          </a:p>
        </p:txBody>
      </p:sp>
    </p:spTree>
    <p:extLst>
      <p:ext uri="{BB962C8B-B14F-4D97-AF65-F5344CB8AC3E}">
        <p14:creationId xmlns:p14="http://schemas.microsoft.com/office/powerpoint/2010/main" val="11043170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9AF61D-3188-8940-867B-A299DDDE75DE}"/>
              </a:ext>
            </a:extLst>
          </p:cNvPr>
          <p:cNvSpPr>
            <a:spLocks noGrp="1"/>
          </p:cNvSpPr>
          <p:nvPr>
            <p:ph type="title"/>
          </p:nvPr>
        </p:nvSpPr>
        <p:spPr/>
        <p:txBody>
          <a:bodyPr/>
          <a:lstStyle/>
          <a:p>
            <a:r>
              <a:rPr lang="fr-FR" dirty="0"/>
              <a:t>Aujourd’hui</a:t>
            </a:r>
          </a:p>
        </p:txBody>
      </p:sp>
      <p:sp>
        <p:nvSpPr>
          <p:cNvPr id="3" name="Espace réservé du contenu 2">
            <a:extLst>
              <a:ext uri="{FF2B5EF4-FFF2-40B4-BE49-F238E27FC236}">
                <a16:creationId xmlns:a16="http://schemas.microsoft.com/office/drawing/2014/main" id="{AE15A25E-1CDD-DE40-AE6C-CFBE201579E4}"/>
              </a:ext>
            </a:extLst>
          </p:cNvPr>
          <p:cNvSpPr>
            <a:spLocks noGrp="1"/>
          </p:cNvSpPr>
          <p:nvPr>
            <p:ph idx="1"/>
          </p:nvPr>
        </p:nvSpPr>
        <p:spPr/>
        <p:txBody>
          <a:bodyPr>
            <a:normAutofit/>
          </a:bodyPr>
          <a:lstStyle/>
          <a:p>
            <a:pPr algn="just"/>
            <a:r>
              <a:rPr lang="fr-FR" dirty="0" err="1"/>
              <a:t>Huawei</a:t>
            </a:r>
            <a:r>
              <a:rPr lang="fr-FR" dirty="0"/>
              <a:t>: Le cœur des accusations porte sur les équipements permettant de déployer aux Etats-Unis le réseau de données sans fil 5G. Les services de renseignement américains soupçonnent </a:t>
            </a:r>
            <a:r>
              <a:rPr lang="fr-FR" dirty="0" err="1"/>
              <a:t>Huawei</a:t>
            </a:r>
            <a:r>
              <a:rPr lang="fr-FR" dirty="0"/>
              <a:t>, qu’ils accusent par ailleurs d’être financé par les services de sécurité chinois, de vouloir installer des outils de surveillance électronique directement au cœur de ces équipements. </a:t>
            </a:r>
          </a:p>
          <a:p>
            <a:pPr algn="just"/>
            <a:r>
              <a:rPr lang="fr-FR" dirty="0"/>
              <a:t>L’achat de nouveaux équipements </a:t>
            </a:r>
            <a:r>
              <a:rPr lang="fr-FR" dirty="0" err="1"/>
              <a:t>Huawei</a:t>
            </a:r>
            <a:r>
              <a:rPr lang="fr-FR" dirty="0"/>
              <a:t> est interdit dès la fin 2020 et les équipements existants devront être retirés d’ici à 2027, a déclaré le ministre chargé de la Culture et du Numérique britannique, Oliver </a:t>
            </a:r>
            <a:r>
              <a:rPr lang="fr-FR" dirty="0" err="1"/>
              <a:t>Dowden</a:t>
            </a:r>
            <a:r>
              <a:rPr lang="fr-FR" dirty="0"/>
              <a:t>.</a:t>
            </a:r>
          </a:p>
        </p:txBody>
      </p:sp>
    </p:spTree>
    <p:extLst>
      <p:ext uri="{BB962C8B-B14F-4D97-AF65-F5344CB8AC3E}">
        <p14:creationId xmlns:p14="http://schemas.microsoft.com/office/powerpoint/2010/main" val="15506919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0CE70C-48C3-274A-AE4E-F32AC37634AA}"/>
              </a:ext>
            </a:extLst>
          </p:cNvPr>
          <p:cNvSpPr>
            <a:spLocks noGrp="1"/>
          </p:cNvSpPr>
          <p:nvPr>
            <p:ph type="title"/>
          </p:nvPr>
        </p:nvSpPr>
        <p:spPr/>
        <p:txBody>
          <a:bodyPr/>
          <a:lstStyle/>
          <a:p>
            <a:r>
              <a:rPr lang="fr-FR" dirty="0"/>
              <a:t>Aujourd’hui</a:t>
            </a:r>
          </a:p>
        </p:txBody>
      </p:sp>
      <p:sp>
        <p:nvSpPr>
          <p:cNvPr id="3" name="Espace réservé du contenu 2">
            <a:extLst>
              <a:ext uri="{FF2B5EF4-FFF2-40B4-BE49-F238E27FC236}">
                <a16:creationId xmlns:a16="http://schemas.microsoft.com/office/drawing/2014/main" id="{574775DE-111F-2742-A776-CE5F729B7EA0}"/>
              </a:ext>
            </a:extLst>
          </p:cNvPr>
          <p:cNvSpPr>
            <a:spLocks noGrp="1"/>
          </p:cNvSpPr>
          <p:nvPr>
            <p:ph idx="1"/>
          </p:nvPr>
        </p:nvSpPr>
        <p:spPr>
          <a:xfrm>
            <a:off x="1295401" y="2556931"/>
            <a:ext cx="9601196" cy="3651957"/>
          </a:xfrm>
        </p:spPr>
        <p:txBody>
          <a:bodyPr>
            <a:normAutofit fontScale="85000" lnSpcReduction="20000"/>
          </a:bodyPr>
          <a:lstStyle/>
          <a:p>
            <a:pPr algn="just"/>
            <a:r>
              <a:rPr lang="fr-FR" dirty="0"/>
              <a:t>Pardon mais d’où vient l’électronique de tous les téléphones ? </a:t>
            </a:r>
          </a:p>
          <a:p>
            <a:pPr algn="just"/>
            <a:r>
              <a:rPr lang="fr-FR" dirty="0"/>
              <a:t>En France, l’équipementier chinois ne fera pas l’objet d’une interdiction totale du marché de la 5G, mais les opérateurs utilisant déjà </a:t>
            </a:r>
            <a:r>
              <a:rPr lang="fr-FR" dirty="0" err="1"/>
              <a:t>Huawei</a:t>
            </a:r>
            <a:r>
              <a:rPr lang="fr-FR" dirty="0"/>
              <a:t> auront des autorisations d’exploitation limitées à huit ans.</a:t>
            </a:r>
          </a:p>
          <a:p>
            <a:pPr algn="just"/>
            <a:r>
              <a:rPr lang="fr-FR" dirty="0"/>
              <a:t>En Allemagne, le sujet n’a pas été tranché. Si certains politiques prônent des critères de sécurité qui excluraient de fait </a:t>
            </a:r>
            <a:r>
              <a:rPr lang="fr-FR" dirty="0" err="1"/>
              <a:t>Huawei</a:t>
            </a:r>
            <a:r>
              <a:rPr lang="fr-FR" dirty="0"/>
              <a:t>, la chancelière Angela Merkel redoutait, elle, des conséquences sur les échanges commerciaux avec la Chine.</a:t>
            </a:r>
          </a:p>
          <a:p>
            <a:pPr algn="just"/>
            <a:r>
              <a:rPr lang="fr-FR" dirty="0"/>
              <a:t>L’Italie s’interroge sur une éventuelle interdiction, à en croire la presse du pays.</a:t>
            </a:r>
          </a:p>
          <a:p>
            <a:pPr algn="just"/>
            <a:r>
              <a:rPr lang="fr-FR" dirty="0"/>
              <a:t>En Espagne, Pologne ou Grèce notamment, il est déjà prévu que les opérateurs utilisent </a:t>
            </a:r>
            <a:r>
              <a:rPr lang="fr-FR" dirty="0" err="1"/>
              <a:t>Huawei</a:t>
            </a:r>
            <a:r>
              <a:rPr lang="fr-FR" dirty="0"/>
              <a:t> dans leurs déploiements, aux côtés d’Ericsson et Nokia (mais la Chine a massivement investi dans ces pays voire les a partiellement rachetés).</a:t>
            </a:r>
          </a:p>
          <a:p>
            <a:pPr algn="just"/>
            <a:endParaRPr lang="fr-FR" dirty="0"/>
          </a:p>
        </p:txBody>
      </p:sp>
    </p:spTree>
    <p:extLst>
      <p:ext uri="{BB962C8B-B14F-4D97-AF65-F5344CB8AC3E}">
        <p14:creationId xmlns:p14="http://schemas.microsoft.com/office/powerpoint/2010/main" val="106875855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F32CA1-4285-E94F-B9F9-5AB5193CE757}"/>
              </a:ext>
            </a:extLst>
          </p:cNvPr>
          <p:cNvSpPr>
            <a:spLocks noGrp="1"/>
          </p:cNvSpPr>
          <p:nvPr>
            <p:ph type="title"/>
          </p:nvPr>
        </p:nvSpPr>
        <p:spPr/>
        <p:txBody>
          <a:bodyPr/>
          <a:lstStyle/>
          <a:p>
            <a:r>
              <a:rPr lang="fr-FR" dirty="0"/>
              <a:t>Le cauchemar </a:t>
            </a:r>
            <a:r>
              <a:rPr lang="fr-FR" dirty="0" err="1"/>
              <a:t>dystopique</a:t>
            </a:r>
            <a:endParaRPr lang="fr-FR" dirty="0"/>
          </a:p>
        </p:txBody>
      </p:sp>
      <p:sp>
        <p:nvSpPr>
          <p:cNvPr id="3" name="Espace réservé du contenu 2">
            <a:extLst>
              <a:ext uri="{FF2B5EF4-FFF2-40B4-BE49-F238E27FC236}">
                <a16:creationId xmlns:a16="http://schemas.microsoft.com/office/drawing/2014/main" id="{73ED5894-8183-D74A-81C5-7D83F30FA6E6}"/>
              </a:ext>
            </a:extLst>
          </p:cNvPr>
          <p:cNvSpPr>
            <a:spLocks noGrp="1"/>
          </p:cNvSpPr>
          <p:nvPr>
            <p:ph idx="1"/>
          </p:nvPr>
        </p:nvSpPr>
        <p:spPr/>
        <p:txBody>
          <a:bodyPr/>
          <a:lstStyle/>
          <a:p>
            <a:pPr algn="just"/>
            <a:r>
              <a:rPr lang="fr-FR" dirty="0"/>
              <a:t>L’individu doit pouvoir s’épanouir dans la sphère intime, à l’abri du regard de l’État et de la société. Le développement des techniques, de la science, de l’informatique, de la presse, de l’Internet et des moyens de communication, menace chaque jour davantage cet épanouissement. </a:t>
            </a:r>
          </a:p>
          <a:p>
            <a:pPr algn="just"/>
            <a:r>
              <a:rPr lang="fr-FR" dirty="0"/>
              <a:t>Tout le monde accepte le risque parce qu’il existe un décalage entre les bénéfices et les conséquences. Mais que dire si l’IA était utilisée pour anticiper. Ok </a:t>
            </a:r>
            <a:r>
              <a:rPr lang="fr-FR" dirty="0" err="1"/>
              <a:t>Minority</a:t>
            </a:r>
            <a:r>
              <a:rPr lang="fr-FR" dirty="0"/>
              <a:t> report est de la science fiction … Et bien non!</a:t>
            </a:r>
          </a:p>
        </p:txBody>
      </p:sp>
    </p:spTree>
    <p:extLst>
      <p:ext uri="{BB962C8B-B14F-4D97-AF65-F5344CB8AC3E}">
        <p14:creationId xmlns:p14="http://schemas.microsoft.com/office/powerpoint/2010/main" val="33699254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02EF2A-1D4B-234D-91FE-A628AEBDEC05}"/>
              </a:ext>
            </a:extLst>
          </p:cNvPr>
          <p:cNvSpPr>
            <a:spLocks noGrp="1"/>
          </p:cNvSpPr>
          <p:nvPr>
            <p:ph type="title"/>
          </p:nvPr>
        </p:nvSpPr>
        <p:spPr/>
        <p:txBody>
          <a:bodyPr/>
          <a:lstStyle/>
          <a:p>
            <a:r>
              <a:rPr lang="fr-FR" dirty="0"/>
              <a:t>Le cauchemar </a:t>
            </a:r>
            <a:r>
              <a:rPr lang="fr-FR" dirty="0" err="1"/>
              <a:t>dystopique</a:t>
            </a:r>
            <a:endParaRPr lang="fr-FR" dirty="0"/>
          </a:p>
        </p:txBody>
      </p:sp>
      <p:sp>
        <p:nvSpPr>
          <p:cNvPr id="3" name="Espace réservé du contenu 2">
            <a:extLst>
              <a:ext uri="{FF2B5EF4-FFF2-40B4-BE49-F238E27FC236}">
                <a16:creationId xmlns:a16="http://schemas.microsoft.com/office/drawing/2014/main" id="{69CF985F-EF7E-E049-A073-7E73D5690059}"/>
              </a:ext>
            </a:extLst>
          </p:cNvPr>
          <p:cNvSpPr>
            <a:spLocks noGrp="1"/>
          </p:cNvSpPr>
          <p:nvPr>
            <p:ph idx="1"/>
          </p:nvPr>
        </p:nvSpPr>
        <p:spPr>
          <a:xfrm>
            <a:off x="1295401" y="2556932"/>
            <a:ext cx="9601196" cy="3640668"/>
          </a:xfrm>
        </p:spPr>
        <p:txBody>
          <a:bodyPr>
            <a:normAutofit fontScale="92500" lnSpcReduction="10000"/>
          </a:bodyPr>
          <a:lstStyle/>
          <a:p>
            <a:pPr algn="just"/>
            <a:r>
              <a:rPr lang="fr-FR" dirty="0"/>
              <a:t>La </a:t>
            </a:r>
            <a:r>
              <a:rPr lang="fr-FR" dirty="0" err="1"/>
              <a:t>legal-tech</a:t>
            </a:r>
            <a:r>
              <a:rPr lang="fr-FR" dirty="0"/>
              <a:t> américaine </a:t>
            </a:r>
            <a:r>
              <a:rPr lang="fr-FR" dirty="0" err="1"/>
              <a:t>Palantir</a:t>
            </a:r>
            <a:r>
              <a:rPr lang="fr-FR" dirty="0"/>
              <a:t> a par exemple développé et testé des outils de </a:t>
            </a:r>
            <a:r>
              <a:rPr lang="fr-FR" b="1" dirty="0"/>
              <a:t>police prédictive </a:t>
            </a:r>
            <a:r>
              <a:rPr lang="fr-FR" dirty="0"/>
              <a:t>dès 2012 dans des villes comme Chicago, Los Angeles, la Nouvelle-Orléans et New York. L’idée est de prévoir qu'une infraction sera commise à un endroit précis ou si un suspect a des chances de commettre une infraction. L'emploi de l’IA comme un outil de police prédictive peut être considéré comme un bienfait pour la société dans son ensemble, car il permettrait une prévention et une répression des infractions plus efficace, mais cela présente un risque réel pour les libertés individuelles. Ces technologies sont également testées en France, mais les outils de police prédictive n'établissent pas de « fiches suspects » et se focalisent sur les endroits où il est probable qu'une infraction soit commise (enfin on espère). </a:t>
            </a:r>
          </a:p>
        </p:txBody>
      </p:sp>
    </p:spTree>
    <p:extLst>
      <p:ext uri="{BB962C8B-B14F-4D97-AF65-F5344CB8AC3E}">
        <p14:creationId xmlns:p14="http://schemas.microsoft.com/office/powerpoint/2010/main" val="28122460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4B73BA-C648-F247-B597-D490934C6066}"/>
              </a:ext>
            </a:extLst>
          </p:cNvPr>
          <p:cNvSpPr>
            <a:spLocks noGrp="1"/>
          </p:cNvSpPr>
          <p:nvPr>
            <p:ph type="title"/>
          </p:nvPr>
        </p:nvSpPr>
        <p:spPr/>
        <p:txBody>
          <a:bodyPr/>
          <a:lstStyle/>
          <a:p>
            <a:r>
              <a:rPr lang="fr-FR" dirty="0"/>
              <a:t>Le cauchemar </a:t>
            </a:r>
            <a:r>
              <a:rPr lang="fr-FR" dirty="0" err="1"/>
              <a:t>dystopique</a:t>
            </a:r>
            <a:endParaRPr lang="fr-FR" dirty="0"/>
          </a:p>
        </p:txBody>
      </p:sp>
      <p:sp>
        <p:nvSpPr>
          <p:cNvPr id="3" name="Espace réservé du contenu 2">
            <a:extLst>
              <a:ext uri="{FF2B5EF4-FFF2-40B4-BE49-F238E27FC236}">
                <a16:creationId xmlns:a16="http://schemas.microsoft.com/office/drawing/2014/main" id="{E4C18D16-CD00-FD4A-BADB-FCDECE48524B}"/>
              </a:ext>
            </a:extLst>
          </p:cNvPr>
          <p:cNvSpPr>
            <a:spLocks noGrp="1"/>
          </p:cNvSpPr>
          <p:nvPr>
            <p:ph idx="1"/>
          </p:nvPr>
        </p:nvSpPr>
        <p:spPr>
          <a:xfrm>
            <a:off x="1295401" y="2556931"/>
            <a:ext cx="9601196" cy="3471335"/>
          </a:xfrm>
        </p:spPr>
        <p:txBody>
          <a:bodyPr>
            <a:normAutofit fontScale="92500" lnSpcReduction="10000"/>
          </a:bodyPr>
          <a:lstStyle/>
          <a:p>
            <a:pPr algn="just"/>
            <a:r>
              <a:rPr lang="fr-FR" dirty="0"/>
              <a:t>Dans le domaine de la justice, l’IA permet d'accélérer le traitement d'énormes quantités de données et de déterminer la durée des peines d'emprisonnement pour permettre des approches plus homogènes d'affaires comparables. Néanmoins, l'utilisation par les juges américains de l'algorithme d'intelligence artificielle COMPAS, servant à déterminer la probabilité de récidive d'un individu, a soulevé une controverse aux États-Unis. En 2016, une enquête de l'ONG </a:t>
            </a:r>
            <a:r>
              <a:rPr lang="fr-FR" dirty="0" err="1"/>
              <a:t>ProPublica</a:t>
            </a:r>
            <a:r>
              <a:rPr lang="fr-FR" dirty="0"/>
              <a:t> a conclu que les données utilisées par l'algorithme COMPAS étaient biaisées, et donc que l'algorithme l'était également, au détriment d'individus issus de minorités. Si ces atteintes au principe de non-discrimination continuent, cela risque de réduire la confiance dans l'application de la loi suite à l'utilisation de l'intelligence artificielle, et donc de compromettre l'État de droit.</a:t>
            </a:r>
          </a:p>
        </p:txBody>
      </p:sp>
    </p:spTree>
    <p:extLst>
      <p:ext uri="{BB962C8B-B14F-4D97-AF65-F5344CB8AC3E}">
        <p14:creationId xmlns:p14="http://schemas.microsoft.com/office/powerpoint/2010/main" val="33189432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C60744-B998-A04C-A2E7-EAAFEC9574F0}"/>
              </a:ext>
            </a:extLst>
          </p:cNvPr>
          <p:cNvSpPr>
            <a:spLocks noGrp="1"/>
          </p:cNvSpPr>
          <p:nvPr>
            <p:ph type="title"/>
          </p:nvPr>
        </p:nvSpPr>
        <p:spPr/>
        <p:txBody>
          <a:bodyPr/>
          <a:lstStyle/>
          <a:p>
            <a:r>
              <a:rPr lang="fr-FR" dirty="0"/>
              <a:t>Le cauchemar </a:t>
            </a:r>
            <a:r>
              <a:rPr lang="fr-FR" dirty="0" err="1"/>
              <a:t>dystopique</a:t>
            </a:r>
            <a:endParaRPr lang="fr-FR" dirty="0"/>
          </a:p>
        </p:txBody>
      </p:sp>
      <p:sp>
        <p:nvSpPr>
          <p:cNvPr id="3" name="Espace réservé du contenu 2">
            <a:extLst>
              <a:ext uri="{FF2B5EF4-FFF2-40B4-BE49-F238E27FC236}">
                <a16:creationId xmlns:a16="http://schemas.microsoft.com/office/drawing/2014/main" id="{CA1ACC73-A038-8A41-B5DA-1E7973B649F7}"/>
              </a:ext>
            </a:extLst>
          </p:cNvPr>
          <p:cNvSpPr>
            <a:spLocks noGrp="1"/>
          </p:cNvSpPr>
          <p:nvPr>
            <p:ph idx="1"/>
          </p:nvPr>
        </p:nvSpPr>
        <p:spPr>
          <a:xfrm>
            <a:off x="1295401" y="2568220"/>
            <a:ext cx="9601196" cy="3527779"/>
          </a:xfrm>
        </p:spPr>
        <p:txBody>
          <a:bodyPr>
            <a:normAutofit fontScale="92500"/>
          </a:bodyPr>
          <a:lstStyle/>
          <a:p>
            <a:pPr algn="just"/>
            <a:r>
              <a:rPr lang="fr-FR" dirty="0"/>
              <a:t>L'utilisation de l'intelligence artificielle dans un logiciel de recrutement d'Amazon a abouti à des résultats similaires. En 2014, le géant du e-commerce a développé un programme informatique afin d'automatiser le processus de recrutement de ses salariés. Cependant, Amazon a dû y renoncer 3 ans plus tard car ce logiciel discriminait les femmes. L'objectif du logiciel était d'attribuer une note d'une à cinq étoiles en fonction du profil des candidats. Pour ce faire, l'intelligence artificielle s'appuyait sur les profils des candidats d'Amazon sur une période de 10 ans. À cause de la prédominance masculine dans le domaine des nouvelles technologies au cours de cette période, l'intelligence artificielle a déduit que les profils masculins étaient à favoriser, au détriment des profils mentionnant le mot « femme » ou « féminin ».</a:t>
            </a:r>
          </a:p>
        </p:txBody>
      </p:sp>
    </p:spTree>
    <p:extLst>
      <p:ext uri="{BB962C8B-B14F-4D97-AF65-F5344CB8AC3E}">
        <p14:creationId xmlns:p14="http://schemas.microsoft.com/office/powerpoint/2010/main" val="307450128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2EC815-42D6-C746-9230-B5F44A7F7AA1}"/>
              </a:ext>
            </a:extLst>
          </p:cNvPr>
          <p:cNvSpPr>
            <a:spLocks noGrp="1"/>
          </p:cNvSpPr>
          <p:nvPr>
            <p:ph type="title"/>
          </p:nvPr>
        </p:nvSpPr>
        <p:spPr/>
        <p:txBody>
          <a:bodyPr/>
          <a:lstStyle/>
          <a:p>
            <a:r>
              <a:rPr lang="fr-FR" dirty="0"/>
              <a:t>Le cauchemar </a:t>
            </a:r>
            <a:r>
              <a:rPr lang="fr-FR" dirty="0" err="1"/>
              <a:t>dystopique</a:t>
            </a:r>
            <a:endParaRPr lang="fr-FR" dirty="0"/>
          </a:p>
        </p:txBody>
      </p:sp>
      <p:sp>
        <p:nvSpPr>
          <p:cNvPr id="3" name="Espace réservé du contenu 2">
            <a:extLst>
              <a:ext uri="{FF2B5EF4-FFF2-40B4-BE49-F238E27FC236}">
                <a16:creationId xmlns:a16="http://schemas.microsoft.com/office/drawing/2014/main" id="{34BBD80D-5619-6641-A8C1-EC13264DD43D}"/>
              </a:ext>
            </a:extLst>
          </p:cNvPr>
          <p:cNvSpPr>
            <a:spLocks noGrp="1"/>
          </p:cNvSpPr>
          <p:nvPr>
            <p:ph idx="1"/>
          </p:nvPr>
        </p:nvSpPr>
        <p:spPr/>
        <p:txBody>
          <a:bodyPr>
            <a:normAutofit lnSpcReduction="10000"/>
          </a:bodyPr>
          <a:lstStyle/>
          <a:p>
            <a:pPr algn="just"/>
            <a:r>
              <a:rPr lang="fr-FR" dirty="0"/>
              <a:t>L’IA est un enjeu de souveraineté nationale, un enjeu majeur pour les nations. Elle est située, en France aujourd’hui au même niveau que l’indépendance énergétique voire de la souveraineté nucléaire (voir le rapport Intelligence artificielle : des libertés individuelles à la sécurité́ nationale publié sur le site du CIGREF). </a:t>
            </a:r>
          </a:p>
          <a:p>
            <a:pPr algn="just"/>
            <a:r>
              <a:rPr lang="fr-FR" dirty="0"/>
              <a:t>Mais l’IA est régulièrement utilisée, notamment par les réseaux sociaux, pour contrôler le contenu diffusé par leurs utilisateurs. Cette technologie va en effet identifier le contenu qui n'est pas conforme aux conditions d'utilisation de ces plateformes.</a:t>
            </a:r>
          </a:p>
          <a:p>
            <a:pPr algn="just"/>
            <a:endParaRPr lang="fr-FR" dirty="0"/>
          </a:p>
        </p:txBody>
      </p:sp>
    </p:spTree>
    <p:extLst>
      <p:ext uri="{BB962C8B-B14F-4D97-AF65-F5344CB8AC3E}">
        <p14:creationId xmlns:p14="http://schemas.microsoft.com/office/powerpoint/2010/main" val="3297496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2EC815-42D6-C746-9230-B5F44A7F7AA1}"/>
              </a:ext>
            </a:extLst>
          </p:cNvPr>
          <p:cNvSpPr>
            <a:spLocks noGrp="1"/>
          </p:cNvSpPr>
          <p:nvPr>
            <p:ph type="title"/>
          </p:nvPr>
        </p:nvSpPr>
        <p:spPr/>
        <p:txBody>
          <a:bodyPr/>
          <a:lstStyle/>
          <a:p>
            <a:r>
              <a:rPr lang="fr-FR" dirty="0"/>
              <a:t>Le cauchemar </a:t>
            </a:r>
            <a:r>
              <a:rPr lang="fr-FR" dirty="0" err="1"/>
              <a:t>dystopique</a:t>
            </a:r>
            <a:endParaRPr lang="fr-FR" dirty="0"/>
          </a:p>
        </p:txBody>
      </p:sp>
      <p:sp>
        <p:nvSpPr>
          <p:cNvPr id="3" name="Espace réservé du contenu 2">
            <a:extLst>
              <a:ext uri="{FF2B5EF4-FFF2-40B4-BE49-F238E27FC236}">
                <a16:creationId xmlns:a16="http://schemas.microsoft.com/office/drawing/2014/main" id="{34BBD80D-5619-6641-A8C1-EC13264DD43D}"/>
              </a:ext>
            </a:extLst>
          </p:cNvPr>
          <p:cNvSpPr>
            <a:spLocks noGrp="1"/>
          </p:cNvSpPr>
          <p:nvPr>
            <p:ph idx="1"/>
          </p:nvPr>
        </p:nvSpPr>
        <p:spPr/>
        <p:txBody>
          <a:bodyPr>
            <a:normAutofit lnSpcReduction="10000"/>
          </a:bodyPr>
          <a:lstStyle/>
          <a:p>
            <a:pPr algn="just"/>
            <a:r>
              <a:rPr lang="fr-FR" dirty="0"/>
              <a:t>En septembre 2020, le compte Instagram de plusieurs journalistes a été bloqué après qu'ils ont partagé la dernière couverture de Charlie Hebdo, suite à une campagne de signalements massifs. À cause des signalements, les programmes d'intelligence artificielle d'Instagram ont commis une forme de censure, portant atteinte à la liberté d'expression.</a:t>
            </a:r>
          </a:p>
          <a:p>
            <a:pPr algn="just"/>
            <a:r>
              <a:rPr lang="fr-FR" dirty="0"/>
              <a:t>Ces systèmes d’IA que beaucoup chérissent pour leur espace de liberté vont décider (parce que les hommes l’auront décidé) de ce que vous aurez le droit de lire, de voir (l’origine du monde), d’écouter, de dire (D. </a:t>
            </a:r>
            <a:r>
              <a:rPr lang="fr-FR" dirty="0" err="1"/>
              <a:t>Trump</a:t>
            </a:r>
            <a:r>
              <a:rPr lang="fr-FR" dirty="0"/>
              <a:t>), de faire, d’acheter, de manger, … </a:t>
            </a:r>
          </a:p>
        </p:txBody>
      </p:sp>
    </p:spTree>
    <p:extLst>
      <p:ext uri="{BB962C8B-B14F-4D97-AF65-F5344CB8AC3E}">
        <p14:creationId xmlns:p14="http://schemas.microsoft.com/office/powerpoint/2010/main" val="242482408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48C93E-7354-F344-6A1F-46F8CAB9ED6B}"/>
              </a:ext>
            </a:extLst>
          </p:cNvPr>
          <p:cNvSpPr>
            <a:spLocks noGrp="1"/>
          </p:cNvSpPr>
          <p:nvPr>
            <p:ph type="title"/>
          </p:nvPr>
        </p:nvSpPr>
        <p:spPr/>
        <p:txBody>
          <a:bodyPr/>
          <a:lstStyle/>
          <a:p>
            <a:r>
              <a:rPr lang="fr-FR" dirty="0"/>
              <a:t>Le cauchemar dystopique</a:t>
            </a:r>
          </a:p>
        </p:txBody>
      </p:sp>
      <p:sp>
        <p:nvSpPr>
          <p:cNvPr id="3" name="Espace réservé du contenu 2">
            <a:extLst>
              <a:ext uri="{FF2B5EF4-FFF2-40B4-BE49-F238E27FC236}">
                <a16:creationId xmlns:a16="http://schemas.microsoft.com/office/drawing/2014/main" id="{4542D3AB-4F81-A013-6C7D-3D4CFE868044}"/>
              </a:ext>
            </a:extLst>
          </p:cNvPr>
          <p:cNvSpPr>
            <a:spLocks noGrp="1"/>
          </p:cNvSpPr>
          <p:nvPr>
            <p:ph idx="1"/>
          </p:nvPr>
        </p:nvSpPr>
        <p:spPr>
          <a:xfrm>
            <a:off x="1004553" y="2556931"/>
            <a:ext cx="6478072" cy="3534775"/>
          </a:xfrm>
        </p:spPr>
        <p:txBody>
          <a:bodyPr>
            <a:normAutofit lnSpcReduction="10000"/>
          </a:bodyPr>
          <a:lstStyle/>
          <a:p>
            <a:pPr algn="just"/>
            <a:r>
              <a:rPr lang="fr-FR" dirty="0"/>
              <a:t>Le consortium international d’investigation « projet Pegasus » révèle que le logiciel espion Pegasus, vendu par une société israélienne comme un outil de lutte contre le terrorisme et le grand banditisme, sert surtout à la surveillance politique et à l’espionnage industriel. 1 000 Français sont concernés, dont de nombreux journalistes.</a:t>
            </a:r>
          </a:p>
          <a:p>
            <a:pPr algn="just"/>
            <a:r>
              <a:rPr lang="fr-FR" dirty="0"/>
              <a:t>« Je vous espionne mais je ne veux pas être espionné. » </a:t>
            </a:r>
          </a:p>
          <a:p>
            <a:pPr algn="just"/>
            <a:endParaRPr lang="fr-FR" dirty="0"/>
          </a:p>
          <a:p>
            <a:endParaRPr lang="fr-FR" dirty="0"/>
          </a:p>
          <a:p>
            <a:endParaRPr lang="fr-FR" dirty="0"/>
          </a:p>
        </p:txBody>
      </p:sp>
      <p:pic>
        <p:nvPicPr>
          <p:cNvPr id="1026" name="Picture 2" descr="photo  pegasus est un outil d’écoute téléphonique particulièrement invasif. photo d’illustration. ">
            <a:extLst>
              <a:ext uri="{FF2B5EF4-FFF2-40B4-BE49-F238E27FC236}">
                <a16:creationId xmlns:a16="http://schemas.microsoft.com/office/drawing/2014/main" id="{D43AED78-7D3D-4B0B-8EA0-9160F175C8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9558" y="2556932"/>
            <a:ext cx="3433443" cy="1770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10286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049C15C-7274-D340-B406-D14C88C427DF}"/>
              </a:ext>
            </a:extLst>
          </p:cNvPr>
          <p:cNvSpPr>
            <a:spLocks noGrp="1"/>
          </p:cNvSpPr>
          <p:nvPr>
            <p:ph type="ctrTitle"/>
          </p:nvPr>
        </p:nvSpPr>
        <p:spPr>
          <a:xfrm>
            <a:off x="2687635" y="1685925"/>
            <a:ext cx="6815669" cy="842965"/>
          </a:xfrm>
        </p:spPr>
        <p:txBody>
          <a:bodyPr/>
          <a:lstStyle/>
          <a:p>
            <a:r>
              <a:rPr lang="fr-FR" dirty="0"/>
              <a:t>Conclusion</a:t>
            </a:r>
          </a:p>
        </p:txBody>
      </p:sp>
      <p:sp>
        <p:nvSpPr>
          <p:cNvPr id="5" name="Sous-titre 4">
            <a:extLst>
              <a:ext uri="{FF2B5EF4-FFF2-40B4-BE49-F238E27FC236}">
                <a16:creationId xmlns:a16="http://schemas.microsoft.com/office/drawing/2014/main" id="{BB7409B0-BA36-1040-A567-7145B7F21371}"/>
              </a:ext>
            </a:extLst>
          </p:cNvPr>
          <p:cNvSpPr>
            <a:spLocks noGrp="1"/>
          </p:cNvSpPr>
          <p:nvPr>
            <p:ph type="subTitle" idx="1"/>
          </p:nvPr>
        </p:nvSpPr>
        <p:spPr>
          <a:xfrm>
            <a:off x="4747440" y="2528890"/>
            <a:ext cx="2923940" cy="324697"/>
          </a:xfrm>
        </p:spPr>
        <p:txBody>
          <a:bodyPr>
            <a:normAutofit fontScale="70000" lnSpcReduction="20000"/>
          </a:bodyPr>
          <a:lstStyle/>
          <a:p>
            <a:r>
              <a:rPr lang="fr-FR" dirty="0"/>
              <a:t>L’IA n’existe pas mais nous surveille</a:t>
            </a:r>
          </a:p>
        </p:txBody>
      </p:sp>
      <p:pic>
        <p:nvPicPr>
          <p:cNvPr id="6" name="Picture 2" descr="L'intelligence artificielle est-elle aussi maline qu'on le dit?">
            <a:extLst>
              <a:ext uri="{FF2B5EF4-FFF2-40B4-BE49-F238E27FC236}">
                <a16:creationId xmlns:a16="http://schemas.microsoft.com/office/drawing/2014/main" id="{40FCC7F2-2657-1126-D43D-020F492B63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1560" y="2853587"/>
            <a:ext cx="4162433" cy="2335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44217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39584A-A39E-7D44-92AE-3F4A043FF5E3}"/>
              </a:ext>
            </a:extLst>
          </p:cNvPr>
          <p:cNvSpPr>
            <a:spLocks noGrp="1"/>
          </p:cNvSpPr>
          <p:nvPr>
            <p:ph type="title"/>
          </p:nvPr>
        </p:nvSpPr>
        <p:spPr/>
        <p:txBody>
          <a:bodyPr/>
          <a:lstStyle/>
          <a:p>
            <a:r>
              <a:rPr lang="fr-FR" dirty="0"/>
              <a:t>Biblio</a:t>
            </a:r>
          </a:p>
        </p:txBody>
      </p:sp>
      <p:sp>
        <p:nvSpPr>
          <p:cNvPr id="3" name="Espace réservé du contenu 2">
            <a:extLst>
              <a:ext uri="{FF2B5EF4-FFF2-40B4-BE49-F238E27FC236}">
                <a16:creationId xmlns:a16="http://schemas.microsoft.com/office/drawing/2014/main" id="{E4B0744F-A962-4C4B-B0ED-A316AD84E31C}"/>
              </a:ext>
            </a:extLst>
          </p:cNvPr>
          <p:cNvSpPr>
            <a:spLocks noGrp="1"/>
          </p:cNvSpPr>
          <p:nvPr>
            <p:ph idx="1"/>
          </p:nvPr>
        </p:nvSpPr>
        <p:spPr/>
        <p:txBody>
          <a:bodyPr>
            <a:normAutofit fontScale="70000" lnSpcReduction="20000"/>
          </a:bodyPr>
          <a:lstStyle/>
          <a:p>
            <a:r>
              <a:rPr lang="fr-FR" dirty="0"/>
              <a:t>« L’intelligence artificielle n’existe pas » Luc Julia First Edition</a:t>
            </a:r>
          </a:p>
          <a:p>
            <a:r>
              <a:rPr lang="fr-FR" dirty="0"/>
              <a:t>« Intelligence artificielle : triomphes et déceptions » par </a:t>
            </a:r>
            <a:r>
              <a:rPr lang="fr-FR" dirty="0" err="1"/>
              <a:t>Melanie</a:t>
            </a:r>
            <a:r>
              <a:rPr lang="fr-FR" dirty="0"/>
              <a:t> Mitchell chez </a:t>
            </a:r>
            <a:r>
              <a:rPr lang="fr-FR" dirty="0" err="1"/>
              <a:t>Dunod</a:t>
            </a:r>
            <a:r>
              <a:rPr lang="fr-FR" dirty="0"/>
              <a:t>.</a:t>
            </a:r>
          </a:p>
          <a:p>
            <a:r>
              <a:rPr lang="fr-FR" dirty="0"/>
              <a:t>« Quand la machine apprend : La révolution des neurones artificiels et de l'apprentissage profond » Yann le </a:t>
            </a:r>
            <a:r>
              <a:rPr lang="fr-FR" dirty="0" err="1"/>
              <a:t>Cun</a:t>
            </a:r>
            <a:r>
              <a:rPr lang="fr-FR" dirty="0"/>
              <a:t> chez Odile Jacob.</a:t>
            </a:r>
          </a:p>
          <a:p>
            <a:r>
              <a:rPr lang="fr-FR" dirty="0"/>
              <a:t>« Pensée ou intelligence artificielle » François-Xavier Marquis chez L’Harmattan.</a:t>
            </a:r>
          </a:p>
          <a:p>
            <a:r>
              <a:rPr lang="fr-FR" dirty="0"/>
              <a:t>Machines </a:t>
            </a:r>
            <a:r>
              <a:rPr lang="fr-FR" dirty="0" err="1"/>
              <a:t>who</a:t>
            </a:r>
            <a:r>
              <a:rPr lang="fr-FR" dirty="0"/>
              <a:t> </a:t>
            </a:r>
            <a:r>
              <a:rPr lang="fr-FR" dirty="0" err="1"/>
              <a:t>think</a:t>
            </a:r>
            <a:r>
              <a:rPr lang="fr-FR" dirty="0"/>
              <a:t> Pamela Mc </a:t>
            </a:r>
            <a:r>
              <a:rPr lang="fr-FR" dirty="0" err="1"/>
              <a:t>Corduck</a:t>
            </a:r>
            <a:r>
              <a:rPr lang="fr-FR" dirty="0"/>
              <a:t> CRC </a:t>
            </a:r>
            <a:r>
              <a:rPr lang="fr-FR" dirty="0" err="1"/>
              <a:t>Press</a:t>
            </a:r>
            <a:r>
              <a:rPr lang="fr-FR" dirty="0"/>
              <a:t>.</a:t>
            </a:r>
          </a:p>
          <a:p>
            <a:r>
              <a:rPr lang="fr-FR" dirty="0"/>
              <a:t>Merci à David </a:t>
            </a:r>
            <a:r>
              <a:rPr lang="fr-FR" dirty="0" err="1"/>
              <a:t>Louapre</a:t>
            </a:r>
            <a:r>
              <a:rPr lang="fr-FR" dirty="0"/>
              <a:t> de la société Ubisoft de m’avoir permis de reprendre certains de ses dessins. </a:t>
            </a:r>
          </a:p>
          <a:p>
            <a:r>
              <a:rPr lang="fr-FR" dirty="0">
                <a:hlinkClick r:id="rId2"/>
              </a:rPr>
              <a:t>https://theconversation.com/lintelligence-artificielle-peut-elle-creer-une-poesie-dun-genre-nouveau-171170</a:t>
            </a:r>
            <a:endParaRPr lang="fr-FR" dirty="0"/>
          </a:p>
          <a:p>
            <a:r>
              <a:rPr lang="fr-FR" dirty="0"/>
              <a:t>https://</a:t>
            </a:r>
            <a:r>
              <a:rPr lang="fr-FR" dirty="0" err="1"/>
              <a:t>theconversation.com</a:t>
            </a:r>
            <a:r>
              <a:rPr lang="fr-FR"/>
              <a:t>/traduction-automatique-la-dangereuse-sagesse-des-foules-169376</a:t>
            </a:r>
            <a:endParaRPr lang="fr-FR" dirty="0"/>
          </a:p>
          <a:p>
            <a:r>
              <a:rPr lang="fr-FR" dirty="0"/>
              <a:t>Google est mon ami</a:t>
            </a:r>
          </a:p>
          <a:p>
            <a:endParaRPr lang="fr-FR" dirty="0"/>
          </a:p>
        </p:txBody>
      </p:sp>
    </p:spTree>
    <p:extLst>
      <p:ext uri="{BB962C8B-B14F-4D97-AF65-F5344CB8AC3E}">
        <p14:creationId xmlns:p14="http://schemas.microsoft.com/office/powerpoint/2010/main" val="64845047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{BB8D8710-1241-5247-820A-2D137CA8B6F1}tf10001064</Template>
  <TotalTime>2542</TotalTime>
  <Words>9176</Words>
  <Application>Microsoft Macintosh PowerPoint</Application>
  <PresentationFormat>Grand écran</PresentationFormat>
  <Paragraphs>488</Paragraphs>
  <Slides>118</Slides>
  <Notes>43</Notes>
  <HiddenSlides>0</HiddenSlides>
  <MMClips>4</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118</vt:i4>
      </vt:variant>
    </vt:vector>
  </HeadingPairs>
  <TitlesOfParts>
    <vt:vector size="123" baseType="lpstr">
      <vt:lpstr>Arial</vt:lpstr>
      <vt:lpstr>Calibri</vt:lpstr>
      <vt:lpstr>Cambria Math</vt:lpstr>
      <vt:lpstr>Garamond</vt:lpstr>
      <vt:lpstr>Organique</vt:lpstr>
      <vt:lpstr>IA: Utopie &amp; Dystopie</vt:lpstr>
      <vt:lpstr>Plan</vt:lpstr>
      <vt:lpstr>Introduction</vt:lpstr>
      <vt:lpstr>Présentation PowerPoint</vt:lpstr>
      <vt:lpstr>Cependant</vt:lpstr>
      <vt:lpstr>Mais je ne connais pas ….</vt:lpstr>
      <vt:lpstr>Présentation PowerPoint</vt:lpstr>
      <vt:lpstr>Donc !</vt:lpstr>
      <vt:lpstr>Présentation PowerPoint</vt:lpstr>
      <vt:lpstr>Les questions plus importantes que les mots? </vt:lpstr>
      <vt:lpstr>L’importance des mots</vt:lpstr>
      <vt:lpstr>Ils sont aussi intelligents</vt:lpstr>
      <vt:lpstr>L’importance des mots</vt:lpstr>
      <vt:lpstr>L’importance des mots</vt:lpstr>
      <vt:lpstr>Quelles questions derrière « numérique » ? </vt:lpstr>
      <vt:lpstr>Quelles questions derrière numérique ? </vt:lpstr>
      <vt:lpstr>La bonne question serait</vt:lpstr>
      <vt:lpstr>Tout part d’un malentendu</vt:lpstr>
      <vt:lpstr>La conférence de Dartmouth 1956</vt:lpstr>
      <vt:lpstr>Présentation PowerPoint</vt:lpstr>
      <vt:lpstr>Présentation PowerPoint</vt:lpstr>
      <vt:lpstr>Premiers désaccords</vt:lpstr>
      <vt:lpstr>Ce que n’aime pas Dreyfus : les présupposés</vt:lpstr>
      <vt:lpstr>Présentation PowerPoint</vt:lpstr>
      <vt:lpstr>Les hivers de l’IA (IA winter)</vt:lpstr>
      <vt:lpstr>Les hivers de l’IA (IA winter)</vt:lpstr>
      <vt:lpstr>Le mythe et la réalité</vt:lpstr>
      <vt:lpstr>Mais on a des preuves d’ordinateurs intelligents !</vt:lpstr>
      <vt:lpstr>Le phantasme de l’IA était né</vt:lpstr>
      <vt:lpstr>Plus complexe avec Alpha go contre Lee Sedol</vt:lpstr>
      <vt:lpstr>La puissance d’Alphago</vt:lpstr>
      <vt:lpstr>Bon mais la voiture autonome çà marche !</vt:lpstr>
      <vt:lpstr>Et j’ai des preuves</vt:lpstr>
      <vt:lpstr>Et j’ai des preuves</vt:lpstr>
      <vt:lpstr>Et j’ai des preuves</vt:lpstr>
      <vt:lpstr>Alors </vt:lpstr>
      <vt:lpstr>L’ordinateur décide seul (???)</vt:lpstr>
      <vt:lpstr>Comment analyser Arcimboldo ?</vt:lpstr>
      <vt:lpstr>On peut faire du transfert de style</vt:lpstr>
      <vt:lpstr>On peut peindre COMME Braque</vt:lpstr>
      <vt:lpstr>Mais on ne fait que copier</vt:lpstr>
      <vt:lpstr>Le deep learning choisit seul ses regroupements : faux</vt:lpstr>
      <vt:lpstr>Certains vont dire que ce ne sont que des statistiques !!!!</vt:lpstr>
      <vt:lpstr>Une chaise conçue par Starck et une IA ! ‘A.I saurais-tu reposer notre corps avec le minimum de matière et d’énergie ?’</vt:lpstr>
      <vt:lpstr>Limites de l’intelligence humaine</vt:lpstr>
      <vt:lpstr>Pourquoi regarder du côté de la conscience ?</vt:lpstr>
      <vt:lpstr>Quelques idées de Jacques Pitrat</vt:lpstr>
      <vt:lpstr>Quelques idées de Jacques Pitrat</vt:lpstr>
      <vt:lpstr>Pitrat et CAIA (Chercheur Artificiel en Intelligence Artificielle)</vt:lpstr>
      <vt:lpstr>Avantages de l’IA consciente</vt:lpstr>
      <vt:lpstr>Avantages de l’IA consciente</vt:lpstr>
      <vt:lpstr>Très bien M Pitrat mais c’est pour quand ?</vt:lpstr>
      <vt:lpstr>Alors l’IA n’existe pas ? </vt:lpstr>
      <vt:lpstr>Pourquoi l’IA n’existe pas !</vt:lpstr>
      <vt:lpstr>Pourquoi l’IA n’existe pas !</vt:lpstr>
      <vt:lpstr>Problème de l’apprentissage</vt:lpstr>
      <vt:lpstr>Problème de l’apprentissage</vt:lpstr>
      <vt:lpstr>Même mathématiquement cela ne fonctionne pas</vt:lpstr>
      <vt:lpstr>Mais GATO est bien une IAG ??</vt:lpstr>
      <vt:lpstr>GATO polémique</vt:lpstr>
      <vt:lpstr>GATO toujours</vt:lpstr>
      <vt:lpstr>GATO en … fin</vt:lpstr>
      <vt:lpstr>Mais alors comment définir l’intelligence ?</vt:lpstr>
      <vt:lpstr>Voilà la seule bonne question</vt:lpstr>
      <vt:lpstr>Intelligence ou connaissance ? </vt:lpstr>
      <vt:lpstr>L’IA des systèmes experts</vt:lpstr>
      <vt:lpstr>L’IA du Machine Learning &amp; Big Data</vt:lpstr>
      <vt:lpstr>L’IA du Machine Learning &amp; Big Data</vt:lpstr>
      <vt:lpstr>IA et Deep Learning</vt:lpstr>
      <vt:lpstr>IA et Deep Learning</vt:lpstr>
      <vt:lpstr>Intelligence aller plus loin ?</vt:lpstr>
      <vt:lpstr>Domaines d’application</vt:lpstr>
      <vt:lpstr>Le transport et la navigation</vt:lpstr>
      <vt:lpstr>Le transport et la navigation</vt:lpstr>
      <vt:lpstr>La santé</vt:lpstr>
      <vt:lpstr>La santé</vt:lpstr>
      <vt:lpstr>Le commerce  (si c’est gratuit c’est que c’est vous le produit).</vt:lpstr>
      <vt:lpstr>Le commerce</vt:lpstr>
      <vt:lpstr>Le divertissement</vt:lpstr>
      <vt:lpstr>La communication</vt:lpstr>
      <vt:lpstr>La communication</vt:lpstr>
      <vt:lpstr>Vidéo surveillance</vt:lpstr>
      <vt:lpstr>Impact sur l’entreprise</vt:lpstr>
      <vt:lpstr>Avec la technologie comment aborder l’aspect humain ? </vt:lpstr>
      <vt:lpstr>Les robots partout</vt:lpstr>
      <vt:lpstr>Les robots partout</vt:lpstr>
      <vt:lpstr>l’IA et le Management</vt:lpstr>
      <vt:lpstr>l’IA et le Management</vt:lpstr>
      <vt:lpstr>l’IA sur les Ressources Humaines</vt:lpstr>
      <vt:lpstr>l’IA sur les Ressources Humaines</vt:lpstr>
      <vt:lpstr>l’IA et la Relation Client</vt:lpstr>
      <vt:lpstr>IA pour le droit et la comptabilité</vt:lpstr>
      <vt:lpstr>IA pour le droit et la comptabilité</vt:lpstr>
      <vt:lpstr>Vers une dystopie ?  </vt:lpstr>
      <vt:lpstr>L’intelligence qui dérange ?</vt:lpstr>
      <vt:lpstr>Merci Google</vt:lpstr>
      <vt:lpstr>Rien n’est truqué </vt:lpstr>
      <vt:lpstr>Nous sommes incohérents</vt:lpstr>
      <vt:lpstr>Chine et libertés individuelles</vt:lpstr>
      <vt:lpstr>Chine et libertés individuelles</vt:lpstr>
      <vt:lpstr>Chine et libertés individuelles</vt:lpstr>
      <vt:lpstr>Chine et libertés individuelles</vt:lpstr>
      <vt:lpstr>Réponse</vt:lpstr>
      <vt:lpstr>Chine et libertés individuelles</vt:lpstr>
      <vt:lpstr>On n'a pas cela en France ?</vt:lpstr>
      <vt:lpstr>Vous allez me dire </vt:lpstr>
      <vt:lpstr>Aujourd’hui</vt:lpstr>
      <vt:lpstr>Aujourd’hui</vt:lpstr>
      <vt:lpstr>Aujourd’hui</vt:lpstr>
      <vt:lpstr>Le cauchemar dystopique</vt:lpstr>
      <vt:lpstr>Le cauchemar dystopique</vt:lpstr>
      <vt:lpstr>Le cauchemar dystopique</vt:lpstr>
      <vt:lpstr>Le cauchemar dystopique</vt:lpstr>
      <vt:lpstr>Le cauchemar dystopique</vt:lpstr>
      <vt:lpstr>Le cauchemar dystopique</vt:lpstr>
      <vt:lpstr>Le cauchemar dystopique</vt:lpstr>
      <vt:lpstr>Conclusion</vt:lpstr>
      <vt:lpstr>Biblio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 Utopie &amp; dystropie</dc:title>
  <dc:creator>Robin Vivian</dc:creator>
  <cp:lastModifiedBy>Robin Vivian</cp:lastModifiedBy>
  <cp:revision>275</cp:revision>
  <dcterms:created xsi:type="dcterms:W3CDTF">2021-07-07T12:19:09Z</dcterms:created>
  <dcterms:modified xsi:type="dcterms:W3CDTF">2023-01-10T09:29:16Z</dcterms:modified>
</cp:coreProperties>
</file>