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1"/>
  </p:notesMasterIdLst>
  <p:handoutMasterIdLst>
    <p:handoutMasterId r:id="rId242"/>
  </p:handoutMasterIdLst>
  <p:sldIdLst>
    <p:sldId id="256" r:id="rId2"/>
    <p:sldId id="497" r:id="rId3"/>
    <p:sldId id="493" r:id="rId4"/>
    <p:sldId id="494" r:id="rId5"/>
    <p:sldId id="488" r:id="rId6"/>
    <p:sldId id="489" r:id="rId7"/>
    <p:sldId id="490" r:id="rId8"/>
    <p:sldId id="257" r:id="rId9"/>
    <p:sldId id="258" r:id="rId10"/>
    <p:sldId id="259" r:id="rId11"/>
    <p:sldId id="357" r:id="rId12"/>
    <p:sldId id="260" r:id="rId13"/>
    <p:sldId id="261" r:id="rId14"/>
    <p:sldId id="262" r:id="rId15"/>
    <p:sldId id="264" r:id="rId16"/>
    <p:sldId id="263" r:id="rId17"/>
    <p:sldId id="265" r:id="rId18"/>
    <p:sldId id="266" r:id="rId19"/>
    <p:sldId id="358" r:id="rId20"/>
    <p:sldId id="267" r:id="rId21"/>
    <p:sldId id="268" r:id="rId22"/>
    <p:sldId id="360" r:id="rId23"/>
    <p:sldId id="269" r:id="rId24"/>
    <p:sldId id="270" r:id="rId25"/>
    <p:sldId id="271" r:id="rId26"/>
    <p:sldId id="272" r:id="rId27"/>
    <p:sldId id="273" r:id="rId28"/>
    <p:sldId id="284" r:id="rId29"/>
    <p:sldId id="274" r:id="rId30"/>
    <p:sldId id="275" r:id="rId31"/>
    <p:sldId id="276" r:id="rId32"/>
    <p:sldId id="322" r:id="rId33"/>
    <p:sldId id="359" r:id="rId34"/>
    <p:sldId id="277" r:id="rId35"/>
    <p:sldId id="278" r:id="rId36"/>
    <p:sldId id="279" r:id="rId37"/>
    <p:sldId id="280" r:id="rId38"/>
    <p:sldId id="281" r:id="rId39"/>
    <p:sldId id="282" r:id="rId40"/>
    <p:sldId id="283"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495" r:id="rId61"/>
    <p:sldId id="361" r:id="rId62"/>
    <p:sldId id="305" r:id="rId63"/>
    <p:sldId id="306" r:id="rId64"/>
    <p:sldId id="307" r:id="rId65"/>
    <p:sldId id="308" r:id="rId66"/>
    <p:sldId id="309" r:id="rId67"/>
    <p:sldId id="310" r:id="rId68"/>
    <p:sldId id="311" r:id="rId69"/>
    <p:sldId id="313" r:id="rId70"/>
    <p:sldId id="314" r:id="rId71"/>
    <p:sldId id="315" r:id="rId72"/>
    <p:sldId id="316" r:id="rId73"/>
    <p:sldId id="317" r:id="rId74"/>
    <p:sldId id="318" r:id="rId75"/>
    <p:sldId id="319" r:id="rId76"/>
    <p:sldId id="320" r:id="rId77"/>
    <p:sldId id="321" r:id="rId78"/>
    <p:sldId id="312" r:id="rId79"/>
    <p:sldId id="467" r:id="rId80"/>
    <p:sldId id="496" r:id="rId81"/>
    <p:sldId id="362" r:id="rId82"/>
    <p:sldId id="304" r:id="rId83"/>
    <p:sldId id="323" r:id="rId84"/>
    <p:sldId id="324" r:id="rId85"/>
    <p:sldId id="325" r:id="rId86"/>
    <p:sldId id="326" r:id="rId87"/>
    <p:sldId id="327" r:id="rId88"/>
    <p:sldId id="328" r:id="rId89"/>
    <p:sldId id="329" r:id="rId90"/>
    <p:sldId id="330" r:id="rId91"/>
    <p:sldId id="331" r:id="rId92"/>
    <p:sldId id="332" r:id="rId93"/>
    <p:sldId id="333" r:id="rId94"/>
    <p:sldId id="339" r:id="rId95"/>
    <p:sldId id="334" r:id="rId96"/>
    <p:sldId id="335" r:id="rId97"/>
    <p:sldId id="336" r:id="rId98"/>
    <p:sldId id="337" r:id="rId99"/>
    <p:sldId id="338" r:id="rId100"/>
    <p:sldId id="468" r:id="rId101"/>
    <p:sldId id="363" r:id="rId102"/>
    <p:sldId id="340" r:id="rId103"/>
    <p:sldId id="341" r:id="rId104"/>
    <p:sldId id="342" r:id="rId105"/>
    <p:sldId id="343" r:id="rId106"/>
    <p:sldId id="344" r:id="rId107"/>
    <p:sldId id="345" r:id="rId108"/>
    <p:sldId id="346" r:id="rId109"/>
    <p:sldId id="347" r:id="rId110"/>
    <p:sldId id="348" r:id="rId111"/>
    <p:sldId id="349" r:id="rId112"/>
    <p:sldId id="350" r:id="rId113"/>
    <p:sldId id="351" r:id="rId114"/>
    <p:sldId id="352" r:id="rId115"/>
    <p:sldId id="466" r:id="rId116"/>
    <p:sldId id="469" r:id="rId117"/>
    <p:sldId id="364" r:id="rId118"/>
    <p:sldId id="372" r:id="rId119"/>
    <p:sldId id="353" r:id="rId120"/>
    <p:sldId id="354" r:id="rId121"/>
    <p:sldId id="355" r:id="rId122"/>
    <p:sldId id="356" r:id="rId123"/>
    <p:sldId id="365" r:id="rId124"/>
    <p:sldId id="366" r:id="rId125"/>
    <p:sldId id="367" r:id="rId126"/>
    <p:sldId id="368" r:id="rId127"/>
    <p:sldId id="369" r:id="rId128"/>
    <p:sldId id="370" r:id="rId129"/>
    <p:sldId id="373" r:id="rId130"/>
    <p:sldId id="374" r:id="rId131"/>
    <p:sldId id="375" r:id="rId132"/>
    <p:sldId id="371" r:id="rId133"/>
    <p:sldId id="470" r:id="rId134"/>
    <p:sldId id="376" r:id="rId135"/>
    <p:sldId id="377" r:id="rId136"/>
    <p:sldId id="378" r:id="rId137"/>
    <p:sldId id="379" r:id="rId138"/>
    <p:sldId id="380" r:id="rId139"/>
    <p:sldId id="381" r:id="rId140"/>
    <p:sldId id="382" r:id="rId141"/>
    <p:sldId id="383" r:id="rId142"/>
    <p:sldId id="384" r:id="rId143"/>
    <p:sldId id="385" r:id="rId144"/>
    <p:sldId id="386" r:id="rId145"/>
    <p:sldId id="387" r:id="rId146"/>
    <p:sldId id="388" r:id="rId147"/>
    <p:sldId id="389" r:id="rId148"/>
    <p:sldId id="390" r:id="rId149"/>
    <p:sldId id="455" r:id="rId150"/>
    <p:sldId id="471" r:id="rId151"/>
    <p:sldId id="481" r:id="rId152"/>
    <p:sldId id="391" r:id="rId153"/>
    <p:sldId id="392" r:id="rId154"/>
    <p:sldId id="393" r:id="rId155"/>
    <p:sldId id="394" r:id="rId156"/>
    <p:sldId id="395" r:id="rId157"/>
    <p:sldId id="396" r:id="rId158"/>
    <p:sldId id="397" r:id="rId159"/>
    <p:sldId id="399" r:id="rId160"/>
    <p:sldId id="400" r:id="rId161"/>
    <p:sldId id="485" r:id="rId162"/>
    <p:sldId id="486" r:id="rId163"/>
    <p:sldId id="487" r:id="rId164"/>
    <p:sldId id="473" r:id="rId165"/>
    <p:sldId id="475" r:id="rId166"/>
    <p:sldId id="472" r:id="rId167"/>
    <p:sldId id="474" r:id="rId168"/>
    <p:sldId id="476" r:id="rId169"/>
    <p:sldId id="482" r:id="rId170"/>
    <p:sldId id="401" r:id="rId171"/>
    <p:sldId id="402" r:id="rId172"/>
    <p:sldId id="403" r:id="rId173"/>
    <p:sldId id="404" r:id="rId174"/>
    <p:sldId id="405" r:id="rId175"/>
    <p:sldId id="406" r:id="rId176"/>
    <p:sldId id="407" r:id="rId177"/>
    <p:sldId id="408" r:id="rId178"/>
    <p:sldId id="409" r:id="rId179"/>
    <p:sldId id="410" r:id="rId180"/>
    <p:sldId id="411" r:id="rId181"/>
    <p:sldId id="412" r:id="rId182"/>
    <p:sldId id="413" r:id="rId183"/>
    <p:sldId id="477" r:id="rId184"/>
    <p:sldId id="483" r:id="rId185"/>
    <p:sldId id="422" r:id="rId186"/>
    <p:sldId id="415" r:id="rId187"/>
    <p:sldId id="414" r:id="rId188"/>
    <p:sldId id="416" r:id="rId189"/>
    <p:sldId id="417" r:id="rId190"/>
    <p:sldId id="418" r:id="rId191"/>
    <p:sldId id="419" r:id="rId192"/>
    <p:sldId id="420" r:id="rId193"/>
    <p:sldId id="428" r:id="rId194"/>
    <p:sldId id="421" r:id="rId195"/>
    <p:sldId id="423" r:id="rId196"/>
    <p:sldId id="424" r:id="rId197"/>
    <p:sldId id="425" r:id="rId198"/>
    <p:sldId id="426" r:id="rId199"/>
    <p:sldId id="427" r:id="rId200"/>
    <p:sldId id="429" r:id="rId201"/>
    <p:sldId id="430" r:id="rId202"/>
    <p:sldId id="431" r:id="rId203"/>
    <p:sldId id="432" r:id="rId204"/>
    <p:sldId id="433" r:id="rId205"/>
    <p:sldId id="434" r:id="rId206"/>
    <p:sldId id="435" r:id="rId207"/>
    <p:sldId id="498" r:id="rId208"/>
    <p:sldId id="436" r:id="rId209"/>
    <p:sldId id="437" r:id="rId210"/>
    <p:sldId id="438" r:id="rId211"/>
    <p:sldId id="478" r:id="rId212"/>
    <p:sldId id="484" r:id="rId213"/>
    <p:sldId id="439" r:id="rId214"/>
    <p:sldId id="440" r:id="rId215"/>
    <p:sldId id="449" r:id="rId216"/>
    <p:sldId id="450" r:id="rId217"/>
    <p:sldId id="451" r:id="rId218"/>
    <p:sldId id="452" r:id="rId219"/>
    <p:sldId id="453" r:id="rId220"/>
    <p:sldId id="454" r:id="rId221"/>
    <p:sldId id="441" r:id="rId222"/>
    <p:sldId id="442" r:id="rId223"/>
    <p:sldId id="443" r:id="rId224"/>
    <p:sldId id="444" r:id="rId225"/>
    <p:sldId id="445" r:id="rId226"/>
    <p:sldId id="446" r:id="rId227"/>
    <p:sldId id="447" r:id="rId228"/>
    <p:sldId id="448" r:id="rId229"/>
    <p:sldId id="457" r:id="rId230"/>
    <p:sldId id="458" r:id="rId231"/>
    <p:sldId id="459" r:id="rId232"/>
    <p:sldId id="460" r:id="rId233"/>
    <p:sldId id="461" r:id="rId234"/>
    <p:sldId id="462" r:id="rId235"/>
    <p:sldId id="463" r:id="rId236"/>
    <p:sldId id="464" r:id="rId237"/>
    <p:sldId id="465" r:id="rId238"/>
    <p:sldId id="479" r:id="rId239"/>
    <p:sldId id="480" r:id="rId2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95"/>
    <p:restoredTop sz="90070"/>
  </p:normalViewPr>
  <p:slideViewPr>
    <p:cSldViewPr snapToGrid="0" snapToObjects="1">
      <p:cViewPr varScale="1">
        <p:scale>
          <a:sx n="110" d="100"/>
          <a:sy n="110" d="100"/>
        </p:scale>
        <p:origin x="9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handoutMaster" Target="handoutMasters/handout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viewProps" Target="view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theme" Target="theme/theme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tableStyles" Target="tableStyles.xml"/><Relationship Id="rId106" Type="http://schemas.openxmlformats.org/officeDocument/2006/relationships/slide" Target="slides/slide105.xml"/><Relationship Id="rId127" Type="http://schemas.openxmlformats.org/officeDocument/2006/relationships/slide" Target="slides/slide1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BB3CDCE-B8AB-F14B-8396-611482C21E6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218DE9B-A7CE-B345-B91C-53A6D1440D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A2C6A5-2D9B-894A-B6BB-96311A3F4191}" type="datetimeFigureOut">
              <a:rPr lang="fr-FR" smtClean="0"/>
              <a:t>01/02/2023</a:t>
            </a:fld>
            <a:endParaRPr lang="fr-FR"/>
          </a:p>
        </p:txBody>
      </p:sp>
      <p:sp>
        <p:nvSpPr>
          <p:cNvPr id="4" name="Espace réservé du pied de page 3">
            <a:extLst>
              <a:ext uri="{FF2B5EF4-FFF2-40B4-BE49-F238E27FC236}">
                <a16:creationId xmlns:a16="http://schemas.microsoft.com/office/drawing/2014/main" id="{47599785-2285-D140-9D30-9D509503EE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C66AAEB-AC31-AA49-BE92-CA8B15A396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5756EE-EF0A-4642-A213-0C6729B3163E}" type="slidenum">
              <a:rPr lang="fr-FR" smtClean="0"/>
              <a:t>‹N°›</a:t>
            </a:fld>
            <a:endParaRPr lang="fr-FR"/>
          </a:p>
        </p:txBody>
      </p:sp>
    </p:spTree>
    <p:extLst>
      <p:ext uri="{BB962C8B-B14F-4D97-AF65-F5344CB8AC3E}">
        <p14:creationId xmlns:p14="http://schemas.microsoft.com/office/powerpoint/2010/main" val="294534315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C8DD26-15F6-5A45-897E-485F95EDE802}" type="datetimeFigureOut">
              <a:rPr lang="fr-FR" smtClean="0"/>
              <a:t>01/02/2023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65265-2079-B348-8E5C-28A872F3B46B}" type="slidenum">
              <a:rPr lang="fr-FR" smtClean="0"/>
              <a:t>‹N°›</a:t>
            </a:fld>
            <a:endParaRPr lang="fr-FR"/>
          </a:p>
        </p:txBody>
      </p:sp>
    </p:spTree>
    <p:extLst>
      <p:ext uri="{BB962C8B-B14F-4D97-AF65-F5344CB8AC3E}">
        <p14:creationId xmlns:p14="http://schemas.microsoft.com/office/powerpoint/2010/main" val="135672460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381000" y="685800"/>
            <a:ext cx="6096000" cy="3429000"/>
          </a:xfrm>
          <a:ln/>
        </p:spPr>
      </p:sp>
      <p:sp>
        <p:nvSpPr>
          <p:cNvPr id="194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a:latin typeface="Calibri" charset="0"/>
                <a:cs typeface="ＭＳ Ｐゴシック" charset="0"/>
              </a:rPr>
              <a:t>Je ne connais pas d</a:t>
            </a:r>
            <a:r>
              <a:rPr lang="ja-JP" altLang="fr-FR">
                <a:latin typeface="Calibri" charset="0"/>
                <a:cs typeface="ＭＳ Ｐゴシック" charset="0"/>
              </a:rPr>
              <a:t>’</a:t>
            </a:r>
            <a:r>
              <a:rPr lang="fr-FR" altLang="ja-JP">
                <a:latin typeface="Calibri" charset="0"/>
                <a:cs typeface="ＭＳ Ｐゴシック" charset="0"/>
              </a:rPr>
              <a:t>être vivant (cellule, bactérie, organisme, individu et même espèce) dont on ne puisse pas dire qu</a:t>
            </a:r>
            <a:r>
              <a:rPr lang="ja-JP" altLang="fr-FR">
                <a:latin typeface="Calibri" charset="0"/>
                <a:cs typeface="ＭＳ Ｐゴシック" charset="0"/>
              </a:rPr>
              <a:t>’</a:t>
            </a:r>
            <a:r>
              <a:rPr lang="fr-FR" altLang="ja-JP">
                <a:latin typeface="Calibri" charset="0"/>
                <a:cs typeface="ＭＳ Ｐゴシック" charset="0"/>
              </a:rPr>
              <a:t>il reçoit, traite, stocke et émet de l</a:t>
            </a:r>
            <a:r>
              <a:rPr lang="ja-JP" altLang="fr-FR">
                <a:latin typeface="Calibri" charset="0"/>
                <a:cs typeface="ＭＳ Ｐゴシック" charset="0"/>
              </a:rPr>
              <a:t>’</a:t>
            </a:r>
            <a:r>
              <a:rPr lang="fr-FR" altLang="ja-JP">
                <a:latin typeface="Calibri" charset="0"/>
                <a:cs typeface="ＭＳ Ｐゴシック" charset="0"/>
              </a:rPr>
              <a:t>information.</a:t>
            </a:r>
          </a:p>
          <a:p>
            <a:r>
              <a:rPr lang="fr-FR">
                <a:latin typeface="Calibri" charset="0"/>
                <a:cs typeface="ＭＳ Ｐゴシック" charset="0"/>
              </a:rPr>
              <a:t>Cette quadruple caractéristique est si propre au vivant que l</a:t>
            </a:r>
            <a:r>
              <a:rPr lang="ja-JP" altLang="fr-FR">
                <a:latin typeface="Calibri" charset="0"/>
                <a:cs typeface="ＭＳ Ｐゴシック" charset="0"/>
              </a:rPr>
              <a:t>’</a:t>
            </a:r>
            <a:r>
              <a:rPr lang="fr-FR" altLang="ja-JP">
                <a:latin typeface="Calibri" charset="0"/>
                <a:cs typeface="ＭＳ Ｐゴシック" charset="0"/>
              </a:rPr>
              <a:t>on serait tenté de définir la vie de cette manière.</a:t>
            </a:r>
            <a:endParaRPr lang="fr-FR">
              <a:latin typeface="Calibri" charset="0"/>
              <a:cs typeface="ＭＳ Ｐゴシック" charset="0"/>
            </a:endParaRPr>
          </a:p>
        </p:txBody>
      </p:sp>
      <p:sp>
        <p:nvSpPr>
          <p:cNvPr id="194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EA75D3CB-B237-974F-AD0A-71049B775C5F}" type="slidenum">
              <a:rPr lang="en-US" sz="1200">
                <a:latin typeface="Calibri" charset="0"/>
              </a:rPr>
              <a:pPr eaLnBrk="1" hangingPunct="1"/>
              <a:t>3</a:t>
            </a:fld>
            <a:endParaRPr lang="en-US" sz="1200">
              <a:latin typeface="Calibri" charset="0"/>
            </a:endParaRPr>
          </a:p>
        </p:txBody>
      </p:sp>
    </p:spTree>
    <p:extLst>
      <p:ext uri="{BB962C8B-B14F-4D97-AF65-F5344CB8AC3E}">
        <p14:creationId xmlns:p14="http://schemas.microsoft.com/office/powerpoint/2010/main" val="1347721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a:latin typeface="Calibri" charset="0"/>
                <a:cs typeface="ＭＳ Ｐゴシック" charset="0"/>
              </a:rPr>
              <a:t>Je ne connais pas d</a:t>
            </a:r>
            <a:r>
              <a:rPr lang="ja-JP" altLang="fr-FR">
                <a:latin typeface="Calibri" charset="0"/>
                <a:cs typeface="ＭＳ Ｐゴシック" charset="0"/>
              </a:rPr>
              <a:t>’</a:t>
            </a:r>
            <a:r>
              <a:rPr lang="fr-FR" altLang="ja-JP">
                <a:latin typeface="Calibri" charset="0"/>
                <a:cs typeface="ＭＳ Ｐゴシック" charset="0"/>
              </a:rPr>
              <a:t>objet du monde :  atome, cristal, montagne, planète ou galaxie dont on ne puisse pas dire à nouveau qu</a:t>
            </a:r>
            <a:r>
              <a:rPr lang="ja-JP" altLang="fr-FR">
                <a:latin typeface="Calibri" charset="0"/>
                <a:cs typeface="ＭＳ Ｐゴシック" charset="0"/>
              </a:rPr>
              <a:t>’</a:t>
            </a:r>
            <a:r>
              <a:rPr lang="fr-FR" altLang="ja-JP">
                <a:latin typeface="Calibri" charset="0"/>
                <a:cs typeface="ＭＳ Ｐゴシック" charset="0"/>
              </a:rPr>
              <a:t>elle reçoit, traite, stocke et émet de l</a:t>
            </a:r>
            <a:r>
              <a:rPr lang="ja-JP" altLang="fr-FR">
                <a:latin typeface="Calibri" charset="0"/>
                <a:cs typeface="ＭＳ Ｐゴシック" charset="0"/>
              </a:rPr>
              <a:t>’</a:t>
            </a:r>
            <a:r>
              <a:rPr lang="fr-FR" altLang="ja-JP">
                <a:latin typeface="Calibri" charset="0"/>
                <a:cs typeface="ＭＳ Ｐゴシック" charset="0"/>
              </a:rPr>
              <a:t>information.  </a:t>
            </a:r>
            <a:endParaRPr lang="fr-FR">
              <a:latin typeface="Calibri" charset="0"/>
              <a:cs typeface="ＭＳ Ｐゴシック"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4A88865-2602-A146-9078-938E7F0A739A}" type="slidenum">
              <a:rPr lang="fr-FR" sz="1200">
                <a:latin typeface="Calibri" charset="0"/>
              </a:rPr>
              <a:pPr eaLnBrk="1" hangingPunct="1"/>
              <a:t>5</a:t>
            </a:fld>
            <a:endParaRPr lang="fr-FR" sz="1200">
              <a:latin typeface="Calibri" charset="0"/>
            </a:endParaRPr>
          </a:p>
        </p:txBody>
      </p:sp>
    </p:spTree>
    <p:extLst>
      <p:ext uri="{BB962C8B-B14F-4D97-AF65-F5344CB8AC3E}">
        <p14:creationId xmlns:p14="http://schemas.microsoft.com/office/powerpoint/2010/main" val="2977867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xfrm>
            <a:off x="381000" y="685800"/>
            <a:ext cx="6096000" cy="3429000"/>
          </a:xfrm>
          <a:ln/>
        </p:spPr>
      </p:sp>
      <p:sp>
        <p:nvSpPr>
          <p:cNvPr id="245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dirty="0">
                <a:latin typeface="Calibri" charset="0"/>
                <a:cs typeface="ＭＳ Ｐゴシック" charset="0"/>
              </a:rPr>
              <a:t>Mais je ne connais pas non plus d</a:t>
            </a:r>
            <a:r>
              <a:rPr lang="ja-JP" altLang="fr-FR">
                <a:latin typeface="Calibri" charset="0"/>
                <a:cs typeface="ＭＳ Ｐゴシック" charset="0"/>
              </a:rPr>
              <a:t>’</a:t>
            </a:r>
            <a:r>
              <a:rPr lang="fr-FR" altLang="ja-JP" dirty="0">
                <a:latin typeface="Calibri" charset="0"/>
                <a:cs typeface="ＭＳ Ｐゴシック" charset="0"/>
              </a:rPr>
              <a:t>association humaine (famille, village, métropole ou nation) dont on ne puisse pas dire de nouveau </a:t>
            </a:r>
            <a:r>
              <a:rPr lang="fr-FR" altLang="ja-JP" dirty="0" err="1">
                <a:latin typeface="Calibri" charset="0"/>
                <a:cs typeface="ＭＳ Ｐゴシック" charset="0"/>
              </a:rPr>
              <a:t>qu</a:t>
            </a:r>
            <a:r>
              <a:rPr lang="ja-JP" altLang="fr-FR">
                <a:latin typeface="Calibri" charset="0"/>
                <a:cs typeface="ＭＳ Ｐゴシック" charset="0"/>
              </a:rPr>
              <a:t>’</a:t>
            </a:r>
            <a:r>
              <a:rPr lang="fr-FR" altLang="ja-JP" dirty="0">
                <a:latin typeface="Calibri" charset="0"/>
                <a:cs typeface="ＭＳ Ｐゴシック" charset="0"/>
              </a:rPr>
              <a:t>elle reçoit, traite, stocke et émet de l</a:t>
            </a:r>
            <a:r>
              <a:rPr lang="ja-JP" altLang="fr-FR">
                <a:latin typeface="Calibri" charset="0"/>
                <a:cs typeface="ＭＳ Ｐゴシック" charset="0"/>
              </a:rPr>
              <a:t>’</a:t>
            </a:r>
            <a:r>
              <a:rPr lang="fr-FR" altLang="ja-JP" dirty="0">
                <a:latin typeface="Calibri" charset="0"/>
                <a:cs typeface="ＭＳ Ｐゴシック" charset="0"/>
              </a:rPr>
              <a:t>information.</a:t>
            </a:r>
          </a:p>
          <a:p>
            <a:pPr algn="just"/>
            <a:endParaRPr lang="fr-FR" dirty="0">
              <a:latin typeface="Calibri" charset="0"/>
              <a:cs typeface="ＭＳ Ｐゴシック" charset="0"/>
            </a:endParaRPr>
          </a:p>
          <a:p>
            <a:pPr algn="just"/>
            <a:r>
              <a:rPr lang="fr-FR" dirty="0">
                <a:latin typeface="Calibri" charset="0"/>
                <a:cs typeface="ＭＳ Ｐゴシック" charset="0"/>
              </a:rPr>
              <a:t>Voici donc une caractéristique commune aux sciences humaines (dites molles) et aux sciences dures. </a:t>
            </a:r>
          </a:p>
          <a:p>
            <a:endParaRPr lang="fr-FR" dirty="0">
              <a:latin typeface="Calibri" charset="0"/>
              <a:cs typeface="ＭＳ Ｐゴシック" charset="0"/>
            </a:endParaRPr>
          </a:p>
          <a:p>
            <a:endParaRPr lang="fr-FR" dirty="0">
              <a:latin typeface="Calibri" charset="0"/>
              <a:cs typeface="ＭＳ Ｐゴシック"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0EF8DFB-C61D-F945-946C-7A9777DB4254}" type="slidenum">
              <a:rPr lang="en-US" sz="1200">
                <a:latin typeface="Calibri" charset="0"/>
              </a:rPr>
              <a:pPr eaLnBrk="1" hangingPunct="1"/>
              <a:t>6</a:t>
            </a:fld>
            <a:endParaRPr lang="en-US" sz="1200">
              <a:latin typeface="Calibri" charset="0"/>
            </a:endParaRPr>
          </a:p>
        </p:txBody>
      </p:sp>
    </p:spTree>
    <p:extLst>
      <p:ext uri="{BB962C8B-B14F-4D97-AF65-F5344CB8AC3E}">
        <p14:creationId xmlns:p14="http://schemas.microsoft.com/office/powerpoint/2010/main" val="541327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381000" y="685800"/>
            <a:ext cx="6096000" cy="3429000"/>
          </a:xfrm>
          <a:ln/>
        </p:spPr>
      </p:sp>
      <p:sp>
        <p:nvSpPr>
          <p:cNvPr id="266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dirty="0">
                <a:latin typeface="Calibri" charset="0"/>
                <a:cs typeface="ＭＳ Ｐゴシック" charset="0"/>
              </a:rPr>
              <a:t>D</a:t>
            </a:r>
            <a:r>
              <a:rPr lang="ja-JP" altLang="fr-FR">
                <a:latin typeface="Calibri" charset="0"/>
                <a:cs typeface="ＭＳ Ｐゴシック" charset="0"/>
              </a:rPr>
              <a:t>’</a:t>
            </a:r>
            <a:r>
              <a:rPr lang="fr-FR" altLang="ja-JP" dirty="0">
                <a:latin typeface="Calibri" charset="0"/>
                <a:cs typeface="ＭＳ Ｐゴシック" charset="0"/>
              </a:rPr>
              <a:t>aucuns s</a:t>
            </a:r>
            <a:r>
              <a:rPr lang="ja-JP" altLang="fr-FR">
                <a:latin typeface="Calibri" charset="0"/>
                <a:cs typeface="ＭＳ Ｐゴシック" charset="0"/>
              </a:rPr>
              <a:t>’</a:t>
            </a:r>
            <a:r>
              <a:rPr lang="fr-FR" altLang="ja-JP" dirty="0">
                <a:latin typeface="Calibri" charset="0"/>
                <a:cs typeface="ＭＳ Ｐゴシック" charset="0"/>
              </a:rPr>
              <a:t>accordent à lui reconnaître un côté divin.</a:t>
            </a:r>
            <a:endParaRPr lang="fr-FR" dirty="0">
              <a:latin typeface="Calibri" charset="0"/>
              <a:cs typeface="ＭＳ Ｐゴシック"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2DACCA85-E9B2-E447-B3AF-34CBCC6307B8}" type="slidenum">
              <a:rPr lang="fr-FR" sz="1200">
                <a:latin typeface="Calibri" charset="0"/>
              </a:rPr>
              <a:pPr eaLnBrk="1" hangingPunct="1"/>
              <a:t>7</a:t>
            </a:fld>
            <a:endParaRPr lang="fr-FR" sz="1200">
              <a:latin typeface="Calibri" charset="0"/>
            </a:endParaRPr>
          </a:p>
        </p:txBody>
      </p:sp>
    </p:spTree>
    <p:extLst>
      <p:ext uri="{BB962C8B-B14F-4D97-AF65-F5344CB8AC3E}">
        <p14:creationId xmlns:p14="http://schemas.microsoft.com/office/powerpoint/2010/main" val="3918001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14</a:t>
            </a:fld>
            <a:endParaRPr lang="fr-FR"/>
          </a:p>
        </p:txBody>
      </p:sp>
    </p:spTree>
    <p:extLst>
      <p:ext uri="{BB962C8B-B14F-4D97-AF65-F5344CB8AC3E}">
        <p14:creationId xmlns:p14="http://schemas.microsoft.com/office/powerpoint/2010/main" val="1835415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F(x) étant une fonction au sens mathématique</a:t>
            </a:r>
          </a:p>
          <a:p>
            <a:r>
              <a:rPr lang="fr-FR" dirty="0"/>
              <a:t>On en reparlera plus tard</a:t>
            </a:r>
          </a:p>
          <a:p>
            <a:endParaRPr lang="en-GB"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45</a:t>
            </a:fld>
            <a:endParaRPr lang="fr-FR"/>
          </a:p>
        </p:txBody>
      </p:sp>
    </p:spTree>
    <p:extLst>
      <p:ext uri="{BB962C8B-B14F-4D97-AF65-F5344CB8AC3E}">
        <p14:creationId xmlns:p14="http://schemas.microsoft.com/office/powerpoint/2010/main" val="2283737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48</a:t>
            </a:fld>
            <a:endParaRPr lang="fr-FR"/>
          </a:p>
        </p:txBody>
      </p:sp>
    </p:spTree>
    <p:extLst>
      <p:ext uri="{BB962C8B-B14F-4D97-AF65-F5344CB8AC3E}">
        <p14:creationId xmlns:p14="http://schemas.microsoft.com/office/powerpoint/2010/main" val="2295354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53</a:t>
            </a:fld>
            <a:endParaRPr lang="fr-FR"/>
          </a:p>
        </p:txBody>
      </p:sp>
    </p:spTree>
    <p:extLst>
      <p:ext uri="{BB962C8B-B14F-4D97-AF65-F5344CB8AC3E}">
        <p14:creationId xmlns:p14="http://schemas.microsoft.com/office/powerpoint/2010/main" val="1629606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67</a:t>
            </a:fld>
            <a:endParaRPr lang="fr-FR"/>
          </a:p>
        </p:txBody>
      </p:sp>
    </p:spTree>
    <p:extLst>
      <p:ext uri="{BB962C8B-B14F-4D97-AF65-F5344CB8AC3E}">
        <p14:creationId xmlns:p14="http://schemas.microsoft.com/office/powerpoint/2010/main" val="3297296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Carl Gauss</a:t>
            </a: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80</a:t>
            </a:fld>
            <a:endParaRPr lang="fr-FR"/>
          </a:p>
        </p:txBody>
      </p:sp>
    </p:spTree>
    <p:extLst>
      <p:ext uri="{BB962C8B-B14F-4D97-AF65-F5344CB8AC3E}">
        <p14:creationId xmlns:p14="http://schemas.microsoft.com/office/powerpoint/2010/main" val="370780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L’exercice 2 est pratiquement impossible à faire avec des switch ce serait trop long ;-)))</a:t>
            </a: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100</a:t>
            </a:fld>
            <a:endParaRPr lang="fr-FR"/>
          </a:p>
        </p:txBody>
      </p:sp>
    </p:spTree>
    <p:extLst>
      <p:ext uri="{BB962C8B-B14F-4D97-AF65-F5344CB8AC3E}">
        <p14:creationId xmlns:p14="http://schemas.microsoft.com/office/powerpoint/2010/main" val="3155014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101</a:t>
            </a:fld>
            <a:endParaRPr lang="fr-FR"/>
          </a:p>
        </p:txBody>
      </p:sp>
    </p:spTree>
    <p:extLst>
      <p:ext uri="{BB962C8B-B14F-4D97-AF65-F5344CB8AC3E}">
        <p14:creationId xmlns:p14="http://schemas.microsoft.com/office/powerpoint/2010/main" val="1184954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i = 2, j= 18 </a:t>
            </a:r>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i = 3, j= 9 </a:t>
            </a:r>
            <a:endParaRPr lang="fr-FR" sz="1200" kern="1200" dirty="0">
              <a:solidFill>
                <a:schemeClr val="tx1"/>
              </a:solidFill>
              <a:effectLst/>
              <a:latin typeface="+mn-lt"/>
              <a:ea typeface="+mn-ea"/>
              <a:cs typeface="+mn-cs"/>
            </a:endParaRPr>
          </a:p>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4765265-2079-B348-8E5C-28A872F3B46B}" type="slidenum">
              <a:rPr lang="fr-FR" smtClean="0"/>
              <a:t>111</a:t>
            </a:fld>
            <a:endParaRPr lang="fr-FR"/>
          </a:p>
        </p:txBody>
      </p:sp>
    </p:spTree>
    <p:extLst>
      <p:ext uri="{BB962C8B-B14F-4D97-AF65-F5344CB8AC3E}">
        <p14:creationId xmlns:p14="http://schemas.microsoft.com/office/powerpoint/2010/main" val="58055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ne va sans doute pas tenir compte de la contrainte en italique. </a:t>
            </a: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113</a:t>
            </a:fld>
            <a:endParaRPr lang="fr-FR"/>
          </a:p>
        </p:txBody>
      </p:sp>
    </p:spTree>
    <p:extLst>
      <p:ext uri="{BB962C8B-B14F-4D97-AF65-F5344CB8AC3E}">
        <p14:creationId xmlns:p14="http://schemas.microsoft.com/office/powerpoint/2010/main" val="2194977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 il faut faudrait mettre la condition d’attente des 3 mois, i=3 en début de boucle</a:t>
            </a: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114</a:t>
            </a:fld>
            <a:endParaRPr lang="fr-FR"/>
          </a:p>
        </p:txBody>
      </p:sp>
    </p:spTree>
    <p:extLst>
      <p:ext uri="{BB962C8B-B14F-4D97-AF65-F5344CB8AC3E}">
        <p14:creationId xmlns:p14="http://schemas.microsoft.com/office/powerpoint/2010/main" val="1023456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Caractère par caractère car on n’a pas de string et pas de tableau. </a:t>
            </a: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115</a:t>
            </a:fld>
            <a:endParaRPr lang="fr-FR"/>
          </a:p>
        </p:txBody>
      </p:sp>
    </p:spTree>
    <p:extLst>
      <p:ext uri="{BB962C8B-B14F-4D97-AF65-F5344CB8AC3E}">
        <p14:creationId xmlns:p14="http://schemas.microsoft.com/office/powerpoint/2010/main" val="1535353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4765265-2079-B348-8E5C-28A872F3B46B}" type="slidenum">
              <a:rPr lang="fr-FR" smtClean="0"/>
              <a:t>122</a:t>
            </a:fld>
            <a:endParaRPr lang="fr-FR"/>
          </a:p>
        </p:txBody>
      </p:sp>
    </p:spTree>
    <p:extLst>
      <p:ext uri="{BB962C8B-B14F-4D97-AF65-F5344CB8AC3E}">
        <p14:creationId xmlns:p14="http://schemas.microsoft.com/office/powerpoint/2010/main" val="2056726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143</a:t>
            </a:fld>
            <a:endParaRPr lang="fr-FR"/>
          </a:p>
        </p:txBody>
      </p:sp>
    </p:spTree>
    <p:extLst>
      <p:ext uri="{BB962C8B-B14F-4D97-AF65-F5344CB8AC3E}">
        <p14:creationId xmlns:p14="http://schemas.microsoft.com/office/powerpoint/2010/main" val="3661870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a:solidFill>
                  <a:schemeClr val="tx1"/>
                </a:solidFill>
                <a:effectLst/>
                <a:latin typeface="+mn-lt"/>
                <a:ea typeface="+mn-ea"/>
                <a:cs typeface="+mn-cs"/>
              </a:rPr>
              <a:t>Autre lecture ::::: char </a:t>
            </a:r>
            <a:r>
              <a:rPr lang="fr-FR" sz="1200" b="1" kern="1200" dirty="0">
                <a:solidFill>
                  <a:schemeClr val="tx1"/>
                </a:solidFill>
                <a:effectLst/>
                <a:latin typeface="+mn-lt"/>
                <a:ea typeface="+mn-ea"/>
                <a:cs typeface="+mn-cs"/>
              </a:rPr>
              <a:t>SUJ[100];</a:t>
            </a:r>
            <a:r>
              <a:rPr lang="fr-FR" dirty="0">
                <a:effectLst/>
              </a:rPr>
              <a:t> </a:t>
            </a:r>
            <a:r>
              <a:rPr lang="fr-FR" sz="1200" b="1" kern="1200" dirty="0" err="1">
                <a:solidFill>
                  <a:schemeClr val="tx1"/>
                </a:solidFill>
                <a:effectLst/>
                <a:latin typeface="+mn-lt"/>
                <a:ea typeface="+mn-ea"/>
                <a:cs typeface="+mn-cs"/>
              </a:rPr>
              <a:t>printf</a:t>
            </a:r>
            <a:r>
              <a:rPr lang="fr-FR" sz="1200" b="1" kern="1200" dirty="0">
                <a:solidFill>
                  <a:schemeClr val="tx1"/>
                </a:solidFill>
                <a:effectLst/>
                <a:latin typeface="+mn-lt"/>
                <a:ea typeface="+mn-ea"/>
                <a:cs typeface="+mn-cs"/>
              </a:rPr>
              <a:t>("Introduisez la chaîne à transformer SUJ : ");</a:t>
            </a:r>
            <a:r>
              <a:rPr lang="fr-FR" sz="1200" b="0"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gets</a:t>
            </a:r>
            <a:r>
              <a:rPr lang="fr-FR" sz="1200" b="1" kern="1200" dirty="0">
                <a:solidFill>
                  <a:schemeClr val="tx1"/>
                </a:solidFill>
                <a:effectLst/>
                <a:latin typeface="+mn-lt"/>
                <a:ea typeface="+mn-ea"/>
                <a:cs typeface="+mn-cs"/>
              </a:rPr>
              <a:t>(SUJ);</a:t>
            </a:r>
            <a:endParaRPr lang="en-GB"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172</a:t>
            </a:fld>
            <a:endParaRPr lang="fr-FR"/>
          </a:p>
        </p:txBody>
      </p:sp>
    </p:spTree>
    <p:extLst>
      <p:ext uri="{BB962C8B-B14F-4D97-AF65-F5344CB8AC3E}">
        <p14:creationId xmlns:p14="http://schemas.microsoft.com/office/powerpoint/2010/main" val="2430129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199</a:t>
            </a:fld>
            <a:endParaRPr lang="fr-FR"/>
          </a:p>
        </p:txBody>
      </p:sp>
    </p:spTree>
    <p:extLst>
      <p:ext uri="{BB962C8B-B14F-4D97-AF65-F5344CB8AC3E}">
        <p14:creationId xmlns:p14="http://schemas.microsoft.com/office/powerpoint/2010/main" val="3008594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dirty="0">
                <a:solidFill>
                  <a:schemeClr val="tx1"/>
                </a:solidFill>
                <a:effectLst/>
                <a:latin typeface="+mn-lt"/>
                <a:ea typeface="+mn-ea"/>
                <a:cs typeface="+mn-cs"/>
              </a:rPr>
              <a:t>J'ai dû mettre deux antislashs</a:t>
            </a:r>
            <a:r>
              <a:rPr lang="fr-FR" dirty="0"/>
              <a:t>\</a:t>
            </a:r>
            <a:r>
              <a:rPr lang="fr-FR" sz="1200" b="0" i="0" u="none" strike="noStrike" kern="1200" dirty="0">
                <a:solidFill>
                  <a:schemeClr val="tx1"/>
                </a:solidFill>
                <a:effectLst/>
                <a:latin typeface="+mn-lt"/>
                <a:ea typeface="+mn-ea"/>
                <a:cs typeface="+mn-cs"/>
              </a:rPr>
              <a:t>à chaque fois comme vous l'avez remarqué. En effet, si j'en avais écrit un seul, votre ordinateur aurait cru que vous essayiez d'insérer un symbole spécial comme</a:t>
            </a:r>
            <a:r>
              <a:rPr lang="fr-FR" dirty="0"/>
              <a:t>\</a:t>
            </a:r>
            <a:r>
              <a:rPr lang="fr-FR" dirty="0" err="1"/>
              <a:t>n</a:t>
            </a:r>
            <a:r>
              <a:rPr lang="fr-FR" sz="1200" b="0" i="0" u="none" strike="noStrike" kern="1200" dirty="0" err="1">
                <a:solidFill>
                  <a:schemeClr val="tx1"/>
                </a:solidFill>
                <a:effectLst/>
                <a:latin typeface="+mn-lt"/>
                <a:ea typeface="+mn-ea"/>
                <a:cs typeface="+mn-cs"/>
              </a:rPr>
              <a:t>ou</a:t>
            </a:r>
            <a:r>
              <a:rPr lang="fr-FR" dirty="0"/>
              <a:t>\</a:t>
            </a:r>
            <a:r>
              <a:rPr lang="fr-FR" dirty="0" err="1"/>
              <a:t>t</a:t>
            </a:r>
            <a:r>
              <a:rPr lang="fr-FR" sz="1200" b="0" i="0" u="none" strike="noStrike" kern="1200">
                <a:solidFill>
                  <a:schemeClr val="tx1"/>
                </a:solidFill>
                <a:effectLst/>
                <a:latin typeface="+mn-lt"/>
                <a:ea typeface="+mn-ea"/>
                <a:cs typeface="+mn-cs"/>
              </a:rPr>
              <a:t>.</a:t>
            </a:r>
            <a:endParaRPr lang="fr-FR"/>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4765265-2079-B348-8E5C-28A872F3B46B}" type="slidenum">
              <a:rPr lang="fr-FR" smtClean="0"/>
              <a:t>217</a:t>
            </a:fld>
            <a:endParaRPr lang="fr-FR"/>
          </a:p>
        </p:txBody>
      </p:sp>
    </p:spTree>
    <p:extLst>
      <p:ext uri="{BB962C8B-B14F-4D97-AF65-F5344CB8AC3E}">
        <p14:creationId xmlns:p14="http://schemas.microsoft.com/office/powerpoint/2010/main" val="1505517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3F78545-356F-6840-B6B1-FEA0929E1310}" type="datetime1">
              <a:rPr lang="fr-FR" smtClean="0"/>
              <a:t>01/02/2023</a:t>
            </a:fld>
            <a:endParaRPr lang="en-US" dirty="0"/>
          </a:p>
        </p:txBody>
      </p:sp>
      <p:sp>
        <p:nvSpPr>
          <p:cNvPr id="5" name="Footer Placeholder 4"/>
          <p:cNvSpPr>
            <a:spLocks noGrp="1"/>
          </p:cNvSpPr>
          <p:nvPr>
            <p:ph type="ftr" sz="quarter" idx="11"/>
          </p:nvPr>
        </p:nvSpPr>
        <p:spPr/>
        <p:txBody>
          <a:bodyPr/>
          <a:lstStyle/>
          <a:p>
            <a:r>
              <a:rPr lang="en-US"/>
              <a:t>26</a:t>
            </a:r>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0D53931-E072-C341-B950-CA6583DC9E8A}" type="datetime1">
              <a:rPr lang="fr-FR" smtClean="0"/>
              <a:t>01/02/2023</a:t>
            </a:fld>
            <a:endParaRPr lang="en-US" dirty="0"/>
          </a:p>
        </p:txBody>
      </p:sp>
      <p:sp>
        <p:nvSpPr>
          <p:cNvPr id="5" name="Footer Placeholder 4"/>
          <p:cNvSpPr>
            <a:spLocks noGrp="1"/>
          </p:cNvSpPr>
          <p:nvPr>
            <p:ph type="ftr" sz="quarter" idx="11"/>
          </p:nvPr>
        </p:nvSpPr>
        <p:spPr/>
        <p:txBody>
          <a:bodyPr/>
          <a:lstStyle/>
          <a:p>
            <a:r>
              <a:rPr lang="en-US"/>
              <a:t>26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2F57342F-D5F9-224B-B2D8-03CB984C99B7}" type="datetime1">
              <a:rPr lang="fr-FR" smtClean="0"/>
              <a:t>01/02/2023</a:t>
            </a:fld>
            <a:endParaRPr lang="en-US" dirty="0"/>
          </a:p>
        </p:txBody>
      </p:sp>
      <p:sp>
        <p:nvSpPr>
          <p:cNvPr id="5" name="Footer Placeholder 4"/>
          <p:cNvSpPr>
            <a:spLocks noGrp="1"/>
          </p:cNvSpPr>
          <p:nvPr>
            <p:ph type="ftr" sz="quarter" idx="11"/>
          </p:nvPr>
        </p:nvSpPr>
        <p:spPr/>
        <p:txBody>
          <a:bodyPr/>
          <a:lstStyle/>
          <a:p>
            <a:r>
              <a:rPr lang="en-US"/>
              <a:t>26</a:t>
            </a:r>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15522B5D-C028-3C44-8392-8AE246737A7B}"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80322" y="3030008"/>
            <a:ext cx="4698355" cy="2906179"/>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5594123" y="3030008"/>
            <a:ext cx="4700059" cy="2906179"/>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0EEB73DA-DAB9-9D4B-97AB-3B72683207ED}" type="datetime1">
              <a:rPr lang="fr-FR" smtClean="0"/>
              <a:t>01/02/2023</a:t>
            </a:fld>
            <a:endParaRPr lang="en-US" dirty="0"/>
          </a:p>
        </p:txBody>
      </p:sp>
      <p:sp>
        <p:nvSpPr>
          <p:cNvPr id="8" name="Footer Placeholder 7"/>
          <p:cNvSpPr>
            <a:spLocks noGrp="1"/>
          </p:cNvSpPr>
          <p:nvPr>
            <p:ph type="ftr" sz="quarter" idx="11"/>
          </p:nvPr>
        </p:nvSpPr>
        <p:spPr/>
        <p:txBody>
          <a:bodyPr/>
          <a:lstStyle/>
          <a:p>
            <a:r>
              <a:rPr lang="en-US"/>
              <a:t>26</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DD0DDAE-8E6E-8C4D-A6AB-7954EFB28D6F}" type="datetime1">
              <a:rPr lang="fr-FR" smtClean="0"/>
              <a:t>01/02/2023</a:t>
            </a:fld>
            <a:endParaRPr lang="en-US" dirty="0"/>
          </a:p>
        </p:txBody>
      </p:sp>
      <p:sp>
        <p:nvSpPr>
          <p:cNvPr id="4" name="Footer Placeholder 3"/>
          <p:cNvSpPr>
            <a:spLocks noGrp="1"/>
          </p:cNvSpPr>
          <p:nvPr>
            <p:ph type="ftr" sz="quarter" idx="11"/>
          </p:nvPr>
        </p:nvSpPr>
        <p:spPr/>
        <p:txBody>
          <a:bodyPr/>
          <a:lstStyle/>
          <a:p>
            <a:r>
              <a:rPr lang="en-US"/>
              <a:t>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01A818A9-496E-A444-877E-73F0E306F60D}" type="datetime1">
              <a:rPr lang="fr-FR" smtClean="0"/>
              <a:t>01/02/2023</a:t>
            </a:fld>
            <a:endParaRPr lang="en-US" dirty="0"/>
          </a:p>
        </p:txBody>
      </p:sp>
      <p:sp>
        <p:nvSpPr>
          <p:cNvPr id="3" name="Footer Placeholder 2"/>
          <p:cNvSpPr>
            <a:spLocks noGrp="1"/>
          </p:cNvSpPr>
          <p:nvPr>
            <p:ph type="ftr" sz="quarter" idx="11"/>
          </p:nvPr>
        </p:nvSpPr>
        <p:spPr/>
        <p:txBody>
          <a:bodyPr/>
          <a:lstStyle/>
          <a:p>
            <a:r>
              <a:rPr lang="en-US"/>
              <a:t>26</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8FEEC9EB-F0BF-864C-ABF2-5DDF7AA82BEC}"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6F8CA116-37F1-E640-AA5F-B3FC7840B5DB}"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D58D9D45-2B7A-9A49-9168-08E441517B44}"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69B69C7B-EEBD-5243-8CC4-32131F9FDE83}"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0E3DD796-7961-8F4A-B8BB-6EEE5490914E}"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7F501135-4BA8-2B40-8CB8-79D121FCB319}" type="datetime1">
              <a:rPr lang="fr-FR" smtClean="0"/>
              <a:t>01/02/2023</a:t>
            </a:fld>
            <a:endParaRPr lang="en-US" dirty="0"/>
          </a:p>
        </p:txBody>
      </p:sp>
      <p:sp>
        <p:nvSpPr>
          <p:cNvPr id="6" name="Footer Placeholder 5"/>
          <p:cNvSpPr>
            <a:spLocks noGrp="1"/>
          </p:cNvSpPr>
          <p:nvPr>
            <p:ph type="ftr" sz="quarter" idx="11"/>
          </p:nvPr>
        </p:nvSpPr>
        <p:spPr/>
        <p:txBody>
          <a:bodyPr/>
          <a:lstStyle/>
          <a:p>
            <a:r>
              <a:rPr lang="en-US"/>
              <a:t>26</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3" name="Date Placeholder 2"/>
          <p:cNvSpPr>
            <a:spLocks noGrp="1"/>
          </p:cNvSpPr>
          <p:nvPr>
            <p:ph type="dt" sz="half" idx="10"/>
          </p:nvPr>
        </p:nvSpPr>
        <p:spPr/>
        <p:txBody>
          <a:bodyPr/>
          <a:lstStyle/>
          <a:p>
            <a:fld id="{E81413A3-A183-6947-AD8B-B9390EBE49B3}" type="datetime1">
              <a:rPr lang="fr-FR" smtClean="0"/>
              <a:t>01/02/2023</a:t>
            </a:fld>
            <a:endParaRPr lang="en-US" dirty="0"/>
          </a:p>
        </p:txBody>
      </p:sp>
      <p:sp>
        <p:nvSpPr>
          <p:cNvPr id="4" name="Footer Placeholder 3"/>
          <p:cNvSpPr>
            <a:spLocks noGrp="1"/>
          </p:cNvSpPr>
          <p:nvPr>
            <p:ph type="ftr" sz="quarter" idx="11"/>
          </p:nvPr>
        </p:nvSpPr>
        <p:spPr/>
        <p:txBody>
          <a:bodyPr/>
          <a:lstStyle/>
          <a:p>
            <a:r>
              <a:rPr lang="en-US"/>
              <a:t>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3" name="Date Placeholder 2"/>
          <p:cNvSpPr>
            <a:spLocks noGrp="1"/>
          </p:cNvSpPr>
          <p:nvPr>
            <p:ph type="dt" sz="half" idx="10"/>
          </p:nvPr>
        </p:nvSpPr>
        <p:spPr/>
        <p:txBody>
          <a:bodyPr/>
          <a:lstStyle/>
          <a:p>
            <a:fld id="{671476EB-D40D-4344-9D10-C1F8EF73BAB7}" type="datetime1">
              <a:rPr lang="fr-FR" smtClean="0"/>
              <a:t>01/02/2023</a:t>
            </a:fld>
            <a:endParaRPr lang="en-US" dirty="0"/>
          </a:p>
        </p:txBody>
      </p:sp>
      <p:sp>
        <p:nvSpPr>
          <p:cNvPr id="4" name="Footer Placeholder 3"/>
          <p:cNvSpPr>
            <a:spLocks noGrp="1"/>
          </p:cNvSpPr>
          <p:nvPr>
            <p:ph type="ftr" sz="quarter" idx="11"/>
          </p:nvPr>
        </p:nvSpPr>
        <p:spPr/>
        <p:txBody>
          <a:bodyPr/>
          <a:lstStyle/>
          <a:p>
            <a:r>
              <a:rPr lang="en-US"/>
              <a:t>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899F8560-3940-9745-B0D4-F04E54D1FF61}" type="datetime1">
              <a:rPr lang="fr-FR" smtClean="0"/>
              <a:t>01/02/2023</a:t>
            </a:fld>
            <a:endParaRPr lang="en-US" dirty="0"/>
          </a:p>
        </p:txBody>
      </p:sp>
      <p:sp>
        <p:nvSpPr>
          <p:cNvPr id="5" name="Footer Placeholder 4"/>
          <p:cNvSpPr>
            <a:spLocks noGrp="1"/>
          </p:cNvSpPr>
          <p:nvPr>
            <p:ph type="ftr" sz="quarter" idx="11"/>
          </p:nvPr>
        </p:nvSpPr>
        <p:spPr/>
        <p:txBody>
          <a:bodyPr/>
          <a:lstStyle/>
          <a:p>
            <a:r>
              <a:rPr lang="en-US"/>
              <a:t>26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FFD96116-007B-8148-B352-541D24E0CFBD}" type="datetime1">
              <a:rPr lang="fr-FR" smtClean="0"/>
              <a:t>01/02/2023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r>
              <a:rPr lang="en-US"/>
              <a:t>26</a:t>
            </a:r>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B4993E-F30F-2144-84D1-3533E17C20D3}" type="datetime1">
              <a:rPr lang="fr-FR" smtClean="0"/>
              <a:t>01/02/2023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26</a:t>
            </a:r>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robin.vivian@univ-lorraine.f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8.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0.tiff"/><Relationship Id="rId4" Type="http://schemas.openxmlformats.org/officeDocument/2006/relationships/image" Target="../media/image29.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supportduweb.com/convertisseur-textes-binaire-code-ascii-numerique-ordinateur-secret-encoder-text-binary-chiffrer.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2.xml"/><Relationship Id="rId6" Type="http://schemas.openxmlformats.org/officeDocument/2006/relationships/image" Target="../media/image37.tiff"/><Relationship Id="rId5" Type="http://schemas.openxmlformats.org/officeDocument/2006/relationships/image" Target="../media/image36.tiff"/><Relationship Id="rId4" Type="http://schemas.openxmlformats.org/officeDocument/2006/relationships/image" Target="../media/image35.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6.tif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12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39.tiff"/><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4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image" Target="../media/image168.png"/></Relationships>
</file>

<file path=ppt/slides/_rels/slide17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7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83.tiff"/><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92.tif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8.png"/></Relationships>
</file>

<file path=ppt/slides/_rels/slide200.xml.rels><?xml version="1.0" encoding="UTF-8" standalone="yes"?>
<Relationships xmlns="http://schemas.openxmlformats.org/package/2006/relationships"><Relationship Id="rId2" Type="http://schemas.openxmlformats.org/officeDocument/2006/relationships/image" Target="../media/image199.tiff"/><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215.tiff"/><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 Id="rId4" Type="http://schemas.openxmlformats.org/officeDocument/2006/relationships/image" Target="../media/image227.png"/></Relationships>
</file>

<file path=ppt/slides/_rels/slide229.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2.xml"/><Relationship Id="rId4" Type="http://schemas.openxmlformats.org/officeDocument/2006/relationships/image" Target="../media/image233.png"/></Relationships>
</file>

<file path=ppt/slides/_rels/slide232.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2.xml"/><Relationship Id="rId4" Type="http://schemas.openxmlformats.org/officeDocument/2006/relationships/image" Target="../media/image236.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24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11930B-A5DB-A04D-8F06-AD3A02591412}"/>
              </a:ext>
            </a:extLst>
          </p:cNvPr>
          <p:cNvSpPr>
            <a:spLocks noGrp="1"/>
          </p:cNvSpPr>
          <p:nvPr>
            <p:ph type="ctrTitle"/>
          </p:nvPr>
        </p:nvSpPr>
        <p:spPr/>
        <p:txBody>
          <a:bodyPr/>
          <a:lstStyle/>
          <a:p>
            <a:pPr algn="l"/>
            <a:r>
              <a:rPr lang="fr-FR" dirty="0"/>
              <a:t>Apprendre le C</a:t>
            </a:r>
          </a:p>
        </p:txBody>
      </p:sp>
      <p:sp>
        <p:nvSpPr>
          <p:cNvPr id="3" name="Sous-titre 2">
            <a:extLst>
              <a:ext uri="{FF2B5EF4-FFF2-40B4-BE49-F238E27FC236}">
                <a16:creationId xmlns:a16="http://schemas.microsoft.com/office/drawing/2014/main" id="{125AFC4D-8F7D-E946-9E6F-F29682FD8A55}"/>
              </a:ext>
            </a:extLst>
          </p:cNvPr>
          <p:cNvSpPr>
            <a:spLocks noGrp="1"/>
          </p:cNvSpPr>
          <p:nvPr>
            <p:ph type="subTitle" idx="1"/>
          </p:nvPr>
        </p:nvSpPr>
        <p:spPr/>
        <p:txBody>
          <a:bodyPr/>
          <a:lstStyle/>
          <a:p>
            <a:r>
              <a:rPr lang="fr-FR" dirty="0"/>
              <a:t>L1 Maths-Info UFR MIM UL</a:t>
            </a:r>
          </a:p>
        </p:txBody>
      </p:sp>
      <p:sp>
        <p:nvSpPr>
          <p:cNvPr id="4" name="ZoneTexte 3">
            <a:extLst>
              <a:ext uri="{FF2B5EF4-FFF2-40B4-BE49-F238E27FC236}">
                <a16:creationId xmlns:a16="http://schemas.microsoft.com/office/drawing/2014/main" id="{A4AECEEC-F26E-FC41-AB02-FBE1DD1475DE}"/>
              </a:ext>
            </a:extLst>
          </p:cNvPr>
          <p:cNvSpPr txBox="1"/>
          <p:nvPr/>
        </p:nvSpPr>
        <p:spPr>
          <a:xfrm>
            <a:off x="3914454" y="5928189"/>
            <a:ext cx="4519827" cy="369332"/>
          </a:xfrm>
          <a:prstGeom prst="rect">
            <a:avLst/>
          </a:prstGeom>
          <a:noFill/>
        </p:spPr>
        <p:txBody>
          <a:bodyPr wrap="none" rtlCol="0">
            <a:spAutoFit/>
          </a:bodyPr>
          <a:lstStyle/>
          <a:p>
            <a:r>
              <a:rPr lang="fr-FR" dirty="0"/>
              <a:t>Intervenants : M. </a:t>
            </a:r>
            <a:r>
              <a:rPr lang="fr-FR" dirty="0" err="1"/>
              <a:t>Sahnoune</a:t>
            </a:r>
            <a:r>
              <a:rPr lang="fr-FR" dirty="0"/>
              <a:t>   &amp; R. Vivian</a:t>
            </a:r>
          </a:p>
        </p:txBody>
      </p:sp>
      <p:sp>
        <p:nvSpPr>
          <p:cNvPr id="5" name="ZoneTexte 4">
            <a:extLst>
              <a:ext uri="{FF2B5EF4-FFF2-40B4-BE49-F238E27FC236}">
                <a16:creationId xmlns:a16="http://schemas.microsoft.com/office/drawing/2014/main" id="{98DE83D8-AEF2-C741-BE1E-3BEC7D720B74}"/>
              </a:ext>
            </a:extLst>
          </p:cNvPr>
          <p:cNvSpPr txBox="1"/>
          <p:nvPr/>
        </p:nvSpPr>
        <p:spPr>
          <a:xfrm>
            <a:off x="9493321" y="3133618"/>
            <a:ext cx="2280863" cy="523220"/>
          </a:xfrm>
          <a:prstGeom prst="rect">
            <a:avLst/>
          </a:prstGeom>
          <a:noFill/>
        </p:spPr>
        <p:txBody>
          <a:bodyPr wrap="square" rtlCol="0">
            <a:spAutoFit/>
          </a:bodyPr>
          <a:lstStyle/>
          <a:p>
            <a:r>
              <a:rPr lang="fr-FR" sz="2800" dirty="0">
                <a:solidFill>
                  <a:schemeClr val="bg1"/>
                </a:solidFill>
              </a:rPr>
              <a:t>2019-2020</a:t>
            </a:r>
          </a:p>
        </p:txBody>
      </p:sp>
    </p:spTree>
    <p:extLst>
      <p:ext uri="{BB962C8B-B14F-4D97-AF65-F5344CB8AC3E}">
        <p14:creationId xmlns:p14="http://schemas.microsoft.com/office/powerpoint/2010/main" val="35419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0C052-121E-8343-85E9-D9637B5C40BA}"/>
              </a:ext>
            </a:extLst>
          </p:cNvPr>
          <p:cNvSpPr>
            <a:spLocks noGrp="1"/>
          </p:cNvSpPr>
          <p:nvPr>
            <p:ph type="title"/>
          </p:nvPr>
        </p:nvSpPr>
        <p:spPr/>
        <p:txBody>
          <a:bodyPr/>
          <a:lstStyle/>
          <a:p>
            <a:r>
              <a:rPr lang="fr-FR" dirty="0"/>
              <a:t>Qui, quoi, où, quand ?</a:t>
            </a:r>
          </a:p>
        </p:txBody>
      </p:sp>
      <p:sp>
        <p:nvSpPr>
          <p:cNvPr id="3" name="Espace réservé du contenu 2">
            <a:extLst>
              <a:ext uri="{FF2B5EF4-FFF2-40B4-BE49-F238E27FC236}">
                <a16:creationId xmlns:a16="http://schemas.microsoft.com/office/drawing/2014/main" id="{234956EA-7BD9-134C-8F66-247CA691E4D4}"/>
              </a:ext>
            </a:extLst>
          </p:cNvPr>
          <p:cNvSpPr>
            <a:spLocks noGrp="1"/>
          </p:cNvSpPr>
          <p:nvPr>
            <p:ph idx="1"/>
          </p:nvPr>
        </p:nvSpPr>
        <p:spPr/>
        <p:txBody>
          <a:bodyPr/>
          <a:lstStyle/>
          <a:p>
            <a:r>
              <a:rPr lang="fr-FR" dirty="0"/>
              <a:t>Je suis : Robin VIVIAN</a:t>
            </a:r>
          </a:p>
          <a:p>
            <a:r>
              <a:rPr lang="fr-FR" dirty="0"/>
              <a:t>Il fait quoi :Enseignant en informatique à l’UFR MIM</a:t>
            </a:r>
          </a:p>
          <a:p>
            <a:r>
              <a:rPr lang="fr-FR" dirty="0"/>
              <a:t>Aussi : Laboratoire </a:t>
            </a:r>
            <a:r>
              <a:rPr lang="fr-FR" dirty="0" err="1"/>
              <a:t>Perseus</a:t>
            </a:r>
            <a:r>
              <a:rPr lang="fr-FR" dirty="0"/>
              <a:t> depuis sa création le 11 septembre 2001 (Je sais c’est passé inaperçu au niveau mondial, pas de chance)</a:t>
            </a:r>
          </a:p>
          <a:p>
            <a:r>
              <a:rPr lang="fr-FR" dirty="0"/>
              <a:t>Thèmes de recherche : interactions technologiques, mobilité, …</a:t>
            </a:r>
          </a:p>
          <a:p>
            <a:r>
              <a:rPr lang="fr-FR" dirty="0"/>
              <a:t>Mail : </a:t>
            </a:r>
            <a:r>
              <a:rPr lang="fr-FR" dirty="0">
                <a:hlinkClick r:id="rId2"/>
              </a:rPr>
              <a:t>robin.vivian@univ-lorraine.fr</a:t>
            </a:r>
            <a:endParaRPr lang="fr-FR" dirty="0"/>
          </a:p>
          <a:p>
            <a:r>
              <a:rPr lang="fr-FR" dirty="0" err="1"/>
              <a:t>Cel</a:t>
            </a:r>
            <a:r>
              <a:rPr lang="fr-FR" dirty="0"/>
              <a:t> : 06 79 62 97 78</a:t>
            </a:r>
          </a:p>
        </p:txBody>
      </p:sp>
      <p:sp>
        <p:nvSpPr>
          <p:cNvPr id="4" name="Espace réservé du numéro de diapositive 3">
            <a:extLst>
              <a:ext uri="{FF2B5EF4-FFF2-40B4-BE49-F238E27FC236}">
                <a16:creationId xmlns:a16="http://schemas.microsoft.com/office/drawing/2014/main" id="{B02FAFD3-3F4F-F34C-96BE-47509374301C}"/>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816350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24729" y="458187"/>
            <a:ext cx="2428875"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80310" y="932724"/>
            <a:ext cx="2376252" cy="1901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87489" y="3244095"/>
            <a:ext cx="1742911" cy="1564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79777" y="4121983"/>
            <a:ext cx="1860551" cy="1873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1861" y="4677140"/>
            <a:ext cx="2503487" cy="181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Image 1">
            <a:extLst>
              <a:ext uri="{FF2B5EF4-FFF2-40B4-BE49-F238E27FC236}">
                <a16:creationId xmlns:a16="http://schemas.microsoft.com/office/drawing/2014/main" id="{70D58001-96D0-3E4F-A132-B0EA8F00CA3C}"/>
              </a:ext>
            </a:extLst>
          </p:cNvPr>
          <p:cNvPicPr>
            <a:picLocks noChangeAspect="1"/>
          </p:cNvPicPr>
          <p:nvPr/>
        </p:nvPicPr>
        <p:blipFill>
          <a:blip r:embed="rId8"/>
          <a:stretch>
            <a:fillRect/>
          </a:stretch>
        </p:blipFill>
        <p:spPr>
          <a:xfrm>
            <a:off x="132791" y="458187"/>
            <a:ext cx="4122403" cy="2116412"/>
          </a:xfrm>
          <a:prstGeom prst="rect">
            <a:avLst/>
          </a:prstGeom>
        </p:spPr>
      </p:pic>
    </p:spTree>
    <p:extLst>
      <p:ext uri="{BB962C8B-B14F-4D97-AF65-F5344CB8AC3E}">
        <p14:creationId xmlns:p14="http://schemas.microsoft.com/office/powerpoint/2010/main" val="1226708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a:defRPr/>
            </a:pPr>
            <a:r>
              <a:rPr lang="fr-FR">
                <a:latin typeface="Calibri" charset="0"/>
                <a:ea typeface="ＭＳ Ｐゴシック" charset="0"/>
                <a:cs typeface="ＭＳ Ｐゴシック" charset="0"/>
              </a:rPr>
              <a:t>cependant</a:t>
            </a:r>
          </a:p>
        </p:txBody>
      </p:sp>
      <p:pic>
        <p:nvPicPr>
          <p:cNvPr id="20482"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9509" y="1709192"/>
            <a:ext cx="2794000" cy="181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Image 2">
            <a:extLst>
              <a:ext uri="{FF2B5EF4-FFF2-40B4-BE49-F238E27FC236}">
                <a16:creationId xmlns:a16="http://schemas.microsoft.com/office/drawing/2014/main" id="{280DE5EF-16B9-9140-A50B-B8096155ADAC}"/>
              </a:ext>
            </a:extLst>
          </p:cNvPr>
          <p:cNvPicPr>
            <a:picLocks noChangeAspect="1"/>
          </p:cNvPicPr>
          <p:nvPr/>
        </p:nvPicPr>
        <p:blipFill>
          <a:blip r:embed="rId3"/>
          <a:stretch>
            <a:fillRect/>
          </a:stretch>
        </p:blipFill>
        <p:spPr>
          <a:xfrm>
            <a:off x="6384032" y="814636"/>
            <a:ext cx="3419872" cy="2564904"/>
          </a:xfrm>
          <a:prstGeom prst="rect">
            <a:avLst/>
          </a:prstGeom>
        </p:spPr>
      </p:pic>
      <p:pic>
        <p:nvPicPr>
          <p:cNvPr id="4" name="Image 3">
            <a:extLst>
              <a:ext uri="{FF2B5EF4-FFF2-40B4-BE49-F238E27FC236}">
                <a16:creationId xmlns:a16="http://schemas.microsoft.com/office/drawing/2014/main" id="{F3876801-178E-0347-936C-5F9220C0A778}"/>
              </a:ext>
            </a:extLst>
          </p:cNvPr>
          <p:cNvPicPr>
            <a:picLocks noChangeAspect="1"/>
          </p:cNvPicPr>
          <p:nvPr/>
        </p:nvPicPr>
        <p:blipFill>
          <a:blip r:embed="rId4"/>
          <a:stretch>
            <a:fillRect/>
          </a:stretch>
        </p:blipFill>
        <p:spPr>
          <a:xfrm>
            <a:off x="2831637" y="4197086"/>
            <a:ext cx="3821576" cy="2145551"/>
          </a:xfrm>
          <a:prstGeom prst="rect">
            <a:avLst/>
          </a:prstGeom>
        </p:spPr>
      </p:pic>
    </p:spTree>
    <p:extLst>
      <p:ext uri="{BB962C8B-B14F-4D97-AF65-F5344CB8AC3E}">
        <p14:creationId xmlns:p14="http://schemas.microsoft.com/office/powerpoint/2010/main" val="104403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checkerboard(across)">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82600"/>
            <a:ext cx="2260600" cy="226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1" y="533400"/>
            <a:ext cx="1784351" cy="1949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80300" y="1905000"/>
            <a:ext cx="2768600" cy="2076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3505201"/>
            <a:ext cx="2133600" cy="265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33601" y="3276601"/>
            <a:ext cx="2374900" cy="237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9065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1" y="533400"/>
            <a:ext cx="2282825" cy="1644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4" name="Imag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83339" y="333375"/>
            <a:ext cx="1827212" cy="2014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5" name="Imag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73300" y="3630613"/>
            <a:ext cx="3462339" cy="200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6" name="Imag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11900" y="3500439"/>
            <a:ext cx="3683000" cy="250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07877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a:xfrm>
            <a:off x="0" y="636103"/>
            <a:ext cx="10296939" cy="1363281"/>
          </a:xfrm>
        </p:spPr>
        <p:txBody>
          <a:bodyPr/>
          <a:lstStyle/>
          <a:p>
            <a:pPr algn="just">
              <a:buFont typeface="Arial" charset="0"/>
              <a:buNone/>
            </a:pPr>
            <a:r>
              <a:rPr lang="fr-FR" dirty="0">
                <a:latin typeface="Calibri" charset="0"/>
                <a:ea typeface="ＭＳ Ｐゴシック" charset="0"/>
                <a:cs typeface="ＭＳ Ｐゴシック" charset="0"/>
              </a:rPr>
              <a:t>Donc le jour où nous avons inventé un objet capable de recevoir, traiter, stocker et émettre de l</a:t>
            </a:r>
            <a:r>
              <a:rPr lang="ja-JP" altLang="fr-FR">
                <a:latin typeface="Calibri" charset="0"/>
                <a:ea typeface="ＭＳ Ｐゴシック" charset="0"/>
                <a:cs typeface="ＭＳ Ｐゴシック" charset="0"/>
              </a:rPr>
              <a:t>’</a:t>
            </a:r>
            <a:r>
              <a:rPr lang="fr-FR" altLang="ja-JP" dirty="0">
                <a:latin typeface="Calibri" charset="0"/>
                <a:ea typeface="ＭＳ Ｐゴシック" charset="0"/>
                <a:cs typeface="ＭＳ Ｐゴシック" charset="0"/>
              </a:rPr>
              <a:t>information, nous avons inventé un outil universel mimant toute chose du </a:t>
            </a:r>
            <a:r>
              <a:rPr lang="fr-FR" altLang="ja-JP" dirty="0">
                <a:solidFill>
                  <a:srgbClr val="FF0000"/>
                </a:solidFill>
                <a:latin typeface="Calibri" charset="0"/>
                <a:ea typeface="ＭＳ Ｐゴシック" charset="0"/>
                <a:cs typeface="ＭＳ Ｐゴシック" charset="0"/>
              </a:rPr>
              <a:t>vivant</a:t>
            </a:r>
            <a:r>
              <a:rPr lang="fr-FR" altLang="ja-JP" dirty="0">
                <a:solidFill>
                  <a:srgbClr val="FFFF00"/>
                </a:solidFill>
                <a:latin typeface="Calibri" charset="0"/>
                <a:ea typeface="ＭＳ Ｐゴシック" charset="0"/>
                <a:cs typeface="ＭＳ Ｐゴシック" charset="0"/>
              </a:rPr>
              <a:t> </a:t>
            </a:r>
            <a:r>
              <a:rPr lang="fr-FR" altLang="ja-JP" dirty="0">
                <a:latin typeface="Calibri" charset="0"/>
                <a:ea typeface="ＭＳ Ｐゴシック" charset="0"/>
                <a:cs typeface="ＭＳ Ｐゴシック" charset="0"/>
              </a:rPr>
              <a:t>de </a:t>
            </a:r>
            <a:r>
              <a:rPr lang="fr-FR" altLang="ja-JP" dirty="0">
                <a:solidFill>
                  <a:srgbClr val="FF0000"/>
                </a:solidFill>
                <a:latin typeface="Calibri" charset="0"/>
                <a:ea typeface="ＭＳ Ｐゴシック" charset="0"/>
                <a:cs typeface="ＭＳ Ｐゴシック" charset="0"/>
              </a:rPr>
              <a:t>l</a:t>
            </a:r>
            <a:r>
              <a:rPr lang="ja-JP" altLang="fr-FR">
                <a:solidFill>
                  <a:srgbClr val="FF0000"/>
                </a:solidFill>
                <a:latin typeface="Calibri" charset="0"/>
                <a:ea typeface="ＭＳ Ｐゴシック" charset="0"/>
                <a:cs typeface="ＭＳ Ｐゴシック" charset="0"/>
              </a:rPr>
              <a:t>’</a:t>
            </a:r>
            <a:r>
              <a:rPr lang="fr-FR" altLang="ja-JP" dirty="0">
                <a:solidFill>
                  <a:srgbClr val="FF0000"/>
                </a:solidFill>
                <a:latin typeface="Calibri" charset="0"/>
                <a:ea typeface="ＭＳ Ｐゴシック" charset="0"/>
                <a:cs typeface="ＭＳ Ｐゴシック" charset="0"/>
              </a:rPr>
              <a:t>inerte </a:t>
            </a:r>
            <a:r>
              <a:rPr lang="fr-FR" altLang="ja-JP" dirty="0">
                <a:latin typeface="Calibri" charset="0"/>
                <a:ea typeface="ＭＳ Ｐゴシック" charset="0"/>
                <a:cs typeface="ＭＳ Ｐゴシック" charset="0"/>
              </a:rPr>
              <a:t>ou de</a:t>
            </a:r>
            <a:r>
              <a:rPr lang="fr-FR" altLang="ja-JP" dirty="0">
                <a:solidFill>
                  <a:srgbClr val="FF0000"/>
                </a:solidFill>
                <a:latin typeface="Calibri" charset="0"/>
                <a:ea typeface="ＭＳ Ｐゴシック" charset="0"/>
                <a:cs typeface="ＭＳ Ｐゴシック" charset="0"/>
              </a:rPr>
              <a:t> l</a:t>
            </a:r>
            <a:r>
              <a:rPr lang="ja-JP" altLang="fr-FR">
                <a:solidFill>
                  <a:srgbClr val="FF0000"/>
                </a:solidFill>
                <a:latin typeface="Calibri" charset="0"/>
                <a:ea typeface="ＭＳ Ｐゴシック" charset="0"/>
                <a:cs typeface="ＭＳ Ｐゴシック" charset="0"/>
              </a:rPr>
              <a:t>’</a:t>
            </a:r>
            <a:r>
              <a:rPr lang="fr-FR" altLang="ja-JP" dirty="0">
                <a:solidFill>
                  <a:srgbClr val="FF0000"/>
                </a:solidFill>
                <a:latin typeface="Calibri" charset="0"/>
                <a:ea typeface="ＭＳ Ｐゴシック" charset="0"/>
                <a:cs typeface="ＭＳ Ｐゴシック" charset="0"/>
              </a:rPr>
              <a:t>association</a:t>
            </a:r>
            <a:r>
              <a:rPr lang="fr-FR" altLang="ja-JP" dirty="0">
                <a:latin typeface="Calibri" charset="0"/>
                <a:ea typeface="ＭＳ Ｐゴシック" charset="0"/>
                <a:cs typeface="ＭＳ Ｐゴシック" charset="0"/>
              </a:rPr>
              <a:t>. </a:t>
            </a:r>
            <a:endParaRPr lang="fr-FR" dirty="0">
              <a:latin typeface="Calibri" charset="0"/>
              <a:ea typeface="ＭＳ Ｐゴシック" charset="0"/>
              <a:cs typeface="ＭＳ Ｐゴシック" charset="0"/>
            </a:endParaRPr>
          </a:p>
        </p:txBody>
      </p:sp>
      <p:pic>
        <p:nvPicPr>
          <p:cNvPr id="5" name="Image 4">
            <a:extLst>
              <a:ext uri="{FF2B5EF4-FFF2-40B4-BE49-F238E27FC236}">
                <a16:creationId xmlns:a16="http://schemas.microsoft.com/office/drawing/2014/main" id="{D5DFCDEC-8FB6-D740-B0E1-707BF568EF33}"/>
              </a:ext>
            </a:extLst>
          </p:cNvPr>
          <p:cNvPicPr>
            <a:picLocks noChangeAspect="1"/>
          </p:cNvPicPr>
          <p:nvPr/>
        </p:nvPicPr>
        <p:blipFill>
          <a:blip r:embed="rId3"/>
          <a:stretch>
            <a:fillRect/>
          </a:stretch>
        </p:blipFill>
        <p:spPr>
          <a:xfrm>
            <a:off x="1487488" y="3184719"/>
            <a:ext cx="4504267" cy="3217333"/>
          </a:xfrm>
          <a:prstGeom prst="rect">
            <a:avLst/>
          </a:prstGeom>
        </p:spPr>
      </p:pic>
      <p:pic>
        <p:nvPicPr>
          <p:cNvPr id="6" name="Image 5">
            <a:extLst>
              <a:ext uri="{FF2B5EF4-FFF2-40B4-BE49-F238E27FC236}">
                <a16:creationId xmlns:a16="http://schemas.microsoft.com/office/drawing/2014/main" id="{63053480-8506-F54E-AE96-2CE1E60C6DA3}"/>
              </a:ext>
            </a:extLst>
          </p:cNvPr>
          <p:cNvPicPr>
            <a:picLocks noChangeAspect="1"/>
          </p:cNvPicPr>
          <p:nvPr/>
        </p:nvPicPr>
        <p:blipFill>
          <a:blip r:embed="rId4"/>
          <a:stretch>
            <a:fillRect/>
          </a:stretch>
        </p:blipFill>
        <p:spPr>
          <a:xfrm>
            <a:off x="6484851" y="1999385"/>
            <a:ext cx="3285067" cy="4402667"/>
          </a:xfrm>
          <a:prstGeom prst="rect">
            <a:avLst/>
          </a:prstGeom>
        </p:spPr>
      </p:pic>
    </p:spTree>
    <p:extLst>
      <p:ext uri="{BB962C8B-B14F-4D97-AF65-F5344CB8AC3E}">
        <p14:creationId xmlns:p14="http://schemas.microsoft.com/office/powerpoint/2010/main" val="221093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5F6E1-2AFD-6A45-B194-5275BCA86F8E}"/>
              </a:ext>
            </a:extLst>
          </p:cNvPr>
          <p:cNvSpPr>
            <a:spLocks noGrp="1"/>
          </p:cNvSpPr>
          <p:nvPr>
            <p:ph type="title"/>
          </p:nvPr>
        </p:nvSpPr>
        <p:spPr/>
        <p:txBody>
          <a:bodyPr/>
          <a:lstStyle/>
          <a:p>
            <a:r>
              <a:rPr lang="fr-FR" dirty="0"/>
              <a:t>Introduction</a:t>
            </a:r>
          </a:p>
        </p:txBody>
      </p:sp>
      <p:pic>
        <p:nvPicPr>
          <p:cNvPr id="4" name="Espace réservé du contenu 3">
            <a:extLst>
              <a:ext uri="{FF2B5EF4-FFF2-40B4-BE49-F238E27FC236}">
                <a16:creationId xmlns:a16="http://schemas.microsoft.com/office/drawing/2014/main" id="{F21D05F0-2A94-A04A-9A7C-23AED55343D0}"/>
              </a:ext>
            </a:extLst>
          </p:cNvPr>
          <p:cNvPicPr>
            <a:picLocks noGrp="1" noChangeAspect="1"/>
          </p:cNvPicPr>
          <p:nvPr>
            <p:ph idx="1"/>
          </p:nvPr>
        </p:nvPicPr>
        <p:blipFill>
          <a:blip r:embed="rId2"/>
          <a:stretch>
            <a:fillRect/>
          </a:stretch>
        </p:blipFill>
        <p:spPr>
          <a:xfrm>
            <a:off x="680321" y="2912153"/>
            <a:ext cx="4065015" cy="2286571"/>
          </a:xfrm>
        </p:spPr>
      </p:pic>
      <p:sp>
        <p:nvSpPr>
          <p:cNvPr id="6" name="ZoneTexte 5">
            <a:extLst>
              <a:ext uri="{FF2B5EF4-FFF2-40B4-BE49-F238E27FC236}">
                <a16:creationId xmlns:a16="http://schemas.microsoft.com/office/drawing/2014/main" id="{BC01DD5F-6426-3E45-B791-5BB5768F1178}"/>
              </a:ext>
            </a:extLst>
          </p:cNvPr>
          <p:cNvSpPr txBox="1"/>
          <p:nvPr/>
        </p:nvSpPr>
        <p:spPr>
          <a:xfrm>
            <a:off x="5404208" y="3143892"/>
            <a:ext cx="6524090" cy="2585323"/>
          </a:xfrm>
          <a:prstGeom prst="rect">
            <a:avLst/>
          </a:prstGeom>
          <a:noFill/>
        </p:spPr>
        <p:txBody>
          <a:bodyPr wrap="square" rtlCol="0">
            <a:spAutoFit/>
          </a:bodyPr>
          <a:lstStyle/>
          <a:p>
            <a:r>
              <a:rPr lang="fr-FR" dirty="0"/>
              <a:t>Vous souhaitez apprendre la programmation pour gagner énormément d’argent  après votre master ? :</a:t>
            </a:r>
          </a:p>
          <a:p>
            <a:endParaRPr lang="fr-FR" dirty="0"/>
          </a:p>
          <a:p>
            <a:r>
              <a:rPr lang="fr-FR" dirty="0"/>
              <a:t>Commencez par laisser votre portable</a:t>
            </a:r>
          </a:p>
          <a:p>
            <a:r>
              <a:rPr lang="fr-FR" dirty="0"/>
              <a:t>Ne vous contentez pas de regarder ce que fait votre voisin</a:t>
            </a:r>
          </a:p>
          <a:p>
            <a:r>
              <a:rPr lang="fr-FR" dirty="0"/>
              <a:t>Bossez régulièrement</a:t>
            </a:r>
          </a:p>
          <a:p>
            <a:r>
              <a:rPr lang="fr-FR" dirty="0"/>
              <a:t>N’hésitez pas à nous questionner en cas de doute</a:t>
            </a:r>
          </a:p>
          <a:p>
            <a:endParaRPr lang="fr-FR" dirty="0"/>
          </a:p>
          <a:p>
            <a:endParaRPr lang="fr-FR" dirty="0"/>
          </a:p>
        </p:txBody>
      </p:sp>
      <p:sp>
        <p:nvSpPr>
          <p:cNvPr id="7" name="Espace réservé du numéro de diapositive 6">
            <a:extLst>
              <a:ext uri="{FF2B5EF4-FFF2-40B4-BE49-F238E27FC236}">
                <a16:creationId xmlns:a16="http://schemas.microsoft.com/office/drawing/2014/main" id="{44B90EA4-85CF-4947-B041-5D231EE2D19B}"/>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2593312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DED480-AEAD-F446-92B4-88561C6E14AB}"/>
              </a:ext>
            </a:extLst>
          </p:cNvPr>
          <p:cNvSpPr>
            <a:spLocks noGrp="1"/>
          </p:cNvSpPr>
          <p:nvPr>
            <p:ph type="title"/>
          </p:nvPr>
        </p:nvSpPr>
        <p:spPr/>
        <p:txBody>
          <a:bodyPr/>
          <a:lstStyle/>
          <a:p>
            <a:r>
              <a:rPr lang="fr-FR" dirty="0"/>
              <a:t>Plan général du cours (enfin presque)</a:t>
            </a:r>
          </a:p>
        </p:txBody>
      </p:sp>
      <p:sp>
        <p:nvSpPr>
          <p:cNvPr id="3" name="Espace réservé du contenu 2">
            <a:extLst>
              <a:ext uri="{FF2B5EF4-FFF2-40B4-BE49-F238E27FC236}">
                <a16:creationId xmlns:a16="http://schemas.microsoft.com/office/drawing/2014/main" id="{A0CDC27A-0AA9-E441-B37D-6F04539D3FD2}"/>
              </a:ext>
            </a:extLst>
          </p:cNvPr>
          <p:cNvSpPr>
            <a:spLocks noGrp="1"/>
          </p:cNvSpPr>
          <p:nvPr>
            <p:ph idx="1"/>
          </p:nvPr>
        </p:nvSpPr>
        <p:spPr>
          <a:xfrm>
            <a:off x="680321" y="2311685"/>
            <a:ext cx="9613861" cy="4161034"/>
          </a:xfrm>
        </p:spPr>
        <p:txBody>
          <a:bodyPr/>
          <a:lstStyle/>
          <a:p>
            <a:pPr marL="457200" indent="-457200">
              <a:buFont typeface="+mj-lt"/>
              <a:buAutoNum type="arabicPeriod"/>
            </a:pPr>
            <a:r>
              <a:rPr lang="fr-FR" dirty="0"/>
              <a:t>Vous voulez programmer</a:t>
            </a:r>
          </a:p>
          <a:p>
            <a:pPr marL="457200" indent="-457200">
              <a:buFont typeface="+mj-lt"/>
              <a:buAutoNum type="arabicPeriod"/>
            </a:pPr>
            <a:r>
              <a:rPr lang="fr-FR" dirty="0"/>
              <a:t>Quels outils</a:t>
            </a:r>
          </a:p>
          <a:p>
            <a:pPr marL="457200" indent="-457200">
              <a:buFont typeface="+mj-lt"/>
              <a:buAutoNum type="arabicPeriod"/>
            </a:pPr>
            <a:r>
              <a:rPr lang="fr-FR" dirty="0"/>
              <a:t>On voit ce qu’est un programme</a:t>
            </a:r>
          </a:p>
          <a:p>
            <a:pPr marL="457200" indent="-457200">
              <a:buFont typeface="+mj-lt"/>
              <a:buAutoNum type="arabicPeriod"/>
            </a:pPr>
            <a:r>
              <a:rPr lang="fr-FR" dirty="0"/>
              <a:t>C’est comme le jeu l’équipe de France c’est variable (     </a:t>
            </a:r>
          </a:p>
          <a:p>
            <a:pPr marL="457200" indent="-457200">
              <a:buFont typeface="+mj-lt"/>
              <a:buAutoNum type="arabicPeriod"/>
            </a:pPr>
            <a:r>
              <a:rPr lang="fr-FR" dirty="0"/>
              <a:t>Même Villani est étonné pas cette puissance de calcul </a:t>
            </a:r>
          </a:p>
          <a:p>
            <a:pPr marL="457200" indent="-457200">
              <a:buFont typeface="+mj-lt"/>
              <a:buAutoNum type="arabicPeriod"/>
            </a:pPr>
            <a:r>
              <a:rPr lang="fr-FR" dirty="0"/>
              <a:t>Voilà comment on se retrouve en conditionnelle</a:t>
            </a:r>
          </a:p>
          <a:p>
            <a:pPr marL="457200" indent="-457200">
              <a:buFont typeface="+mj-lt"/>
              <a:buAutoNum type="arabicPeriod"/>
            </a:pPr>
            <a:r>
              <a:rPr lang="fr-FR" dirty="0"/>
              <a:t>Les </a:t>
            </a:r>
          </a:p>
          <a:p>
            <a:pPr marL="457200" indent="-457200">
              <a:buFont typeface="+mj-lt"/>
              <a:buAutoNum type="arabicPeriod"/>
            </a:pPr>
            <a:endParaRPr lang="fr-FR" dirty="0"/>
          </a:p>
          <a:p>
            <a:pPr marL="457200" indent="-457200">
              <a:buFont typeface="+mj-lt"/>
              <a:buAutoNum type="arabicPeriod"/>
            </a:pPr>
            <a:r>
              <a:rPr lang="fr-FR" dirty="0"/>
              <a:t>Les Y=f(x)</a:t>
            </a:r>
          </a:p>
          <a:p>
            <a:endParaRPr lang="fr-FR" dirty="0"/>
          </a:p>
        </p:txBody>
      </p:sp>
      <p:pic>
        <p:nvPicPr>
          <p:cNvPr id="5" name="Image 4">
            <a:extLst>
              <a:ext uri="{FF2B5EF4-FFF2-40B4-BE49-F238E27FC236}">
                <a16:creationId xmlns:a16="http://schemas.microsoft.com/office/drawing/2014/main" id="{264C07F0-1AF7-AD4A-8E59-ADECF3652276}"/>
              </a:ext>
            </a:extLst>
          </p:cNvPr>
          <p:cNvPicPr>
            <a:picLocks noChangeAspect="1"/>
          </p:cNvPicPr>
          <p:nvPr/>
        </p:nvPicPr>
        <p:blipFill>
          <a:blip r:embed="rId2"/>
          <a:stretch>
            <a:fillRect/>
          </a:stretch>
        </p:blipFill>
        <p:spPr>
          <a:xfrm>
            <a:off x="8598186" y="3493214"/>
            <a:ext cx="555730" cy="721474"/>
          </a:xfrm>
          <a:prstGeom prst="rect">
            <a:avLst/>
          </a:prstGeom>
        </p:spPr>
      </p:pic>
      <p:sp>
        <p:nvSpPr>
          <p:cNvPr id="6" name="ZoneTexte 5">
            <a:extLst>
              <a:ext uri="{FF2B5EF4-FFF2-40B4-BE49-F238E27FC236}">
                <a16:creationId xmlns:a16="http://schemas.microsoft.com/office/drawing/2014/main" id="{613907AE-9838-1A4F-B2A1-F8C849800014}"/>
              </a:ext>
            </a:extLst>
          </p:cNvPr>
          <p:cNvSpPr txBox="1"/>
          <p:nvPr/>
        </p:nvSpPr>
        <p:spPr>
          <a:xfrm>
            <a:off x="8876051" y="1109031"/>
            <a:ext cx="1343638" cy="369332"/>
          </a:xfrm>
          <a:prstGeom prst="rect">
            <a:avLst/>
          </a:prstGeom>
          <a:noFill/>
        </p:spPr>
        <p:txBody>
          <a:bodyPr wrap="none" rtlCol="0">
            <a:spAutoFit/>
          </a:bodyPr>
          <a:lstStyle/>
          <a:p>
            <a:r>
              <a:rPr lang="fr-FR" dirty="0"/>
              <a:t>1 Les bases</a:t>
            </a:r>
          </a:p>
        </p:txBody>
      </p:sp>
      <p:pic>
        <p:nvPicPr>
          <p:cNvPr id="9" name="Image 8">
            <a:extLst>
              <a:ext uri="{FF2B5EF4-FFF2-40B4-BE49-F238E27FC236}">
                <a16:creationId xmlns:a16="http://schemas.microsoft.com/office/drawing/2014/main" id="{DD724BCD-1EB4-3B4A-8398-EF69542C4DFF}"/>
              </a:ext>
            </a:extLst>
          </p:cNvPr>
          <p:cNvPicPr>
            <a:picLocks noChangeAspect="1"/>
          </p:cNvPicPr>
          <p:nvPr/>
        </p:nvPicPr>
        <p:blipFill>
          <a:blip r:embed="rId3"/>
          <a:stretch>
            <a:fillRect/>
          </a:stretch>
        </p:blipFill>
        <p:spPr>
          <a:xfrm>
            <a:off x="1849243" y="4952144"/>
            <a:ext cx="1073421" cy="719192"/>
          </a:xfrm>
          <a:prstGeom prst="rect">
            <a:avLst/>
          </a:prstGeom>
        </p:spPr>
      </p:pic>
      <p:sp>
        <p:nvSpPr>
          <p:cNvPr id="8" name="Espace réservé du numéro de diapositive 7">
            <a:extLst>
              <a:ext uri="{FF2B5EF4-FFF2-40B4-BE49-F238E27FC236}">
                <a16:creationId xmlns:a16="http://schemas.microsoft.com/office/drawing/2014/main" id="{9276F2F5-7B83-6543-8BEC-685A755E9AC6}"/>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3572911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1BA874-361B-8D48-9C10-C8C91EC47946}"/>
              </a:ext>
            </a:extLst>
          </p:cNvPr>
          <p:cNvSpPr>
            <a:spLocks noGrp="1"/>
          </p:cNvSpPr>
          <p:nvPr>
            <p:ph type="title"/>
          </p:nvPr>
        </p:nvSpPr>
        <p:spPr/>
        <p:txBody>
          <a:bodyPr/>
          <a:lstStyle/>
          <a:p>
            <a:r>
              <a:rPr lang="fr-FR" dirty="0"/>
              <a:t>Plan général du cours</a:t>
            </a:r>
          </a:p>
        </p:txBody>
      </p:sp>
      <p:sp>
        <p:nvSpPr>
          <p:cNvPr id="3" name="Espace réservé du contenu 2">
            <a:extLst>
              <a:ext uri="{FF2B5EF4-FFF2-40B4-BE49-F238E27FC236}">
                <a16:creationId xmlns:a16="http://schemas.microsoft.com/office/drawing/2014/main" id="{321486E7-172A-FE47-908C-09D781907A91}"/>
              </a:ext>
            </a:extLst>
          </p:cNvPr>
          <p:cNvSpPr>
            <a:spLocks noGrp="1"/>
          </p:cNvSpPr>
          <p:nvPr>
            <p:ph idx="1"/>
          </p:nvPr>
        </p:nvSpPr>
        <p:spPr>
          <a:xfrm>
            <a:off x="680321" y="2336873"/>
            <a:ext cx="5114304" cy="3599316"/>
          </a:xfrm>
        </p:spPr>
        <p:txBody>
          <a:bodyPr/>
          <a:lstStyle/>
          <a:p>
            <a:pPr marL="457200" indent="-457200">
              <a:buFont typeface="+mj-lt"/>
              <a:buAutoNum type="arabicPeriod" startAt="9"/>
            </a:pPr>
            <a:r>
              <a:rPr lang="fr-FR" dirty="0"/>
              <a:t>Les </a:t>
            </a:r>
          </a:p>
          <a:p>
            <a:pPr marL="457200" indent="-457200">
              <a:buFont typeface="+mj-lt"/>
              <a:buAutoNum type="arabicPeriod" startAt="9"/>
            </a:pPr>
            <a:endParaRPr lang="fr-FR" dirty="0"/>
          </a:p>
          <a:p>
            <a:pPr marL="457200" indent="-457200">
              <a:buFont typeface="+mj-lt"/>
              <a:buAutoNum type="arabicPeriod" startAt="9"/>
            </a:pPr>
            <a:endParaRPr lang="fr-FR" dirty="0"/>
          </a:p>
          <a:p>
            <a:pPr marL="457200" indent="-457200">
              <a:buFont typeface="+mj-lt"/>
              <a:buAutoNum type="arabicPeriod" startAt="9"/>
            </a:pPr>
            <a:endParaRPr lang="fr-FR" dirty="0"/>
          </a:p>
          <a:p>
            <a:pPr marL="457200" indent="-457200">
              <a:buFont typeface="+mj-lt"/>
              <a:buAutoNum type="arabicPeriod" startAt="9"/>
            </a:pPr>
            <a:r>
              <a:rPr lang="fr-FR" dirty="0"/>
              <a:t>Les</a:t>
            </a:r>
          </a:p>
          <a:p>
            <a:pPr marL="457200" indent="-457200">
              <a:buFont typeface="+mj-lt"/>
              <a:buAutoNum type="arabicPeriod" startAt="9"/>
            </a:pPr>
            <a:endParaRPr lang="fr-FR" dirty="0"/>
          </a:p>
          <a:p>
            <a:pPr marL="457200" indent="-457200">
              <a:buFont typeface="+mj-lt"/>
              <a:buAutoNum type="arabicPeriod" startAt="9"/>
            </a:pPr>
            <a:r>
              <a:rPr lang="fr-FR" dirty="0"/>
              <a:t>Les                     de caractères </a:t>
            </a:r>
          </a:p>
        </p:txBody>
      </p:sp>
      <p:sp>
        <p:nvSpPr>
          <p:cNvPr id="4" name="ZoneTexte 3">
            <a:extLst>
              <a:ext uri="{FF2B5EF4-FFF2-40B4-BE49-F238E27FC236}">
                <a16:creationId xmlns:a16="http://schemas.microsoft.com/office/drawing/2014/main" id="{C3B1F80B-22A7-AF4B-B87E-C4788640A821}"/>
              </a:ext>
            </a:extLst>
          </p:cNvPr>
          <p:cNvSpPr txBox="1"/>
          <p:nvPr/>
        </p:nvSpPr>
        <p:spPr>
          <a:xfrm>
            <a:off x="8843144" y="1084120"/>
            <a:ext cx="1451038" cy="369332"/>
          </a:xfrm>
          <a:prstGeom prst="rect">
            <a:avLst/>
          </a:prstGeom>
          <a:noFill/>
        </p:spPr>
        <p:txBody>
          <a:bodyPr wrap="none" rtlCol="0">
            <a:spAutoFit/>
          </a:bodyPr>
          <a:lstStyle/>
          <a:p>
            <a:r>
              <a:rPr lang="fr-FR" dirty="0"/>
              <a:t>2 On avance</a:t>
            </a:r>
          </a:p>
        </p:txBody>
      </p:sp>
      <p:pic>
        <p:nvPicPr>
          <p:cNvPr id="6" name="Image 5">
            <a:extLst>
              <a:ext uri="{FF2B5EF4-FFF2-40B4-BE49-F238E27FC236}">
                <a16:creationId xmlns:a16="http://schemas.microsoft.com/office/drawing/2014/main" id="{594AE35F-CCE7-614C-8700-63431EBD4166}"/>
              </a:ext>
            </a:extLst>
          </p:cNvPr>
          <p:cNvPicPr>
            <a:picLocks noChangeAspect="1"/>
          </p:cNvPicPr>
          <p:nvPr/>
        </p:nvPicPr>
        <p:blipFill>
          <a:blip r:embed="rId2"/>
          <a:stretch>
            <a:fillRect/>
          </a:stretch>
        </p:blipFill>
        <p:spPr>
          <a:xfrm>
            <a:off x="1873593" y="3790888"/>
            <a:ext cx="1147174" cy="1019710"/>
          </a:xfrm>
          <a:prstGeom prst="rect">
            <a:avLst/>
          </a:prstGeom>
        </p:spPr>
      </p:pic>
      <p:pic>
        <p:nvPicPr>
          <p:cNvPr id="7" name="Image 6">
            <a:extLst>
              <a:ext uri="{FF2B5EF4-FFF2-40B4-BE49-F238E27FC236}">
                <a16:creationId xmlns:a16="http://schemas.microsoft.com/office/drawing/2014/main" id="{178498AE-F688-9646-B96E-82432622AAB0}"/>
              </a:ext>
            </a:extLst>
          </p:cNvPr>
          <p:cNvPicPr>
            <a:picLocks noChangeAspect="1"/>
          </p:cNvPicPr>
          <p:nvPr/>
        </p:nvPicPr>
        <p:blipFill>
          <a:blip r:embed="rId3"/>
          <a:stretch>
            <a:fillRect/>
          </a:stretch>
        </p:blipFill>
        <p:spPr>
          <a:xfrm>
            <a:off x="1760743" y="2149086"/>
            <a:ext cx="1037133" cy="1456647"/>
          </a:xfrm>
          <a:prstGeom prst="rect">
            <a:avLst/>
          </a:prstGeom>
        </p:spPr>
      </p:pic>
      <p:pic>
        <p:nvPicPr>
          <p:cNvPr id="8" name="Image 7">
            <a:extLst>
              <a:ext uri="{FF2B5EF4-FFF2-40B4-BE49-F238E27FC236}">
                <a16:creationId xmlns:a16="http://schemas.microsoft.com/office/drawing/2014/main" id="{9B905C74-F290-5241-95B8-217A6A420BD2}"/>
              </a:ext>
            </a:extLst>
          </p:cNvPr>
          <p:cNvPicPr>
            <a:picLocks noChangeAspect="1"/>
          </p:cNvPicPr>
          <p:nvPr/>
        </p:nvPicPr>
        <p:blipFill>
          <a:blip r:embed="rId4"/>
          <a:stretch>
            <a:fillRect/>
          </a:stretch>
        </p:blipFill>
        <p:spPr>
          <a:xfrm>
            <a:off x="1762674" y="4895295"/>
            <a:ext cx="1640003" cy="1105755"/>
          </a:xfrm>
          <a:prstGeom prst="rect">
            <a:avLst/>
          </a:prstGeom>
        </p:spPr>
      </p:pic>
      <p:sp>
        <p:nvSpPr>
          <p:cNvPr id="9" name="Espace réservé du contenu 2">
            <a:extLst>
              <a:ext uri="{FF2B5EF4-FFF2-40B4-BE49-F238E27FC236}">
                <a16:creationId xmlns:a16="http://schemas.microsoft.com/office/drawing/2014/main" id="{FB1F1E41-11E0-AA4C-9B9E-D23F7D8F218E}"/>
              </a:ext>
            </a:extLst>
          </p:cNvPr>
          <p:cNvSpPr txBox="1">
            <a:spLocks/>
          </p:cNvSpPr>
          <p:nvPr/>
        </p:nvSpPr>
        <p:spPr>
          <a:xfrm>
            <a:off x="6374586" y="2427761"/>
            <a:ext cx="4279715" cy="359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457200" indent="-457200">
              <a:buFont typeface="+mj-lt"/>
              <a:buAutoNum type="arabicPeriod" startAt="12"/>
            </a:pPr>
            <a:r>
              <a:rPr lang="fr-FR" dirty="0"/>
              <a:t>Le préprocesseur</a:t>
            </a:r>
          </a:p>
          <a:p>
            <a:pPr marL="457200" indent="-457200">
              <a:buFont typeface="+mj-lt"/>
              <a:buAutoNum type="arabicPeriod" startAt="12"/>
            </a:pPr>
            <a:r>
              <a:rPr lang="fr-FR" dirty="0"/>
              <a:t>Vos propres variables</a:t>
            </a:r>
          </a:p>
          <a:p>
            <a:pPr marL="457200" indent="-457200">
              <a:buFont typeface="+mj-lt"/>
              <a:buAutoNum type="arabicPeriod" startAt="12"/>
            </a:pPr>
            <a:endParaRPr lang="fr-FR" dirty="0"/>
          </a:p>
          <a:p>
            <a:pPr marL="457200" indent="-457200">
              <a:buFont typeface="+mj-lt"/>
              <a:buAutoNum type="arabicPeriod" startAt="12"/>
            </a:pPr>
            <a:r>
              <a:rPr lang="fr-FR" dirty="0"/>
              <a:t>Les </a:t>
            </a:r>
          </a:p>
          <a:p>
            <a:pPr marL="457200" indent="-457200">
              <a:buFont typeface="+mj-lt"/>
              <a:buAutoNum type="arabicPeriod" startAt="12"/>
            </a:pPr>
            <a:endParaRPr lang="fr-FR" dirty="0"/>
          </a:p>
          <a:p>
            <a:pPr marL="457200" indent="-457200">
              <a:buFont typeface="+mj-lt"/>
              <a:buAutoNum type="arabicPeriod" startAt="12"/>
            </a:pPr>
            <a:endParaRPr lang="fr-FR" dirty="0"/>
          </a:p>
        </p:txBody>
      </p:sp>
      <p:pic>
        <p:nvPicPr>
          <p:cNvPr id="10" name="Image 9">
            <a:extLst>
              <a:ext uri="{FF2B5EF4-FFF2-40B4-BE49-F238E27FC236}">
                <a16:creationId xmlns:a16="http://schemas.microsoft.com/office/drawing/2014/main" id="{51390643-6511-1549-8A0A-4EDFAA593A3A}"/>
              </a:ext>
            </a:extLst>
          </p:cNvPr>
          <p:cNvPicPr>
            <a:picLocks noChangeAspect="1"/>
          </p:cNvPicPr>
          <p:nvPr/>
        </p:nvPicPr>
        <p:blipFill>
          <a:blip r:embed="rId5"/>
          <a:stretch>
            <a:fillRect/>
          </a:stretch>
        </p:blipFill>
        <p:spPr>
          <a:xfrm>
            <a:off x="7559521" y="3600199"/>
            <a:ext cx="3070089" cy="1295096"/>
          </a:xfrm>
          <a:prstGeom prst="rect">
            <a:avLst/>
          </a:prstGeom>
        </p:spPr>
      </p:pic>
      <p:sp>
        <p:nvSpPr>
          <p:cNvPr id="11" name="ZoneTexte 10">
            <a:extLst>
              <a:ext uri="{FF2B5EF4-FFF2-40B4-BE49-F238E27FC236}">
                <a16:creationId xmlns:a16="http://schemas.microsoft.com/office/drawing/2014/main" id="{121E9000-41F0-0B44-BA33-0FBF475C87FD}"/>
              </a:ext>
            </a:extLst>
          </p:cNvPr>
          <p:cNvSpPr txBox="1"/>
          <p:nvPr/>
        </p:nvSpPr>
        <p:spPr>
          <a:xfrm>
            <a:off x="6267236" y="5936189"/>
            <a:ext cx="4865434" cy="369332"/>
          </a:xfrm>
          <a:prstGeom prst="rect">
            <a:avLst/>
          </a:prstGeom>
          <a:noFill/>
        </p:spPr>
        <p:txBody>
          <a:bodyPr wrap="none" rtlCol="0">
            <a:spAutoFit/>
          </a:bodyPr>
          <a:lstStyle/>
          <a:p>
            <a:r>
              <a:rPr lang="fr-FR" dirty="0"/>
              <a:t>Bon finalement il y a beaucoup de boulot !!!!</a:t>
            </a:r>
          </a:p>
        </p:txBody>
      </p:sp>
      <p:sp>
        <p:nvSpPr>
          <p:cNvPr id="13" name="Espace réservé du numéro de diapositive 12">
            <a:extLst>
              <a:ext uri="{FF2B5EF4-FFF2-40B4-BE49-F238E27FC236}">
                <a16:creationId xmlns:a16="http://schemas.microsoft.com/office/drawing/2014/main" id="{5AD6AE25-29BD-C140-915D-AF2BED477C05}"/>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707463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 Vous voulez programmer ?</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882838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C9FAC7-C32F-0C4D-9CF9-2E4A09D3475C}"/>
              </a:ext>
            </a:extLst>
          </p:cNvPr>
          <p:cNvSpPr>
            <a:spLocks noGrp="1"/>
          </p:cNvSpPr>
          <p:nvPr>
            <p:ph type="title"/>
          </p:nvPr>
        </p:nvSpPr>
        <p:spPr/>
        <p:txBody>
          <a:bodyPr/>
          <a:lstStyle/>
          <a:p>
            <a:r>
              <a:rPr lang="fr-FR" dirty="0"/>
              <a:t>Vous voulez programmer : on commence</a:t>
            </a:r>
          </a:p>
        </p:txBody>
      </p:sp>
      <p:sp>
        <p:nvSpPr>
          <p:cNvPr id="3" name="Espace réservé du contenu 2">
            <a:extLst>
              <a:ext uri="{FF2B5EF4-FFF2-40B4-BE49-F238E27FC236}">
                <a16:creationId xmlns:a16="http://schemas.microsoft.com/office/drawing/2014/main" id="{F7B6505A-E7F0-0146-9900-BB6A6F2123DF}"/>
              </a:ext>
            </a:extLst>
          </p:cNvPr>
          <p:cNvSpPr>
            <a:spLocks noGrp="1"/>
          </p:cNvSpPr>
          <p:nvPr>
            <p:ph idx="1"/>
          </p:nvPr>
        </p:nvSpPr>
        <p:spPr/>
        <p:txBody>
          <a:bodyPr/>
          <a:lstStyle/>
          <a:p>
            <a:r>
              <a:rPr lang="fr-FR" dirty="0"/>
              <a:t>Vous avez fait de l’algorithmique</a:t>
            </a:r>
          </a:p>
          <a:p>
            <a:r>
              <a:rPr lang="fr-FR" dirty="0"/>
              <a:t>Vous avez commencé à écrire quelques programmes </a:t>
            </a:r>
          </a:p>
          <a:p>
            <a:r>
              <a:rPr lang="fr-FR" dirty="0"/>
              <a:t>Pour avancer :</a:t>
            </a:r>
          </a:p>
          <a:p>
            <a:pPr lvl="1"/>
            <a:r>
              <a:rPr lang="fr-FR" dirty="0"/>
              <a:t>Règle 1: Maître Jedi petit </a:t>
            </a:r>
            <a:r>
              <a:rPr lang="fr-FR" dirty="0" err="1"/>
              <a:t>padawan</a:t>
            </a:r>
            <a:r>
              <a:rPr lang="fr-FR" dirty="0"/>
              <a:t> écouter il doit.</a:t>
            </a:r>
          </a:p>
          <a:p>
            <a:pPr lvl="1"/>
            <a:r>
              <a:rPr lang="fr-FR" dirty="0"/>
              <a:t>Règle 2: Ne jamais dire « J’ai écrit la même chose que vous mais chez moi cela ne marche pas »</a:t>
            </a:r>
          </a:p>
          <a:p>
            <a:pPr lvl="1"/>
            <a:r>
              <a:rPr lang="fr-FR" dirty="0"/>
              <a:t>Règle 3: Apprendre à rechercher ses propres fautes</a:t>
            </a:r>
          </a:p>
          <a:p>
            <a:pPr lvl="1"/>
            <a:r>
              <a:rPr lang="fr-FR" dirty="0"/>
              <a:t>Règle 4: Penser à sauvegarder régulièrement son travail</a:t>
            </a:r>
          </a:p>
          <a:p>
            <a:pPr lvl="1"/>
            <a:endParaRPr lang="fr-FR" dirty="0"/>
          </a:p>
        </p:txBody>
      </p:sp>
      <p:sp>
        <p:nvSpPr>
          <p:cNvPr id="5" name="ZoneTexte 4">
            <a:extLst>
              <a:ext uri="{FF2B5EF4-FFF2-40B4-BE49-F238E27FC236}">
                <a16:creationId xmlns:a16="http://schemas.microsoft.com/office/drawing/2014/main" id="{754C13E9-AB25-E348-8563-B0CF7F5EF32C}"/>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
        <p:nvSpPr>
          <p:cNvPr id="7" name="Espace réservé du numéro de diapositive 6">
            <a:extLst>
              <a:ext uri="{FF2B5EF4-FFF2-40B4-BE49-F238E27FC236}">
                <a16:creationId xmlns:a16="http://schemas.microsoft.com/office/drawing/2014/main" id="{F1790114-1C76-5C44-85C1-9641E624F5A3}"/>
              </a:ext>
            </a:extLst>
          </p:cNvPr>
          <p:cNvSpPr>
            <a:spLocks noGrp="1"/>
          </p:cNvSpPr>
          <p:nvPr>
            <p:ph type="sldNum" sz="quarter" idx="12"/>
          </p:nvPr>
        </p:nvSpPr>
        <p:spPr>
          <a:xfrm>
            <a:off x="10774773" y="753228"/>
            <a:ext cx="1154151" cy="1090789"/>
          </a:xfrm>
        </p:spPr>
        <p:txBody>
          <a:bodyPr/>
          <a:lstStyle/>
          <a:p>
            <a:fld id="{6D22F896-40B5-4ADD-8801-0D06FADFA095}" type="slidenum">
              <a:rPr lang="en-US" smtClean="0"/>
              <a:t>12</a:t>
            </a:fld>
            <a:r>
              <a:rPr lang="en-US" dirty="0"/>
              <a:t>		</a:t>
            </a:r>
          </a:p>
        </p:txBody>
      </p:sp>
    </p:spTree>
    <p:extLst>
      <p:ext uri="{BB962C8B-B14F-4D97-AF65-F5344CB8AC3E}">
        <p14:creationId xmlns:p14="http://schemas.microsoft.com/office/powerpoint/2010/main" val="391417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2304F2-59FD-0947-97AA-D3A4EF9B7C08}"/>
              </a:ext>
            </a:extLst>
          </p:cNvPr>
          <p:cNvSpPr>
            <a:spLocks noGrp="1"/>
          </p:cNvSpPr>
          <p:nvPr>
            <p:ph type="title"/>
          </p:nvPr>
        </p:nvSpPr>
        <p:spPr/>
        <p:txBody>
          <a:bodyPr/>
          <a:lstStyle/>
          <a:p>
            <a:r>
              <a:rPr lang="fr-FR" dirty="0"/>
              <a:t>Programmer, cela vient d’où ?</a:t>
            </a:r>
          </a:p>
        </p:txBody>
      </p:sp>
      <p:sp>
        <p:nvSpPr>
          <p:cNvPr id="3" name="Espace réservé du contenu 2">
            <a:extLst>
              <a:ext uri="{FF2B5EF4-FFF2-40B4-BE49-F238E27FC236}">
                <a16:creationId xmlns:a16="http://schemas.microsoft.com/office/drawing/2014/main" id="{C086C561-68A0-3049-A1A5-41F2494EB4A6}"/>
              </a:ext>
            </a:extLst>
          </p:cNvPr>
          <p:cNvSpPr>
            <a:spLocks noGrp="1"/>
          </p:cNvSpPr>
          <p:nvPr>
            <p:ph idx="1"/>
          </p:nvPr>
        </p:nvSpPr>
        <p:spPr>
          <a:xfrm>
            <a:off x="1484832" y="2306049"/>
            <a:ext cx="9613861" cy="4176943"/>
          </a:xfrm>
        </p:spPr>
        <p:txBody>
          <a:bodyPr/>
          <a:lstStyle/>
          <a:p>
            <a:pPr algn="just"/>
            <a:r>
              <a:rPr lang="fr-FR" dirty="0"/>
              <a:t>Le mot </a:t>
            </a:r>
            <a:r>
              <a:rPr lang="fr-FR" b="1" dirty="0">
                <a:solidFill>
                  <a:schemeClr val="bg1"/>
                </a:solidFill>
              </a:rPr>
              <a:t>programme</a:t>
            </a:r>
            <a:r>
              <a:rPr lang="fr-FR" dirty="0"/>
              <a:t> est apparu à la fin du XVIIe siècle et vient du grec </a:t>
            </a:r>
            <a:r>
              <a:rPr lang="fr-FR" i="1" dirty="0"/>
              <a:t>programma</a:t>
            </a:r>
            <a:r>
              <a:rPr lang="fr-FR" dirty="0"/>
              <a:t>, qui signifie affiche, de</a:t>
            </a:r>
            <a:r>
              <a:rPr lang="fr-FR" i="1" dirty="0"/>
              <a:t> pro</a:t>
            </a:r>
            <a:r>
              <a:rPr lang="fr-FR" dirty="0"/>
              <a:t> = devant, et de la racine  </a:t>
            </a:r>
            <a:r>
              <a:rPr lang="fr-FR" i="1" dirty="0" err="1"/>
              <a:t>grapheîn</a:t>
            </a:r>
            <a:r>
              <a:rPr lang="fr-FR" dirty="0"/>
              <a:t> qui signifie écrire, </a:t>
            </a:r>
            <a:r>
              <a:rPr lang="fr-FR" i="1" dirty="0" err="1"/>
              <a:t>gramma</a:t>
            </a:r>
            <a:r>
              <a:rPr lang="fr-FR" dirty="0"/>
              <a:t> = lettre. (</a:t>
            </a:r>
            <a:r>
              <a:rPr lang="fr-FR" i="1" dirty="0"/>
              <a:t>Tout le reste est nettement moins important.</a:t>
            </a:r>
            <a:r>
              <a:rPr lang="fr-FR" dirty="0"/>
              <a:t>)</a:t>
            </a:r>
          </a:p>
          <a:p>
            <a:pPr algn="just"/>
            <a:endParaRPr lang="fr-FR" dirty="0"/>
          </a:p>
          <a:p>
            <a:pPr algn="just"/>
            <a:r>
              <a:rPr lang="fr-FR" dirty="0"/>
              <a:t> Un programme est donc une suite d’actions que nous allons demander à un ordinateur d ’effectuer à notre place. </a:t>
            </a:r>
          </a:p>
          <a:p>
            <a:pPr marL="0" indent="0" algn="just">
              <a:buNone/>
            </a:pPr>
            <a:r>
              <a:rPr lang="fr-FR" dirty="0"/>
              <a:t>             </a:t>
            </a:r>
          </a:p>
          <a:p>
            <a:pPr algn="just"/>
            <a:r>
              <a:rPr lang="fr-FR" dirty="0"/>
              <a:t> Un ordinateur ne fera que ce que vous lui demandez.</a:t>
            </a:r>
          </a:p>
          <a:p>
            <a:pPr algn="just"/>
            <a:endParaRPr lang="fr-FR" dirty="0"/>
          </a:p>
        </p:txBody>
      </p:sp>
      <p:pic>
        <p:nvPicPr>
          <p:cNvPr id="4" name="Image 3">
            <a:extLst>
              <a:ext uri="{FF2B5EF4-FFF2-40B4-BE49-F238E27FC236}">
                <a16:creationId xmlns:a16="http://schemas.microsoft.com/office/drawing/2014/main" id="{575BE6BD-904F-694F-BFF2-C2C646621F96}"/>
              </a:ext>
            </a:extLst>
          </p:cNvPr>
          <p:cNvPicPr>
            <a:picLocks noChangeAspect="1"/>
          </p:cNvPicPr>
          <p:nvPr/>
        </p:nvPicPr>
        <p:blipFill>
          <a:blip r:embed="rId2"/>
          <a:stretch>
            <a:fillRect/>
          </a:stretch>
        </p:blipFill>
        <p:spPr>
          <a:xfrm>
            <a:off x="643014" y="5383659"/>
            <a:ext cx="804511" cy="602607"/>
          </a:xfrm>
          <a:prstGeom prst="rect">
            <a:avLst/>
          </a:prstGeom>
        </p:spPr>
      </p:pic>
      <p:sp>
        <p:nvSpPr>
          <p:cNvPr id="8" name="Espace réservé du numéro de diapositive 7">
            <a:extLst>
              <a:ext uri="{FF2B5EF4-FFF2-40B4-BE49-F238E27FC236}">
                <a16:creationId xmlns:a16="http://schemas.microsoft.com/office/drawing/2014/main" id="{7FFF9B1C-89D8-CC40-BB4C-0826ACCE05E0}"/>
              </a:ext>
            </a:extLst>
          </p:cNvPr>
          <p:cNvSpPr>
            <a:spLocks noGrp="1"/>
          </p:cNvSpPr>
          <p:nvPr>
            <p:ph type="sldNum" sz="quarter" idx="12"/>
          </p:nvPr>
        </p:nvSpPr>
        <p:spPr/>
        <p:txBody>
          <a:bodyPr/>
          <a:lstStyle/>
          <a:p>
            <a:fld id="{6D22F896-40B5-4ADD-8801-0D06FADFA095}" type="slidenum">
              <a:rPr lang="en-US" smtClean="0"/>
              <a:t>13</a:t>
            </a:fld>
            <a:endParaRPr lang="en-US" dirty="0"/>
          </a:p>
        </p:txBody>
      </p:sp>
      <p:sp>
        <p:nvSpPr>
          <p:cNvPr id="7" name="ZoneTexte 6">
            <a:extLst>
              <a:ext uri="{FF2B5EF4-FFF2-40B4-BE49-F238E27FC236}">
                <a16:creationId xmlns:a16="http://schemas.microsoft.com/office/drawing/2014/main" id="{F4042434-35D4-4546-AA30-3C5397350F81}"/>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Tree>
    <p:extLst>
      <p:ext uri="{BB962C8B-B14F-4D97-AF65-F5344CB8AC3E}">
        <p14:creationId xmlns:p14="http://schemas.microsoft.com/office/powerpoint/2010/main" val="4202162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E40B93-597C-8243-90FE-6862E364C790}"/>
              </a:ext>
            </a:extLst>
          </p:cNvPr>
          <p:cNvSpPr>
            <a:spLocks noGrp="1"/>
          </p:cNvSpPr>
          <p:nvPr>
            <p:ph type="title"/>
          </p:nvPr>
        </p:nvSpPr>
        <p:spPr/>
        <p:txBody>
          <a:bodyPr/>
          <a:lstStyle/>
          <a:p>
            <a:r>
              <a:rPr lang="fr-FR" dirty="0"/>
              <a:t>Programmer dans quel langage ?????</a:t>
            </a:r>
          </a:p>
        </p:txBody>
      </p:sp>
      <p:sp>
        <p:nvSpPr>
          <p:cNvPr id="3" name="Espace réservé du contenu 2">
            <a:extLst>
              <a:ext uri="{FF2B5EF4-FFF2-40B4-BE49-F238E27FC236}">
                <a16:creationId xmlns:a16="http://schemas.microsoft.com/office/drawing/2014/main" id="{72E80986-D37E-0348-B0C8-80C9A96CB90D}"/>
              </a:ext>
            </a:extLst>
          </p:cNvPr>
          <p:cNvSpPr>
            <a:spLocks noGrp="1"/>
          </p:cNvSpPr>
          <p:nvPr>
            <p:ph idx="1"/>
          </p:nvPr>
        </p:nvSpPr>
        <p:spPr/>
        <p:txBody>
          <a:bodyPr>
            <a:normAutofit fontScale="85000" lnSpcReduction="10000"/>
          </a:bodyPr>
          <a:lstStyle/>
          <a:p>
            <a:r>
              <a:rPr lang="fr-FR" dirty="0"/>
              <a:t>010100110110100101101101011100000110110001100101001000000111010101101110001000000110111101110010011001000110100101101110011000010111010001100101011101010111001000100000011101000111001001100001011101100110000101101001011011000110110001100101001000000110000101110110011001010110001100100000011001000110010101110011001000000011000000100000011001010111010000100000011001000110010101110011001000000011000100101110001000000101011001101111011101010111001100100000011011100110111101101110001000000110000101101100011011110111001001110011001000000110100101101100001000000110011001100001011101010111010000100000011101000111001001101111011101010111011001100101011100100010000001110101011011100010000001101100011000010110111001100111011000010110011101100101001000000111000001101111011101010111001000100000011000110110111101101101011011010111010101101110011010010111000101110101011001010111001000100000</a:t>
            </a:r>
          </a:p>
        </p:txBody>
      </p:sp>
      <p:sp>
        <p:nvSpPr>
          <p:cNvPr id="4" name="ZoneTexte 3">
            <a:extLst>
              <a:ext uri="{FF2B5EF4-FFF2-40B4-BE49-F238E27FC236}">
                <a16:creationId xmlns:a16="http://schemas.microsoft.com/office/drawing/2014/main" id="{81BFA0CD-AFCA-E346-954B-D4C7C526EDFC}"/>
              </a:ext>
            </a:extLst>
          </p:cNvPr>
          <p:cNvSpPr txBox="1"/>
          <p:nvPr/>
        </p:nvSpPr>
        <p:spPr>
          <a:xfrm>
            <a:off x="760288" y="5870751"/>
            <a:ext cx="10644027" cy="923330"/>
          </a:xfrm>
          <a:prstGeom prst="rect">
            <a:avLst/>
          </a:prstGeom>
          <a:noFill/>
        </p:spPr>
        <p:txBody>
          <a:bodyPr wrap="square" rtlCol="0">
            <a:spAutoFit/>
          </a:bodyPr>
          <a:lstStyle/>
          <a:p>
            <a:r>
              <a:rPr lang="fr-FR" dirty="0"/>
              <a:t>Pour comprendre allez sur : </a:t>
            </a:r>
            <a:r>
              <a:rPr lang="fr-FR" dirty="0">
                <a:hlinkClick r:id="rId3"/>
              </a:rPr>
              <a:t>http://www.supportduweb.com/convertisseur-textes-binaire-code-ascii-numerique-ordinateur-secret-encoder-text-binary-chiffrer.html</a:t>
            </a:r>
            <a:r>
              <a:rPr lang="fr-FR" dirty="0"/>
              <a:t> et copier ce texte dans la partie binaire.</a:t>
            </a:r>
          </a:p>
        </p:txBody>
      </p:sp>
      <p:sp>
        <p:nvSpPr>
          <p:cNvPr id="8" name="Espace réservé du numéro de diapositive 7">
            <a:extLst>
              <a:ext uri="{FF2B5EF4-FFF2-40B4-BE49-F238E27FC236}">
                <a16:creationId xmlns:a16="http://schemas.microsoft.com/office/drawing/2014/main" id="{D9397196-F45E-0242-B892-8626FDFA73A0}"/>
              </a:ext>
            </a:extLst>
          </p:cNvPr>
          <p:cNvSpPr>
            <a:spLocks noGrp="1"/>
          </p:cNvSpPr>
          <p:nvPr>
            <p:ph type="sldNum" sz="quarter" idx="12"/>
          </p:nvPr>
        </p:nvSpPr>
        <p:spPr/>
        <p:txBody>
          <a:bodyPr/>
          <a:lstStyle/>
          <a:p>
            <a:fld id="{6D22F896-40B5-4ADD-8801-0D06FADFA095}" type="slidenum">
              <a:rPr lang="en-US" smtClean="0"/>
              <a:t>14</a:t>
            </a:fld>
            <a:endParaRPr lang="en-US" dirty="0"/>
          </a:p>
        </p:txBody>
      </p:sp>
      <p:sp>
        <p:nvSpPr>
          <p:cNvPr id="7" name="ZoneTexte 6">
            <a:extLst>
              <a:ext uri="{FF2B5EF4-FFF2-40B4-BE49-F238E27FC236}">
                <a16:creationId xmlns:a16="http://schemas.microsoft.com/office/drawing/2014/main" id="{09D6B83C-6E60-E74E-BB2B-FAD02F66344F}"/>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Tree>
    <p:extLst>
      <p:ext uri="{BB962C8B-B14F-4D97-AF65-F5344CB8AC3E}">
        <p14:creationId xmlns:p14="http://schemas.microsoft.com/office/powerpoint/2010/main" val="1087938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EC5756-6C97-4047-91A4-6AD851778CEC}"/>
              </a:ext>
            </a:extLst>
          </p:cNvPr>
          <p:cNvSpPr>
            <a:spLocks noGrp="1"/>
          </p:cNvSpPr>
          <p:nvPr>
            <p:ph type="title"/>
          </p:nvPr>
        </p:nvSpPr>
        <p:spPr/>
        <p:txBody>
          <a:bodyPr/>
          <a:lstStyle/>
          <a:p>
            <a:r>
              <a:rPr lang="fr-FR" dirty="0"/>
              <a:t>Programmer dans quel langage ?????</a:t>
            </a:r>
          </a:p>
        </p:txBody>
      </p:sp>
      <p:sp>
        <p:nvSpPr>
          <p:cNvPr id="3" name="Espace réservé du contenu 2">
            <a:extLst>
              <a:ext uri="{FF2B5EF4-FFF2-40B4-BE49-F238E27FC236}">
                <a16:creationId xmlns:a16="http://schemas.microsoft.com/office/drawing/2014/main" id="{77C68DF5-54B7-254E-BF1C-039ADFCE55DF}"/>
              </a:ext>
            </a:extLst>
          </p:cNvPr>
          <p:cNvSpPr>
            <a:spLocks noGrp="1"/>
          </p:cNvSpPr>
          <p:nvPr>
            <p:ph idx="1"/>
          </p:nvPr>
        </p:nvSpPr>
        <p:spPr/>
        <p:txBody>
          <a:bodyPr/>
          <a:lstStyle/>
          <a:p>
            <a:r>
              <a:rPr lang="fr-FR" dirty="0"/>
              <a:t>En fait ce que nous appelons langage n’est qu’un traducteur d’une suite d’instructions vers un programme qui s’exécutera sur un système d’exploitation donné (Linux, </a:t>
            </a:r>
            <a:r>
              <a:rPr lang="fr-FR" dirty="0" err="1"/>
              <a:t>Osx</a:t>
            </a:r>
            <a:r>
              <a:rPr lang="fr-FR" dirty="0"/>
              <a:t>, Windows, </a:t>
            </a:r>
            <a:r>
              <a:rPr lang="fr-FR" dirty="0" err="1"/>
              <a:t>etc</a:t>
            </a:r>
            <a:r>
              <a:rPr lang="fr-FR" dirty="0"/>
              <a:t>). </a:t>
            </a:r>
          </a:p>
        </p:txBody>
      </p:sp>
      <p:sp>
        <p:nvSpPr>
          <p:cNvPr id="4" name="Rectangle 3">
            <a:extLst>
              <a:ext uri="{FF2B5EF4-FFF2-40B4-BE49-F238E27FC236}">
                <a16:creationId xmlns:a16="http://schemas.microsoft.com/office/drawing/2014/main" id="{2B507768-2158-2E4A-B951-9A401D46C3A1}"/>
              </a:ext>
            </a:extLst>
          </p:cNvPr>
          <p:cNvSpPr/>
          <p:nvPr/>
        </p:nvSpPr>
        <p:spPr>
          <a:xfrm>
            <a:off x="924674" y="4006921"/>
            <a:ext cx="2095928" cy="1571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X = 3 + 1</a:t>
            </a:r>
          </a:p>
        </p:txBody>
      </p:sp>
      <p:sp>
        <p:nvSpPr>
          <p:cNvPr id="5" name="Flèche vers la droite 4">
            <a:extLst>
              <a:ext uri="{FF2B5EF4-FFF2-40B4-BE49-F238E27FC236}">
                <a16:creationId xmlns:a16="http://schemas.microsoft.com/office/drawing/2014/main" id="{BDAC3239-3C1A-EE4E-B330-7236C6719665}"/>
              </a:ext>
            </a:extLst>
          </p:cNvPr>
          <p:cNvSpPr/>
          <p:nvPr/>
        </p:nvSpPr>
        <p:spPr>
          <a:xfrm>
            <a:off x="3020602" y="4536040"/>
            <a:ext cx="1150706" cy="5137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6F7132BF-CFB8-5046-B6AD-B34CA4B3F853}"/>
              </a:ext>
            </a:extLst>
          </p:cNvPr>
          <p:cNvSpPr/>
          <p:nvPr/>
        </p:nvSpPr>
        <p:spPr>
          <a:xfrm>
            <a:off x="4171308" y="3562563"/>
            <a:ext cx="2465798" cy="24606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Compilateur</a:t>
            </a:r>
          </a:p>
          <a:p>
            <a:pPr algn="ctr"/>
            <a:r>
              <a:rPr lang="fr-FR" dirty="0"/>
              <a:t>Du</a:t>
            </a:r>
          </a:p>
          <a:p>
            <a:pPr algn="ctr"/>
            <a:r>
              <a:rPr lang="fr-FR" dirty="0"/>
              <a:t>Langage</a:t>
            </a:r>
          </a:p>
          <a:p>
            <a:pPr algn="ctr"/>
            <a:r>
              <a:rPr lang="fr-FR" dirty="0"/>
              <a:t>utilisé</a:t>
            </a:r>
          </a:p>
        </p:txBody>
      </p:sp>
      <p:sp>
        <p:nvSpPr>
          <p:cNvPr id="7" name="Flèche vers la droite 6">
            <a:extLst>
              <a:ext uri="{FF2B5EF4-FFF2-40B4-BE49-F238E27FC236}">
                <a16:creationId xmlns:a16="http://schemas.microsoft.com/office/drawing/2014/main" id="{FD6C9DE9-BA23-5844-9452-CEEBB6B28CB0}"/>
              </a:ext>
            </a:extLst>
          </p:cNvPr>
          <p:cNvSpPr/>
          <p:nvPr/>
        </p:nvSpPr>
        <p:spPr>
          <a:xfrm>
            <a:off x="6637106" y="4536040"/>
            <a:ext cx="1150706" cy="5137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481A83B-B86E-014C-A13B-425154EB8440}"/>
              </a:ext>
            </a:extLst>
          </p:cNvPr>
          <p:cNvSpPr/>
          <p:nvPr/>
        </p:nvSpPr>
        <p:spPr>
          <a:xfrm>
            <a:off x="7787812" y="4006921"/>
            <a:ext cx="2095928" cy="1571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011011011101010011000010101</a:t>
            </a:r>
          </a:p>
        </p:txBody>
      </p:sp>
      <p:sp>
        <p:nvSpPr>
          <p:cNvPr id="12" name="Espace réservé du numéro de diapositive 11">
            <a:extLst>
              <a:ext uri="{FF2B5EF4-FFF2-40B4-BE49-F238E27FC236}">
                <a16:creationId xmlns:a16="http://schemas.microsoft.com/office/drawing/2014/main" id="{5A466633-B6FF-CA4C-A117-02836BE46E49}"/>
              </a:ext>
            </a:extLst>
          </p:cNvPr>
          <p:cNvSpPr>
            <a:spLocks noGrp="1"/>
          </p:cNvSpPr>
          <p:nvPr>
            <p:ph type="sldNum" sz="quarter" idx="12"/>
          </p:nvPr>
        </p:nvSpPr>
        <p:spPr/>
        <p:txBody>
          <a:bodyPr/>
          <a:lstStyle/>
          <a:p>
            <a:fld id="{6D22F896-40B5-4ADD-8801-0D06FADFA095}" type="slidenum">
              <a:rPr lang="en-US" smtClean="0"/>
              <a:t>15</a:t>
            </a:fld>
            <a:endParaRPr lang="en-US" dirty="0"/>
          </a:p>
        </p:txBody>
      </p:sp>
      <p:sp>
        <p:nvSpPr>
          <p:cNvPr id="11" name="ZoneTexte 10">
            <a:extLst>
              <a:ext uri="{FF2B5EF4-FFF2-40B4-BE49-F238E27FC236}">
                <a16:creationId xmlns:a16="http://schemas.microsoft.com/office/drawing/2014/main" id="{2F657249-9720-0B49-994B-418E671A95A7}"/>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Tree>
    <p:extLst>
      <p:ext uri="{BB962C8B-B14F-4D97-AF65-F5344CB8AC3E}">
        <p14:creationId xmlns:p14="http://schemas.microsoft.com/office/powerpoint/2010/main" val="997141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6A638E-21DD-664F-A19B-29AADB4A34C5}"/>
              </a:ext>
            </a:extLst>
          </p:cNvPr>
          <p:cNvSpPr>
            <a:spLocks noGrp="1"/>
          </p:cNvSpPr>
          <p:nvPr>
            <p:ph type="title"/>
          </p:nvPr>
        </p:nvSpPr>
        <p:spPr/>
        <p:txBody>
          <a:bodyPr/>
          <a:lstStyle/>
          <a:p>
            <a:r>
              <a:rPr lang="fr-FR" dirty="0"/>
              <a:t>Programmer dans quel langage ?????</a:t>
            </a:r>
          </a:p>
        </p:txBody>
      </p:sp>
      <p:sp>
        <p:nvSpPr>
          <p:cNvPr id="3" name="Espace réservé du contenu 2">
            <a:extLst>
              <a:ext uri="{FF2B5EF4-FFF2-40B4-BE49-F238E27FC236}">
                <a16:creationId xmlns:a16="http://schemas.microsoft.com/office/drawing/2014/main" id="{151D6A37-6C0A-184C-B8A8-C6223D5F7F74}"/>
              </a:ext>
            </a:extLst>
          </p:cNvPr>
          <p:cNvSpPr>
            <a:spLocks noGrp="1"/>
          </p:cNvSpPr>
          <p:nvPr>
            <p:ph idx="1"/>
          </p:nvPr>
        </p:nvSpPr>
        <p:spPr>
          <a:xfrm>
            <a:off x="680321" y="2167847"/>
            <a:ext cx="9613861" cy="4397340"/>
          </a:xfrm>
        </p:spPr>
        <p:txBody>
          <a:bodyPr>
            <a:normAutofit fontScale="92500" lnSpcReduction="10000"/>
          </a:bodyPr>
          <a:lstStyle/>
          <a:p>
            <a:pPr algn="just"/>
            <a:r>
              <a:rPr lang="fr-FR" dirty="0"/>
              <a:t>Il faut donc trouver des moyens de communiquer plus simplement avec un ordinateur qu’en utilisant vos notes en Mathématiques (0 et 1) et permettre aussi à deux informaticiens d’échanger sans que personne autour ne comprennent ce qu’ils disent. </a:t>
            </a:r>
          </a:p>
          <a:p>
            <a:pPr algn="just"/>
            <a:r>
              <a:rPr lang="fr-FR" dirty="0"/>
              <a:t>Vous allez passer une grande partie de vos études à apprendre différents langages comme : </a:t>
            </a:r>
          </a:p>
          <a:p>
            <a:r>
              <a:rPr lang="fr-FR" dirty="0"/>
              <a:t>Le C</a:t>
            </a:r>
          </a:p>
          <a:p>
            <a:r>
              <a:rPr lang="fr-FR" dirty="0"/>
              <a:t>Le C++</a:t>
            </a:r>
          </a:p>
          <a:p>
            <a:r>
              <a:rPr lang="fr-FR" dirty="0"/>
              <a:t>Java</a:t>
            </a:r>
          </a:p>
          <a:p>
            <a:r>
              <a:rPr lang="fr-FR" dirty="0"/>
              <a:t>Visual Basic</a:t>
            </a:r>
          </a:p>
          <a:p>
            <a:r>
              <a:rPr lang="fr-FR" dirty="0"/>
              <a:t>Html, </a:t>
            </a:r>
            <a:r>
              <a:rPr lang="fr-FR" dirty="0" err="1"/>
              <a:t>Xml</a:t>
            </a:r>
            <a:r>
              <a:rPr lang="fr-FR" dirty="0"/>
              <a:t>, C#, … en fait il y en a quelques centaines (https://</a:t>
            </a:r>
            <a:r>
              <a:rPr lang="fr-FR" dirty="0" err="1"/>
              <a:t>fr.wikipedia.org</a:t>
            </a:r>
            <a:r>
              <a:rPr lang="fr-FR" dirty="0"/>
              <a:t>/wiki/</a:t>
            </a:r>
            <a:r>
              <a:rPr lang="fr-FR" dirty="0" err="1"/>
              <a:t>Liste_de_langages_de_programmation</a:t>
            </a:r>
            <a:r>
              <a:rPr lang="fr-FR" dirty="0"/>
              <a:t>) </a:t>
            </a:r>
          </a:p>
          <a:p>
            <a:pPr algn="just"/>
            <a:endParaRPr lang="fr-FR" dirty="0"/>
          </a:p>
        </p:txBody>
      </p:sp>
      <p:sp>
        <p:nvSpPr>
          <p:cNvPr id="7" name="Espace réservé du numéro de diapositive 6">
            <a:extLst>
              <a:ext uri="{FF2B5EF4-FFF2-40B4-BE49-F238E27FC236}">
                <a16:creationId xmlns:a16="http://schemas.microsoft.com/office/drawing/2014/main" id="{F8EEC6EE-657C-5541-B2B0-C4BB038AE45D}"/>
              </a:ext>
            </a:extLst>
          </p:cNvPr>
          <p:cNvSpPr>
            <a:spLocks noGrp="1"/>
          </p:cNvSpPr>
          <p:nvPr>
            <p:ph type="sldNum" sz="quarter" idx="12"/>
          </p:nvPr>
        </p:nvSpPr>
        <p:spPr/>
        <p:txBody>
          <a:bodyPr/>
          <a:lstStyle/>
          <a:p>
            <a:fld id="{6D22F896-40B5-4ADD-8801-0D06FADFA095}" type="slidenum">
              <a:rPr lang="en-US" smtClean="0"/>
              <a:t>16</a:t>
            </a:fld>
            <a:endParaRPr lang="en-US" dirty="0"/>
          </a:p>
        </p:txBody>
      </p:sp>
      <p:sp>
        <p:nvSpPr>
          <p:cNvPr id="6" name="ZoneTexte 5">
            <a:extLst>
              <a:ext uri="{FF2B5EF4-FFF2-40B4-BE49-F238E27FC236}">
                <a16:creationId xmlns:a16="http://schemas.microsoft.com/office/drawing/2014/main" id="{687B8009-91EE-3B49-9409-C95790C8D2DF}"/>
              </a:ext>
            </a:extLst>
          </p:cNvPr>
          <p:cNvSpPr txBox="1"/>
          <p:nvPr/>
        </p:nvSpPr>
        <p:spPr>
          <a:xfrm>
            <a:off x="9780900" y="1109031"/>
            <a:ext cx="306494" cy="369332"/>
          </a:xfrm>
          <a:prstGeom prst="rect">
            <a:avLst/>
          </a:prstGeom>
          <a:noFill/>
        </p:spPr>
        <p:txBody>
          <a:bodyPr wrap="none" rtlCol="0">
            <a:spAutoFit/>
          </a:bodyPr>
          <a:lstStyle/>
          <a:p>
            <a:r>
              <a:rPr lang="fr-FR" dirty="0"/>
              <a:t>1</a:t>
            </a:r>
          </a:p>
        </p:txBody>
      </p:sp>
      <p:pic>
        <p:nvPicPr>
          <p:cNvPr id="4" name="Image 3">
            <a:extLst>
              <a:ext uri="{FF2B5EF4-FFF2-40B4-BE49-F238E27FC236}">
                <a16:creationId xmlns:a16="http://schemas.microsoft.com/office/drawing/2014/main" id="{93C23F73-0303-FF47-9ABF-285B326BD118}"/>
              </a:ext>
            </a:extLst>
          </p:cNvPr>
          <p:cNvPicPr>
            <a:picLocks noChangeAspect="1"/>
          </p:cNvPicPr>
          <p:nvPr/>
        </p:nvPicPr>
        <p:blipFill>
          <a:blip r:embed="rId2"/>
          <a:stretch>
            <a:fillRect/>
          </a:stretch>
        </p:blipFill>
        <p:spPr>
          <a:xfrm>
            <a:off x="8442458" y="3813323"/>
            <a:ext cx="3441148" cy="1935646"/>
          </a:xfrm>
          <a:prstGeom prst="rect">
            <a:avLst/>
          </a:prstGeom>
        </p:spPr>
      </p:pic>
    </p:spTree>
    <p:extLst>
      <p:ext uri="{BB962C8B-B14F-4D97-AF65-F5344CB8AC3E}">
        <p14:creationId xmlns:p14="http://schemas.microsoft.com/office/powerpoint/2010/main" val="967625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2A2423-341B-0845-830C-D8F108A0675C}"/>
              </a:ext>
            </a:extLst>
          </p:cNvPr>
          <p:cNvSpPr>
            <a:spLocks noGrp="1"/>
          </p:cNvSpPr>
          <p:nvPr>
            <p:ph type="title"/>
          </p:nvPr>
        </p:nvSpPr>
        <p:spPr/>
        <p:txBody>
          <a:bodyPr/>
          <a:lstStyle/>
          <a:p>
            <a:r>
              <a:rPr lang="fr-FR" dirty="0"/>
              <a:t>Programmer dans quel langage ?????</a:t>
            </a:r>
          </a:p>
        </p:txBody>
      </p:sp>
      <p:sp>
        <p:nvSpPr>
          <p:cNvPr id="3" name="Espace réservé du contenu 2">
            <a:extLst>
              <a:ext uri="{FF2B5EF4-FFF2-40B4-BE49-F238E27FC236}">
                <a16:creationId xmlns:a16="http://schemas.microsoft.com/office/drawing/2014/main" id="{9CFF57D5-F3D9-F342-B2A6-5E65CDD14096}"/>
              </a:ext>
            </a:extLst>
          </p:cNvPr>
          <p:cNvSpPr>
            <a:spLocks noGrp="1"/>
          </p:cNvSpPr>
          <p:nvPr>
            <p:ph idx="1"/>
          </p:nvPr>
        </p:nvSpPr>
        <p:spPr>
          <a:xfrm>
            <a:off x="680321" y="2336873"/>
            <a:ext cx="9613861" cy="4125572"/>
          </a:xfrm>
        </p:spPr>
        <p:txBody>
          <a:bodyPr/>
          <a:lstStyle/>
          <a:p>
            <a:pPr algn="just"/>
            <a:r>
              <a:rPr lang="fr-FR" dirty="0"/>
              <a:t>Pourquoi C ? C’est un langage intermédiaire entre la catégorie dite de bas niveau (langage machine vu en architecture des ordinateurs) et la catégorie dite de haut niveau (Java, C++, </a:t>
            </a:r>
            <a:r>
              <a:rPr lang="fr-FR" dirty="0" err="1"/>
              <a:t>etc</a:t>
            </a:r>
            <a:r>
              <a:rPr lang="fr-FR" dirty="0"/>
              <a:t>) qui masque complètement les problématiques liées à la machine. </a:t>
            </a:r>
          </a:p>
          <a:p>
            <a:pPr algn="just"/>
            <a:endParaRPr lang="fr-FR" dirty="0"/>
          </a:p>
          <a:p>
            <a:pPr algn="just"/>
            <a:r>
              <a:rPr lang="fr-FR" dirty="0"/>
              <a:t>D’autres langages reprennent les bases du C (C++ par exemple, </a:t>
            </a:r>
            <a:r>
              <a:rPr lang="fr-FR" dirty="0" err="1"/>
              <a:t>Arduino</a:t>
            </a:r>
            <a:r>
              <a:rPr lang="fr-FR" dirty="0"/>
              <a:t>, </a:t>
            </a:r>
            <a:r>
              <a:rPr lang="fr-FR" dirty="0" err="1"/>
              <a:t>etc</a:t>
            </a:r>
            <a:r>
              <a:rPr lang="fr-FR" dirty="0"/>
              <a:t>) ce qui permet d’appréhender plus simplement d’autres aspects de la programmation. </a:t>
            </a:r>
          </a:p>
          <a:p>
            <a:pPr algn="just"/>
            <a:r>
              <a:rPr lang="fr-FR" dirty="0"/>
              <a:t>Partons du principe qu’un langage n’est jamais meilleur qu’un autre mais qu’il permet de programmer différemment. </a:t>
            </a:r>
          </a:p>
        </p:txBody>
      </p:sp>
      <p:sp>
        <p:nvSpPr>
          <p:cNvPr id="7" name="Espace réservé du numéro de diapositive 6">
            <a:extLst>
              <a:ext uri="{FF2B5EF4-FFF2-40B4-BE49-F238E27FC236}">
                <a16:creationId xmlns:a16="http://schemas.microsoft.com/office/drawing/2014/main" id="{744AA37A-D8EF-C343-B3D5-E7146112574F}"/>
              </a:ext>
            </a:extLst>
          </p:cNvPr>
          <p:cNvSpPr>
            <a:spLocks noGrp="1"/>
          </p:cNvSpPr>
          <p:nvPr>
            <p:ph type="sldNum" sz="quarter" idx="12"/>
          </p:nvPr>
        </p:nvSpPr>
        <p:spPr/>
        <p:txBody>
          <a:bodyPr/>
          <a:lstStyle/>
          <a:p>
            <a:fld id="{6D22F896-40B5-4ADD-8801-0D06FADFA095}" type="slidenum">
              <a:rPr lang="en-US" smtClean="0"/>
              <a:t>17</a:t>
            </a:fld>
            <a:endParaRPr lang="en-US" dirty="0"/>
          </a:p>
        </p:txBody>
      </p:sp>
      <p:sp>
        <p:nvSpPr>
          <p:cNvPr id="6" name="ZoneTexte 5">
            <a:extLst>
              <a:ext uri="{FF2B5EF4-FFF2-40B4-BE49-F238E27FC236}">
                <a16:creationId xmlns:a16="http://schemas.microsoft.com/office/drawing/2014/main" id="{26CD8122-CA9E-B145-ACF2-6E230C57AEFC}"/>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Tree>
    <p:extLst>
      <p:ext uri="{BB962C8B-B14F-4D97-AF65-F5344CB8AC3E}">
        <p14:creationId xmlns:p14="http://schemas.microsoft.com/office/powerpoint/2010/main" val="2720299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EC147-D05F-D94F-9169-30FBBB62C433}"/>
              </a:ext>
            </a:extLst>
          </p:cNvPr>
          <p:cNvSpPr>
            <a:spLocks noGrp="1"/>
          </p:cNvSpPr>
          <p:nvPr>
            <p:ph type="title"/>
          </p:nvPr>
        </p:nvSpPr>
        <p:spPr/>
        <p:txBody>
          <a:bodyPr/>
          <a:lstStyle/>
          <a:p>
            <a:r>
              <a:rPr lang="fr-FR" dirty="0"/>
              <a:t>Programmer dans quel langage ?????</a:t>
            </a:r>
          </a:p>
        </p:txBody>
      </p:sp>
      <p:sp>
        <p:nvSpPr>
          <p:cNvPr id="3" name="Espace réservé du contenu 2">
            <a:extLst>
              <a:ext uri="{FF2B5EF4-FFF2-40B4-BE49-F238E27FC236}">
                <a16:creationId xmlns:a16="http://schemas.microsoft.com/office/drawing/2014/main" id="{7F515B3E-32DA-024C-AA2C-89DBA6E91F3B}"/>
              </a:ext>
            </a:extLst>
          </p:cNvPr>
          <p:cNvSpPr>
            <a:spLocks noGrp="1"/>
          </p:cNvSpPr>
          <p:nvPr>
            <p:ph idx="1"/>
          </p:nvPr>
        </p:nvSpPr>
        <p:spPr>
          <a:xfrm>
            <a:off x="680321" y="2336873"/>
            <a:ext cx="9613861" cy="4135846"/>
          </a:xfrm>
        </p:spPr>
        <p:txBody>
          <a:bodyPr>
            <a:normAutofit lnSpcReduction="10000"/>
          </a:bodyPr>
          <a:lstStyle/>
          <a:p>
            <a:r>
              <a:rPr lang="fr-FR" dirty="0"/>
              <a:t>Que demande la programmation ?</a:t>
            </a:r>
          </a:p>
          <a:p>
            <a:pPr lvl="1"/>
            <a:r>
              <a:rPr lang="fr-FR" dirty="0"/>
              <a:t>Des connaissances mathématiques (Un tout petit peu au début et encore)</a:t>
            </a:r>
          </a:p>
          <a:p>
            <a:pPr lvl="1"/>
            <a:r>
              <a:rPr lang="fr-FR" dirty="0"/>
              <a:t>Une capacité d’analyse d’un problème, OUI</a:t>
            </a:r>
          </a:p>
          <a:p>
            <a:pPr lvl="1"/>
            <a:r>
              <a:rPr lang="fr-FR" dirty="0"/>
              <a:t>Une capacité à décomposer un système complexe en systèmes simples OUI</a:t>
            </a:r>
          </a:p>
          <a:p>
            <a:pPr lvl="1"/>
            <a:r>
              <a:rPr lang="fr-FR" dirty="0"/>
              <a:t>Une capacité à respecter des syntaxes d’écriture Oh OUI</a:t>
            </a:r>
          </a:p>
          <a:p>
            <a:pPr lvl="1"/>
            <a:r>
              <a:rPr lang="fr-FR" dirty="0"/>
              <a:t>Le sens de la logique OUI</a:t>
            </a:r>
          </a:p>
          <a:p>
            <a:pPr lvl="1"/>
            <a:r>
              <a:rPr lang="fr-FR" dirty="0"/>
              <a:t>Un peu d ’élégance dans sa capacité à écrire un programme (c’est comme un texte en français : Il réside dans une demeure cossue / Il vit dans une très belle maison / Il crèche dans une super baraque / il a une case qui déchire sa race)</a:t>
            </a:r>
          </a:p>
          <a:p>
            <a:pPr lvl="1"/>
            <a:r>
              <a:rPr lang="fr-FR" dirty="0"/>
              <a:t>Offrir un café à la pause à votre intervenant</a:t>
            </a:r>
          </a:p>
          <a:p>
            <a:pPr lvl="1"/>
            <a:endParaRPr lang="fr-FR" dirty="0"/>
          </a:p>
          <a:p>
            <a:pPr marL="457200" lvl="1" indent="0">
              <a:buNone/>
            </a:pPr>
            <a:r>
              <a:rPr lang="fr-FR" dirty="0"/>
              <a:t>Voilà ce qui fera la différence entre un 10 et un 20, votre capacité à écrire des programmes compréhensibles, efficients, concis et … commentés. </a:t>
            </a:r>
          </a:p>
          <a:p>
            <a:pPr lvl="1"/>
            <a:endParaRPr lang="fr-FR" dirty="0"/>
          </a:p>
        </p:txBody>
      </p:sp>
      <p:sp>
        <p:nvSpPr>
          <p:cNvPr id="7" name="Espace réservé du numéro de diapositive 6">
            <a:extLst>
              <a:ext uri="{FF2B5EF4-FFF2-40B4-BE49-F238E27FC236}">
                <a16:creationId xmlns:a16="http://schemas.microsoft.com/office/drawing/2014/main" id="{293F59BA-0BEE-F848-A607-F5FA4216581B}"/>
              </a:ext>
            </a:extLst>
          </p:cNvPr>
          <p:cNvSpPr>
            <a:spLocks noGrp="1"/>
          </p:cNvSpPr>
          <p:nvPr>
            <p:ph type="sldNum" sz="quarter" idx="12"/>
          </p:nvPr>
        </p:nvSpPr>
        <p:spPr/>
        <p:txBody>
          <a:bodyPr/>
          <a:lstStyle/>
          <a:p>
            <a:fld id="{6D22F896-40B5-4ADD-8801-0D06FADFA095}" type="slidenum">
              <a:rPr lang="en-US" smtClean="0"/>
              <a:t>18</a:t>
            </a:fld>
            <a:endParaRPr lang="en-US" dirty="0"/>
          </a:p>
        </p:txBody>
      </p:sp>
      <p:sp>
        <p:nvSpPr>
          <p:cNvPr id="6" name="ZoneTexte 5">
            <a:extLst>
              <a:ext uri="{FF2B5EF4-FFF2-40B4-BE49-F238E27FC236}">
                <a16:creationId xmlns:a16="http://schemas.microsoft.com/office/drawing/2014/main" id="{2CD25DA5-65A0-A24E-8E5E-54B2DB109A25}"/>
              </a:ext>
            </a:extLst>
          </p:cNvPr>
          <p:cNvSpPr txBox="1"/>
          <p:nvPr/>
        </p:nvSpPr>
        <p:spPr>
          <a:xfrm>
            <a:off x="9780900" y="1109031"/>
            <a:ext cx="306494" cy="369332"/>
          </a:xfrm>
          <a:prstGeom prst="rect">
            <a:avLst/>
          </a:prstGeom>
          <a:noFill/>
        </p:spPr>
        <p:txBody>
          <a:bodyPr wrap="none" rtlCol="0">
            <a:spAutoFit/>
          </a:bodyPr>
          <a:lstStyle/>
          <a:p>
            <a:r>
              <a:rPr lang="fr-FR" dirty="0"/>
              <a:t>1</a:t>
            </a:r>
          </a:p>
        </p:txBody>
      </p:sp>
    </p:spTree>
    <p:extLst>
      <p:ext uri="{BB962C8B-B14F-4D97-AF65-F5344CB8AC3E}">
        <p14:creationId xmlns:p14="http://schemas.microsoft.com/office/powerpoint/2010/main" val="112859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2. Avec quels outils ?</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198683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A4074E-769A-AB43-96D4-D4C61B7EDB7A}"/>
              </a:ext>
            </a:extLst>
          </p:cNvPr>
          <p:cNvSpPr>
            <a:spLocks noGrp="1"/>
          </p:cNvSpPr>
          <p:nvPr>
            <p:ph type="title"/>
          </p:nvPr>
        </p:nvSpPr>
        <p:spPr/>
        <p:txBody>
          <a:bodyPr/>
          <a:lstStyle/>
          <a:p>
            <a:r>
              <a:rPr lang="fr-FR" dirty="0"/>
              <a:t>Quels outils . </a:t>
            </a:r>
          </a:p>
        </p:txBody>
      </p:sp>
      <p:sp>
        <p:nvSpPr>
          <p:cNvPr id="3" name="Espace réservé du contenu 2">
            <a:extLst>
              <a:ext uri="{FF2B5EF4-FFF2-40B4-BE49-F238E27FC236}">
                <a16:creationId xmlns:a16="http://schemas.microsoft.com/office/drawing/2014/main" id="{20FA8E8B-1800-4847-9AD7-9BC8565A2BC8}"/>
              </a:ext>
            </a:extLst>
          </p:cNvPr>
          <p:cNvSpPr>
            <a:spLocks noGrp="1"/>
          </p:cNvSpPr>
          <p:nvPr>
            <p:ph idx="1"/>
          </p:nvPr>
        </p:nvSpPr>
        <p:spPr/>
        <p:txBody>
          <a:bodyPr/>
          <a:lstStyle/>
          <a:p>
            <a:pPr algn="just"/>
            <a:r>
              <a:rPr lang="fr-FR" dirty="0"/>
              <a:t>Si l’on se limite au strict minimum (ce qui a du être fait pendant le cours d’</a:t>
            </a:r>
            <a:r>
              <a:rPr lang="fr-FR" dirty="0" err="1"/>
              <a:t>algo</a:t>
            </a:r>
            <a:r>
              <a:rPr lang="fr-FR" dirty="0"/>
              <a:t> du semestre 1) un éditeur de texte (pas traitement de texte) et un compilateur sont suffisants. Ajoutez un débugger et la panoplie et complète. </a:t>
            </a:r>
          </a:p>
          <a:p>
            <a:pPr algn="just"/>
            <a:r>
              <a:rPr lang="fr-FR" dirty="0"/>
              <a:t>Il existe cependant des environnements de développement (IDE pour  </a:t>
            </a:r>
            <a:r>
              <a:rPr lang="fr-FR" b="1" i="1" dirty="0" err="1">
                <a:solidFill>
                  <a:schemeClr val="bg1"/>
                </a:solidFill>
              </a:rPr>
              <a:t>integrated</a:t>
            </a:r>
            <a:r>
              <a:rPr lang="fr-FR" b="1" i="1" dirty="0">
                <a:solidFill>
                  <a:schemeClr val="bg1"/>
                </a:solidFill>
              </a:rPr>
              <a:t> </a:t>
            </a:r>
            <a:r>
              <a:rPr lang="fr-FR" b="1" i="1" dirty="0" err="1">
                <a:solidFill>
                  <a:schemeClr val="bg1"/>
                </a:solidFill>
              </a:rPr>
              <a:t>development</a:t>
            </a:r>
            <a:r>
              <a:rPr lang="fr-FR" b="1" i="1" dirty="0">
                <a:solidFill>
                  <a:schemeClr val="bg1"/>
                </a:solidFill>
              </a:rPr>
              <a:t> </a:t>
            </a:r>
            <a:r>
              <a:rPr lang="fr-FR" b="1" i="1" dirty="0" err="1">
                <a:solidFill>
                  <a:schemeClr val="bg1"/>
                </a:solidFill>
              </a:rPr>
              <a:t>environment</a:t>
            </a:r>
            <a:r>
              <a:rPr lang="fr-FR" dirty="0"/>
              <a:t>) qui réunissent ces trois outils. </a:t>
            </a:r>
          </a:p>
          <a:p>
            <a:pPr algn="just"/>
            <a:r>
              <a:rPr lang="fr-FR" dirty="0"/>
              <a:t>Certains sont gratuits, certains présentent des batteries d’options, certain sont open-sources vous n’avez que l’embarras du choix.  </a:t>
            </a:r>
          </a:p>
          <a:p>
            <a:pPr algn="just"/>
            <a:endParaRPr lang="fr-FR" dirty="0"/>
          </a:p>
        </p:txBody>
      </p:sp>
      <p:sp>
        <p:nvSpPr>
          <p:cNvPr id="4" name="ZoneTexte 3">
            <a:extLst>
              <a:ext uri="{FF2B5EF4-FFF2-40B4-BE49-F238E27FC236}">
                <a16:creationId xmlns:a16="http://schemas.microsoft.com/office/drawing/2014/main" id="{7D66E085-2641-0F4D-A76C-94E780F927F8}"/>
              </a:ext>
            </a:extLst>
          </p:cNvPr>
          <p:cNvSpPr txBox="1"/>
          <p:nvPr/>
        </p:nvSpPr>
        <p:spPr>
          <a:xfrm>
            <a:off x="9573750" y="1109031"/>
            <a:ext cx="306494" cy="369332"/>
          </a:xfrm>
          <a:prstGeom prst="rect">
            <a:avLst/>
          </a:prstGeom>
          <a:noFill/>
        </p:spPr>
        <p:txBody>
          <a:bodyPr wrap="none" rtlCol="0">
            <a:spAutoFit/>
          </a:bodyPr>
          <a:lstStyle/>
          <a:p>
            <a:r>
              <a:rPr lang="fr-FR" dirty="0"/>
              <a:t>2</a:t>
            </a:r>
          </a:p>
        </p:txBody>
      </p:sp>
      <p:pic>
        <p:nvPicPr>
          <p:cNvPr id="5" name="Image 4">
            <a:extLst>
              <a:ext uri="{FF2B5EF4-FFF2-40B4-BE49-F238E27FC236}">
                <a16:creationId xmlns:a16="http://schemas.microsoft.com/office/drawing/2014/main" id="{2868D9E5-5428-4F4F-B9A7-10C11509AC06}"/>
              </a:ext>
            </a:extLst>
          </p:cNvPr>
          <p:cNvPicPr>
            <a:picLocks noChangeAspect="1"/>
          </p:cNvPicPr>
          <p:nvPr/>
        </p:nvPicPr>
        <p:blipFill>
          <a:blip r:embed="rId2"/>
          <a:stretch>
            <a:fillRect/>
          </a:stretch>
        </p:blipFill>
        <p:spPr>
          <a:xfrm>
            <a:off x="1199437" y="5864269"/>
            <a:ext cx="755783" cy="755783"/>
          </a:xfrm>
          <a:prstGeom prst="rect">
            <a:avLst/>
          </a:prstGeom>
        </p:spPr>
      </p:pic>
      <p:pic>
        <p:nvPicPr>
          <p:cNvPr id="6" name="Image 5">
            <a:extLst>
              <a:ext uri="{FF2B5EF4-FFF2-40B4-BE49-F238E27FC236}">
                <a16:creationId xmlns:a16="http://schemas.microsoft.com/office/drawing/2014/main" id="{1AD248CA-BE60-CF44-A2D2-C4551E8E0F33}"/>
              </a:ext>
            </a:extLst>
          </p:cNvPr>
          <p:cNvPicPr>
            <a:picLocks noChangeAspect="1"/>
          </p:cNvPicPr>
          <p:nvPr/>
        </p:nvPicPr>
        <p:blipFill>
          <a:blip r:embed="rId3"/>
          <a:stretch>
            <a:fillRect/>
          </a:stretch>
        </p:blipFill>
        <p:spPr>
          <a:xfrm>
            <a:off x="2596152" y="5763802"/>
            <a:ext cx="772802" cy="856250"/>
          </a:xfrm>
          <a:prstGeom prst="rect">
            <a:avLst/>
          </a:prstGeom>
        </p:spPr>
      </p:pic>
      <p:pic>
        <p:nvPicPr>
          <p:cNvPr id="7" name="Image 6">
            <a:extLst>
              <a:ext uri="{FF2B5EF4-FFF2-40B4-BE49-F238E27FC236}">
                <a16:creationId xmlns:a16="http://schemas.microsoft.com/office/drawing/2014/main" id="{28661730-5E07-B144-90B9-06BAD18FA83A}"/>
              </a:ext>
            </a:extLst>
          </p:cNvPr>
          <p:cNvPicPr>
            <a:picLocks noChangeAspect="1"/>
          </p:cNvPicPr>
          <p:nvPr/>
        </p:nvPicPr>
        <p:blipFill>
          <a:blip r:embed="rId4"/>
          <a:stretch>
            <a:fillRect/>
          </a:stretch>
        </p:blipFill>
        <p:spPr>
          <a:xfrm>
            <a:off x="3871051" y="5859075"/>
            <a:ext cx="1686791" cy="838091"/>
          </a:xfrm>
          <a:prstGeom prst="rect">
            <a:avLst/>
          </a:prstGeom>
        </p:spPr>
      </p:pic>
      <p:pic>
        <p:nvPicPr>
          <p:cNvPr id="8" name="Image 7">
            <a:extLst>
              <a:ext uri="{FF2B5EF4-FFF2-40B4-BE49-F238E27FC236}">
                <a16:creationId xmlns:a16="http://schemas.microsoft.com/office/drawing/2014/main" id="{455B6B69-EE6A-3540-981A-11C607004491}"/>
              </a:ext>
            </a:extLst>
          </p:cNvPr>
          <p:cNvPicPr>
            <a:picLocks noChangeAspect="1"/>
          </p:cNvPicPr>
          <p:nvPr/>
        </p:nvPicPr>
        <p:blipFill>
          <a:blip r:embed="rId5"/>
          <a:stretch>
            <a:fillRect/>
          </a:stretch>
        </p:blipFill>
        <p:spPr>
          <a:xfrm>
            <a:off x="5784297" y="5936189"/>
            <a:ext cx="2475345" cy="581706"/>
          </a:xfrm>
          <a:prstGeom prst="rect">
            <a:avLst/>
          </a:prstGeom>
        </p:spPr>
      </p:pic>
      <p:pic>
        <p:nvPicPr>
          <p:cNvPr id="10" name="Image 9">
            <a:extLst>
              <a:ext uri="{FF2B5EF4-FFF2-40B4-BE49-F238E27FC236}">
                <a16:creationId xmlns:a16="http://schemas.microsoft.com/office/drawing/2014/main" id="{31390CFE-3BBC-A649-ADED-7CA3A1AE2CDC}"/>
              </a:ext>
            </a:extLst>
          </p:cNvPr>
          <p:cNvPicPr>
            <a:picLocks noChangeAspect="1"/>
          </p:cNvPicPr>
          <p:nvPr/>
        </p:nvPicPr>
        <p:blipFill>
          <a:blip r:embed="rId6"/>
          <a:stretch>
            <a:fillRect/>
          </a:stretch>
        </p:blipFill>
        <p:spPr>
          <a:xfrm>
            <a:off x="8409040" y="5820735"/>
            <a:ext cx="1677992" cy="697160"/>
          </a:xfrm>
          <a:prstGeom prst="rect">
            <a:avLst/>
          </a:prstGeom>
        </p:spPr>
      </p:pic>
      <p:sp>
        <p:nvSpPr>
          <p:cNvPr id="12" name="Espace réservé du numéro de diapositive 11">
            <a:extLst>
              <a:ext uri="{FF2B5EF4-FFF2-40B4-BE49-F238E27FC236}">
                <a16:creationId xmlns:a16="http://schemas.microsoft.com/office/drawing/2014/main" id="{9B4E237F-2D41-634B-9C95-8F6683D6B130}"/>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3872303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CE93E2-1FEF-F649-BBD4-83BE816F231A}"/>
              </a:ext>
            </a:extLst>
          </p:cNvPr>
          <p:cNvSpPr>
            <a:spLocks noGrp="1"/>
          </p:cNvSpPr>
          <p:nvPr>
            <p:ph type="title"/>
          </p:nvPr>
        </p:nvSpPr>
        <p:spPr/>
        <p:txBody>
          <a:bodyPr/>
          <a:lstStyle/>
          <a:p>
            <a:r>
              <a:rPr lang="fr-FR" dirty="0"/>
              <a:t>Quels outils . </a:t>
            </a:r>
          </a:p>
        </p:txBody>
      </p:sp>
      <p:sp>
        <p:nvSpPr>
          <p:cNvPr id="3" name="Espace réservé du contenu 2">
            <a:extLst>
              <a:ext uri="{FF2B5EF4-FFF2-40B4-BE49-F238E27FC236}">
                <a16:creationId xmlns:a16="http://schemas.microsoft.com/office/drawing/2014/main" id="{33F7DBE6-E1C7-0542-9981-73AFFAC191C6}"/>
              </a:ext>
            </a:extLst>
          </p:cNvPr>
          <p:cNvSpPr>
            <a:spLocks noGrp="1"/>
          </p:cNvSpPr>
          <p:nvPr>
            <p:ph idx="1"/>
          </p:nvPr>
        </p:nvSpPr>
        <p:spPr/>
        <p:txBody>
          <a:bodyPr/>
          <a:lstStyle/>
          <a:p>
            <a:pPr algn="just"/>
            <a:r>
              <a:rPr lang="fr-FR" dirty="0"/>
              <a:t>Dans notre cas, l’environnement n’est pas important. Ils sont tous capables de générer un langage C portable d’un système à l’autre.</a:t>
            </a:r>
          </a:p>
          <a:p>
            <a:pPr algn="just"/>
            <a:r>
              <a:rPr lang="fr-FR" dirty="0"/>
              <a:t>Sur les ordinateurs des salles machines </a:t>
            </a:r>
            <a:r>
              <a:rPr lang="fr-FR" dirty="0" err="1"/>
              <a:t>DevC</a:t>
            </a:r>
            <a:r>
              <a:rPr lang="fr-FR" dirty="0"/>
              <a:t>++ et Visual sont installés. La prise en main est simple (dans une utilisation basique). </a:t>
            </a:r>
          </a:p>
          <a:p>
            <a:pPr algn="just"/>
            <a:r>
              <a:rPr lang="fr-FR" dirty="0"/>
              <a:t>Nous verrons sur les premiers exemples comment utiliser ces différents environnements. </a:t>
            </a:r>
          </a:p>
          <a:p>
            <a:pPr algn="just"/>
            <a:endParaRPr lang="fr-FR" dirty="0"/>
          </a:p>
        </p:txBody>
      </p:sp>
      <p:sp>
        <p:nvSpPr>
          <p:cNvPr id="4" name="ZoneTexte 3">
            <a:extLst>
              <a:ext uri="{FF2B5EF4-FFF2-40B4-BE49-F238E27FC236}">
                <a16:creationId xmlns:a16="http://schemas.microsoft.com/office/drawing/2014/main" id="{62B5BA6B-3274-4A4E-8010-8717BDCBF692}"/>
              </a:ext>
            </a:extLst>
          </p:cNvPr>
          <p:cNvSpPr txBox="1"/>
          <p:nvPr/>
        </p:nvSpPr>
        <p:spPr>
          <a:xfrm>
            <a:off x="9741896" y="1109031"/>
            <a:ext cx="306494" cy="369332"/>
          </a:xfrm>
          <a:prstGeom prst="rect">
            <a:avLst/>
          </a:prstGeom>
          <a:noFill/>
        </p:spPr>
        <p:txBody>
          <a:bodyPr wrap="none" rtlCol="0">
            <a:spAutoFit/>
          </a:bodyPr>
          <a:lstStyle/>
          <a:p>
            <a:r>
              <a:rPr lang="fr-FR" dirty="0"/>
              <a:t>2</a:t>
            </a:r>
          </a:p>
        </p:txBody>
      </p:sp>
      <p:sp>
        <p:nvSpPr>
          <p:cNvPr id="7" name="Espace réservé du numéro de diapositive 6">
            <a:extLst>
              <a:ext uri="{FF2B5EF4-FFF2-40B4-BE49-F238E27FC236}">
                <a16:creationId xmlns:a16="http://schemas.microsoft.com/office/drawing/2014/main" id="{CF3D8853-F976-B64F-9935-9231FB86951B}"/>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2189577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3. C’est quoi un programme ?</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3332617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F6C2D-B873-2549-B404-7DF6AD059572}"/>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E402265A-C42D-4841-8B9B-0D9550E36DE7}"/>
              </a:ext>
            </a:extLst>
          </p:cNvPr>
          <p:cNvSpPr>
            <a:spLocks noGrp="1"/>
          </p:cNvSpPr>
          <p:nvPr>
            <p:ph idx="1"/>
          </p:nvPr>
        </p:nvSpPr>
        <p:spPr>
          <a:xfrm>
            <a:off x="680321" y="2106202"/>
            <a:ext cx="9613861" cy="4294598"/>
          </a:xfrm>
        </p:spPr>
        <p:txBody>
          <a:bodyPr>
            <a:normAutofit/>
          </a:bodyPr>
          <a:lstStyle/>
          <a:p>
            <a:pPr algn="just"/>
            <a:r>
              <a:rPr lang="fr-FR" dirty="0"/>
              <a:t>En fonction de l’IDE que vous allez choisir la création d’un projet puis d’un fichier vous aurez dans votre fenêtre de travail un programme C minimal permettant de commencer à travailler.</a:t>
            </a:r>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buNone/>
            </a:pPr>
            <a:r>
              <a:rPr lang="fr-FR" sz="2000" dirty="0"/>
              <a:t>Essayons de comprendre un peu ces lignes</a:t>
            </a:r>
            <a:endParaRPr lang="fr-FR" dirty="0"/>
          </a:p>
        </p:txBody>
      </p:sp>
      <p:sp>
        <p:nvSpPr>
          <p:cNvPr id="4" name="ZoneTexte 3">
            <a:extLst>
              <a:ext uri="{FF2B5EF4-FFF2-40B4-BE49-F238E27FC236}">
                <a16:creationId xmlns:a16="http://schemas.microsoft.com/office/drawing/2014/main" id="{6EC8B392-B0C0-0046-A434-B1D96E3CFE02}"/>
              </a:ext>
            </a:extLst>
          </p:cNvPr>
          <p:cNvSpPr txBox="1"/>
          <p:nvPr/>
        </p:nvSpPr>
        <p:spPr>
          <a:xfrm>
            <a:off x="9822201" y="1109031"/>
            <a:ext cx="306494" cy="369332"/>
          </a:xfrm>
          <a:prstGeom prst="rect">
            <a:avLst/>
          </a:prstGeom>
          <a:noFill/>
        </p:spPr>
        <p:txBody>
          <a:bodyPr wrap="none" rtlCol="0">
            <a:spAutoFit/>
          </a:bodyPr>
          <a:lstStyle/>
          <a:p>
            <a:r>
              <a:rPr lang="fr-FR" dirty="0"/>
              <a:t>3</a:t>
            </a:r>
          </a:p>
        </p:txBody>
      </p:sp>
      <p:pic>
        <p:nvPicPr>
          <p:cNvPr id="6" name="Image 5">
            <a:extLst>
              <a:ext uri="{FF2B5EF4-FFF2-40B4-BE49-F238E27FC236}">
                <a16:creationId xmlns:a16="http://schemas.microsoft.com/office/drawing/2014/main" id="{0347E43C-998E-AE41-B577-932623F1A144}"/>
              </a:ext>
            </a:extLst>
          </p:cNvPr>
          <p:cNvPicPr>
            <a:picLocks noChangeAspect="1"/>
          </p:cNvPicPr>
          <p:nvPr/>
        </p:nvPicPr>
        <p:blipFill>
          <a:blip r:embed="rId2"/>
          <a:stretch>
            <a:fillRect/>
          </a:stretch>
        </p:blipFill>
        <p:spPr>
          <a:xfrm>
            <a:off x="1588122" y="3198542"/>
            <a:ext cx="4212164" cy="2848581"/>
          </a:xfrm>
          <a:prstGeom prst="rect">
            <a:avLst/>
          </a:prstGeom>
        </p:spPr>
      </p:pic>
      <p:sp>
        <p:nvSpPr>
          <p:cNvPr id="7" name="ZoneTexte 6">
            <a:extLst>
              <a:ext uri="{FF2B5EF4-FFF2-40B4-BE49-F238E27FC236}">
                <a16:creationId xmlns:a16="http://schemas.microsoft.com/office/drawing/2014/main" id="{5323D77E-3487-354A-A56E-635F5FC97831}"/>
              </a:ext>
            </a:extLst>
          </p:cNvPr>
          <p:cNvSpPr txBox="1"/>
          <p:nvPr/>
        </p:nvSpPr>
        <p:spPr>
          <a:xfrm>
            <a:off x="6256962" y="4253501"/>
            <a:ext cx="3821880" cy="369332"/>
          </a:xfrm>
          <a:prstGeom prst="rect">
            <a:avLst/>
          </a:prstGeom>
          <a:noFill/>
        </p:spPr>
        <p:txBody>
          <a:bodyPr wrap="none" rtlCol="0">
            <a:spAutoFit/>
          </a:bodyPr>
          <a:lstStyle/>
          <a:p>
            <a:r>
              <a:rPr lang="fr-FR" dirty="0"/>
              <a:t>Fichier minimal obtenu avec </a:t>
            </a:r>
            <a:r>
              <a:rPr lang="fr-FR" dirty="0" err="1"/>
              <a:t>Xcode</a:t>
            </a:r>
            <a:endParaRPr lang="fr-FR" dirty="0"/>
          </a:p>
        </p:txBody>
      </p:sp>
      <p:sp>
        <p:nvSpPr>
          <p:cNvPr id="9" name="Espace réservé du numéro de diapositive 8">
            <a:extLst>
              <a:ext uri="{FF2B5EF4-FFF2-40B4-BE49-F238E27FC236}">
                <a16:creationId xmlns:a16="http://schemas.microsoft.com/office/drawing/2014/main" id="{CF7F13FA-B0B6-CA46-A9AC-A7DA8EDF9434}"/>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1075308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68C87B-CFD9-D343-80DF-B1317EADBFE7}"/>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4E3660F4-D90C-8D42-8295-8E89BA6811BD}"/>
              </a:ext>
            </a:extLst>
          </p:cNvPr>
          <p:cNvSpPr>
            <a:spLocks noGrp="1"/>
          </p:cNvSpPr>
          <p:nvPr>
            <p:ph idx="1"/>
          </p:nvPr>
        </p:nvSpPr>
        <p:spPr>
          <a:xfrm>
            <a:off x="680321" y="2167846"/>
            <a:ext cx="9613861" cy="4500081"/>
          </a:xfrm>
        </p:spPr>
        <p:txBody>
          <a:bodyPr>
            <a:normAutofit lnSpcReduction="10000"/>
          </a:bodyPr>
          <a:lstStyle/>
          <a:p>
            <a:pPr algn="just"/>
            <a:r>
              <a:rPr lang="fr-FR" dirty="0"/>
              <a:t>Il y a différentes zones dans un fichier C</a:t>
            </a:r>
          </a:p>
          <a:p>
            <a:pPr marL="457200" indent="-457200" algn="just">
              <a:buFont typeface="+mj-lt"/>
              <a:buAutoNum type="arabicPeriod"/>
            </a:pPr>
            <a:r>
              <a:rPr lang="fr-FR" b="1" dirty="0">
                <a:solidFill>
                  <a:srgbClr val="FFFF00"/>
                </a:solidFill>
              </a:rPr>
              <a:t>Les inclusions</a:t>
            </a:r>
          </a:p>
          <a:p>
            <a:pPr marL="914400" lvl="2" indent="0" algn="just">
              <a:buNone/>
            </a:pPr>
            <a:r>
              <a:rPr lang="fr-FR" dirty="0"/>
              <a:t>(ajoutée sur certains IDE)</a:t>
            </a:r>
          </a:p>
          <a:p>
            <a:pPr marL="914400" lvl="2" indent="0" algn="just">
              <a:buNone/>
            </a:pPr>
            <a:r>
              <a:rPr lang="fr-FR" dirty="0"/>
              <a:t>#</a:t>
            </a:r>
            <a:r>
              <a:rPr lang="fr-FR" dirty="0" err="1"/>
              <a:t>include</a:t>
            </a:r>
            <a:r>
              <a:rPr lang="fr-FR" dirty="0"/>
              <a:t> &lt;</a:t>
            </a:r>
            <a:r>
              <a:rPr lang="fr-FR" dirty="0" err="1"/>
              <a:t>stdio.h</a:t>
            </a:r>
            <a:r>
              <a:rPr lang="fr-FR" dirty="0"/>
              <a:t>&gt;</a:t>
            </a:r>
          </a:p>
          <a:p>
            <a:pPr marL="914400" lvl="2" indent="0" algn="just">
              <a:buNone/>
            </a:pPr>
            <a:r>
              <a:rPr lang="fr-FR" dirty="0"/>
              <a:t>#</a:t>
            </a:r>
            <a:r>
              <a:rPr lang="fr-FR" dirty="0" err="1"/>
              <a:t>include</a:t>
            </a:r>
            <a:r>
              <a:rPr lang="fr-FR" dirty="0"/>
              <a:t> &lt;</a:t>
            </a:r>
            <a:r>
              <a:rPr lang="fr-FR" dirty="0" err="1"/>
              <a:t>stdlib.h</a:t>
            </a:r>
            <a:r>
              <a:rPr lang="fr-FR" dirty="0"/>
              <a:t>&gt; </a:t>
            </a:r>
          </a:p>
          <a:p>
            <a:pPr algn="just"/>
            <a:r>
              <a:rPr lang="fr-FR" dirty="0"/>
              <a:t>Il y a 2 lignes, donc 2 fichiers inclus. Ces fichiers s’appellent </a:t>
            </a:r>
            <a:r>
              <a:rPr lang="fr-FR" i="1" dirty="0" err="1"/>
              <a:t>stdio.h</a:t>
            </a:r>
            <a:r>
              <a:rPr lang="fr-FR" i="1" dirty="0"/>
              <a:t> </a:t>
            </a:r>
            <a:r>
              <a:rPr lang="fr-FR" dirty="0"/>
              <a:t>et </a:t>
            </a:r>
            <a:r>
              <a:rPr lang="fr-FR" i="1" dirty="0" err="1"/>
              <a:t>stdlib.h</a:t>
            </a:r>
            <a:r>
              <a:rPr lang="fr-FR" dirty="0"/>
              <a:t>. Ce sont des fichiers qui existent déjà, des fichiers sources tout prêts. On verra plus tard qu’on les appelle des </a:t>
            </a:r>
            <a:r>
              <a:rPr lang="fr-FR" b="1" dirty="0">
                <a:solidFill>
                  <a:schemeClr val="bg1"/>
                </a:solidFill>
              </a:rPr>
              <a:t>librairies</a:t>
            </a:r>
            <a:r>
              <a:rPr lang="fr-FR" b="1" dirty="0"/>
              <a:t> </a:t>
            </a:r>
            <a:r>
              <a:rPr lang="fr-FR" dirty="0"/>
              <a:t>(ou aussi </a:t>
            </a:r>
            <a:r>
              <a:rPr lang="fr-FR" b="1" dirty="0">
                <a:solidFill>
                  <a:schemeClr val="bg1"/>
                </a:solidFill>
              </a:rPr>
              <a:t>bibliothèques</a:t>
            </a:r>
            <a:r>
              <a:rPr lang="fr-FR" b="1" dirty="0"/>
              <a:t> </a:t>
            </a:r>
            <a:r>
              <a:rPr lang="fr-FR" dirty="0"/>
              <a:t>). En gros, ces fichiers contiennent du code tout prêt qui permet d’afficher du texte à l’écran.</a:t>
            </a:r>
          </a:p>
          <a:p>
            <a:pPr algn="just"/>
            <a:r>
              <a:rPr lang="fr-FR" dirty="0"/>
              <a:t>La plus importante, </a:t>
            </a:r>
            <a:r>
              <a:rPr lang="fr-FR" dirty="0" err="1"/>
              <a:t>stdio.h</a:t>
            </a:r>
            <a:r>
              <a:rPr lang="fr-FR" dirty="0"/>
              <a:t>, va gérer toutes les entrée/sortie (input/output) c’est-à-dire le clavier et l’écran (par défaut). </a:t>
            </a:r>
          </a:p>
          <a:p>
            <a:pPr marL="457200" lvl="1" indent="0" algn="just">
              <a:buNone/>
            </a:pPr>
            <a:endParaRPr lang="fr-FR" dirty="0"/>
          </a:p>
        </p:txBody>
      </p:sp>
      <p:sp>
        <p:nvSpPr>
          <p:cNvPr id="4" name="ZoneTexte 3">
            <a:extLst>
              <a:ext uri="{FF2B5EF4-FFF2-40B4-BE49-F238E27FC236}">
                <a16:creationId xmlns:a16="http://schemas.microsoft.com/office/drawing/2014/main" id="{61698E1A-C007-9C42-A231-AA3B7E2CEFFD}"/>
              </a:ext>
            </a:extLst>
          </p:cNvPr>
          <p:cNvSpPr txBox="1"/>
          <p:nvPr/>
        </p:nvSpPr>
        <p:spPr>
          <a:xfrm>
            <a:off x="9741896" y="1109031"/>
            <a:ext cx="306494" cy="369332"/>
          </a:xfrm>
          <a:prstGeom prst="rect">
            <a:avLst/>
          </a:prstGeom>
          <a:noFill/>
        </p:spPr>
        <p:txBody>
          <a:bodyPr wrap="none" rtlCol="0">
            <a:spAutoFit/>
          </a:bodyPr>
          <a:lstStyle/>
          <a:p>
            <a:r>
              <a:rPr lang="fr-FR" dirty="0"/>
              <a:t>3</a:t>
            </a:r>
          </a:p>
        </p:txBody>
      </p:sp>
      <p:sp>
        <p:nvSpPr>
          <p:cNvPr id="7" name="Espace réservé du numéro de diapositive 6">
            <a:extLst>
              <a:ext uri="{FF2B5EF4-FFF2-40B4-BE49-F238E27FC236}">
                <a16:creationId xmlns:a16="http://schemas.microsoft.com/office/drawing/2014/main" id="{E82A66EA-6095-9F47-BC7C-39D630BB5B7A}"/>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1082976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B4117-9B10-9F42-8212-2A909BDF8742}"/>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A3D9C292-32D2-194F-9700-972958C7783F}"/>
              </a:ext>
            </a:extLst>
          </p:cNvPr>
          <p:cNvSpPr>
            <a:spLocks noGrp="1"/>
          </p:cNvSpPr>
          <p:nvPr>
            <p:ph idx="1"/>
          </p:nvPr>
        </p:nvSpPr>
        <p:spPr>
          <a:xfrm>
            <a:off x="680321" y="2336872"/>
            <a:ext cx="9747949" cy="4074201"/>
          </a:xfrm>
        </p:spPr>
        <p:txBody>
          <a:bodyPr/>
          <a:lstStyle/>
          <a:p>
            <a:pPr algn="just"/>
            <a:r>
              <a:rPr lang="fr-FR" b="1" dirty="0">
                <a:solidFill>
                  <a:srgbClr val="FFFF00"/>
                </a:solidFill>
              </a:rPr>
              <a:t>2 une fonction</a:t>
            </a:r>
            <a:endParaRPr lang="fr-FR" b="1" dirty="0"/>
          </a:p>
          <a:p>
            <a:pPr lvl="1" algn="just"/>
            <a:endParaRPr lang="fr-FR" b="1" dirty="0"/>
          </a:p>
          <a:p>
            <a:pPr lvl="1" algn="just"/>
            <a:endParaRPr lang="fr-FR" b="1" dirty="0"/>
          </a:p>
          <a:p>
            <a:pPr lvl="1" algn="just"/>
            <a:endParaRPr lang="fr-FR" b="1" dirty="0"/>
          </a:p>
          <a:p>
            <a:pPr lvl="1" algn="just"/>
            <a:endParaRPr lang="fr-FR" b="1" dirty="0"/>
          </a:p>
          <a:p>
            <a:pPr lvl="1" algn="just"/>
            <a:endParaRPr lang="fr-FR" b="1" dirty="0"/>
          </a:p>
          <a:p>
            <a:pPr lvl="1" algn="just"/>
            <a:endParaRPr lang="fr-FR" b="1" dirty="0"/>
          </a:p>
          <a:p>
            <a:pPr algn="just"/>
            <a:r>
              <a:rPr lang="fr-FR" dirty="0"/>
              <a:t>Ce que vous voyez là, c’est ce qu’on appelle </a:t>
            </a:r>
            <a:r>
              <a:rPr lang="fr-FR" b="1" dirty="0">
                <a:solidFill>
                  <a:schemeClr val="bg1"/>
                </a:solidFill>
              </a:rPr>
              <a:t>une fonction</a:t>
            </a:r>
            <a:r>
              <a:rPr lang="fr-FR" dirty="0"/>
              <a:t>. Un programme en langage C est constitué de fonctions, il ne contient quasiment que ça. Pour le moment, notre programme ne contient donc qu’une seule fonction, la seule obligatoire la fonction main.</a:t>
            </a:r>
          </a:p>
          <a:p>
            <a:pPr marL="457200" lvl="1" indent="0" algn="just">
              <a:buNone/>
            </a:pPr>
            <a:endParaRPr lang="fr-FR" b="1" dirty="0"/>
          </a:p>
        </p:txBody>
      </p:sp>
      <p:sp>
        <p:nvSpPr>
          <p:cNvPr id="4" name="ZoneTexte 3">
            <a:extLst>
              <a:ext uri="{FF2B5EF4-FFF2-40B4-BE49-F238E27FC236}">
                <a16:creationId xmlns:a16="http://schemas.microsoft.com/office/drawing/2014/main" id="{1745757D-DE43-8C4E-A472-DE401FFFF3F3}"/>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6" name="Image 5">
            <a:extLst>
              <a:ext uri="{FF2B5EF4-FFF2-40B4-BE49-F238E27FC236}">
                <a16:creationId xmlns:a16="http://schemas.microsoft.com/office/drawing/2014/main" id="{62F3DA32-FC36-5441-AEE0-C12CFD51E54F}"/>
              </a:ext>
            </a:extLst>
          </p:cNvPr>
          <p:cNvPicPr>
            <a:picLocks noChangeAspect="1"/>
          </p:cNvPicPr>
          <p:nvPr/>
        </p:nvPicPr>
        <p:blipFill>
          <a:blip r:embed="rId2"/>
          <a:stretch>
            <a:fillRect/>
          </a:stretch>
        </p:blipFill>
        <p:spPr>
          <a:xfrm>
            <a:off x="1392220" y="2839235"/>
            <a:ext cx="4645859" cy="1544400"/>
          </a:xfrm>
          <a:prstGeom prst="rect">
            <a:avLst/>
          </a:prstGeom>
        </p:spPr>
      </p:pic>
      <p:sp>
        <p:nvSpPr>
          <p:cNvPr id="8" name="Espace réservé du numéro de diapositive 7">
            <a:extLst>
              <a:ext uri="{FF2B5EF4-FFF2-40B4-BE49-F238E27FC236}">
                <a16:creationId xmlns:a16="http://schemas.microsoft.com/office/drawing/2014/main" id="{D2B55F54-D4AF-AA47-B04F-1F037ABBACD0}"/>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562530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327771-FEE3-EA47-9BEE-3A010203E08B}"/>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2C88DA73-CC8C-E84E-84E2-25632554EC23}"/>
              </a:ext>
            </a:extLst>
          </p:cNvPr>
          <p:cNvSpPr>
            <a:spLocks noGrp="1"/>
          </p:cNvSpPr>
          <p:nvPr>
            <p:ph idx="1"/>
          </p:nvPr>
        </p:nvSpPr>
        <p:spPr>
          <a:xfrm>
            <a:off x="741442" y="3380198"/>
            <a:ext cx="11303211" cy="3246633"/>
          </a:xfrm>
        </p:spPr>
        <p:txBody>
          <a:bodyPr/>
          <a:lstStyle/>
          <a:p>
            <a:r>
              <a:rPr lang="fr-FR" dirty="0"/>
              <a:t>Cette fonction a donc comme nom main. Oublions pour le moment (voire cette année) ce qui est entre les () c’est-à-dire </a:t>
            </a:r>
            <a:r>
              <a:rPr lang="fr-FR" dirty="0" err="1"/>
              <a:t>argc</a:t>
            </a:r>
            <a:r>
              <a:rPr lang="fr-FR" dirty="0"/>
              <a:t> et </a:t>
            </a:r>
            <a:r>
              <a:rPr lang="fr-FR" dirty="0" err="1"/>
              <a:t>argv</a:t>
            </a:r>
            <a:r>
              <a:rPr lang="fr-FR" dirty="0"/>
              <a:t> …</a:t>
            </a:r>
          </a:p>
          <a:p>
            <a:r>
              <a:rPr lang="fr-FR" dirty="0"/>
              <a:t>On remarque devant main le type </a:t>
            </a:r>
            <a:r>
              <a:rPr lang="fr-FR" b="1" dirty="0" err="1">
                <a:solidFill>
                  <a:srgbClr val="FFFF00"/>
                </a:solidFill>
              </a:rPr>
              <a:t>int</a:t>
            </a:r>
            <a:r>
              <a:rPr lang="fr-FR" dirty="0"/>
              <a:t>  qui sera le type de la valeur renvoyée par main.</a:t>
            </a:r>
          </a:p>
          <a:p>
            <a:r>
              <a:rPr lang="fr-FR" dirty="0"/>
              <a:t>Une fonction a un début et une fin, délimités par des accolades </a:t>
            </a:r>
            <a:r>
              <a:rPr lang="fr-FR" dirty="0">
                <a:solidFill>
                  <a:srgbClr val="FFFF00"/>
                </a:solidFill>
              </a:rPr>
              <a:t>{</a:t>
            </a:r>
            <a:r>
              <a:rPr lang="fr-FR" dirty="0"/>
              <a:t> et </a:t>
            </a:r>
            <a:r>
              <a:rPr lang="fr-FR" dirty="0">
                <a:solidFill>
                  <a:srgbClr val="FFFF00"/>
                </a:solidFill>
              </a:rPr>
              <a:t>}</a:t>
            </a:r>
            <a:r>
              <a:rPr lang="fr-FR" dirty="0"/>
              <a:t>. Toute la fonction main se trouve donc entre ces accolades.</a:t>
            </a:r>
          </a:p>
          <a:p>
            <a:r>
              <a:rPr lang="fr-FR" dirty="0"/>
              <a:t>Notre fonction contient deux lignes d’instruction. </a:t>
            </a:r>
          </a:p>
          <a:p>
            <a:endParaRPr lang="fr-FR" dirty="0"/>
          </a:p>
        </p:txBody>
      </p:sp>
      <p:sp>
        <p:nvSpPr>
          <p:cNvPr id="4" name="ZoneTexte 3">
            <a:extLst>
              <a:ext uri="{FF2B5EF4-FFF2-40B4-BE49-F238E27FC236}">
                <a16:creationId xmlns:a16="http://schemas.microsoft.com/office/drawing/2014/main" id="{3A9BC59F-6E1D-1142-8639-73AABF65269E}"/>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5" name="Image 4">
            <a:extLst>
              <a:ext uri="{FF2B5EF4-FFF2-40B4-BE49-F238E27FC236}">
                <a16:creationId xmlns:a16="http://schemas.microsoft.com/office/drawing/2014/main" id="{5B3F9D43-1E7B-7146-A5DF-ABCB725B9346}"/>
              </a:ext>
            </a:extLst>
          </p:cNvPr>
          <p:cNvPicPr>
            <a:picLocks noChangeAspect="1"/>
          </p:cNvPicPr>
          <p:nvPr/>
        </p:nvPicPr>
        <p:blipFill>
          <a:blip r:embed="rId2"/>
          <a:stretch>
            <a:fillRect/>
          </a:stretch>
        </p:blipFill>
        <p:spPr>
          <a:xfrm>
            <a:off x="1066492" y="2059298"/>
            <a:ext cx="3296283" cy="1095767"/>
          </a:xfrm>
          <a:prstGeom prst="rect">
            <a:avLst/>
          </a:prstGeom>
        </p:spPr>
      </p:pic>
      <p:sp>
        <p:nvSpPr>
          <p:cNvPr id="8" name="Espace réservé du numéro de diapositive 7">
            <a:extLst>
              <a:ext uri="{FF2B5EF4-FFF2-40B4-BE49-F238E27FC236}">
                <a16:creationId xmlns:a16="http://schemas.microsoft.com/office/drawing/2014/main" id="{A1D389AC-E758-B44F-AC14-09278237C36D}"/>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2237969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9D579B-CC8B-B144-959A-4DAED40C07F4}"/>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91C42297-AA86-A040-9630-6AC61083AF3E}"/>
              </a:ext>
            </a:extLst>
          </p:cNvPr>
          <p:cNvSpPr>
            <a:spLocks noGrp="1"/>
          </p:cNvSpPr>
          <p:nvPr>
            <p:ph idx="1"/>
          </p:nvPr>
        </p:nvSpPr>
        <p:spPr>
          <a:xfrm>
            <a:off x="680320" y="1967390"/>
            <a:ext cx="9613861" cy="3599316"/>
          </a:xfrm>
        </p:spPr>
        <p:txBody>
          <a:bodyPr/>
          <a:lstStyle/>
          <a:p>
            <a:r>
              <a:rPr lang="fr-FR" b="1" dirty="0">
                <a:solidFill>
                  <a:srgbClr val="FFFF00"/>
                </a:solidFill>
              </a:rPr>
              <a:t>3 Les instructions</a:t>
            </a:r>
          </a:p>
          <a:p>
            <a:pPr lvl="2"/>
            <a:r>
              <a:rPr lang="fr-FR" dirty="0"/>
              <a:t>Chaque instruction est une commande interprétée par l’ordinateur.</a:t>
            </a:r>
          </a:p>
          <a:p>
            <a:pPr lvl="2"/>
            <a:r>
              <a:rPr lang="fr-FR" dirty="0"/>
              <a:t>Une instruction se terminera obligatoirement par un </a:t>
            </a:r>
            <a:r>
              <a:rPr lang="fr-FR" sz="4000" b="1" dirty="0">
                <a:solidFill>
                  <a:schemeClr val="bg1"/>
                </a:solidFill>
              </a:rPr>
              <a:t>;</a:t>
            </a:r>
            <a:r>
              <a:rPr lang="fr-FR" dirty="0"/>
              <a:t> </a:t>
            </a:r>
          </a:p>
          <a:p>
            <a:pPr lvl="2"/>
            <a:r>
              <a:rPr lang="fr-FR" dirty="0"/>
              <a:t>Tenez, d'ailleurs comme je suis de bonne humeur je vous fais un schéma qui récapitule les notions que l’on vient d'apprendre</a:t>
            </a:r>
          </a:p>
          <a:p>
            <a:pPr lvl="2"/>
            <a:endParaRPr lang="fr-FR" dirty="0"/>
          </a:p>
          <a:p>
            <a:pPr marL="457200" lvl="1" indent="0">
              <a:buNone/>
            </a:pPr>
            <a:endParaRPr lang="fr-FR" dirty="0"/>
          </a:p>
        </p:txBody>
      </p:sp>
      <p:sp>
        <p:nvSpPr>
          <p:cNvPr id="4" name="ZoneTexte 3">
            <a:extLst>
              <a:ext uri="{FF2B5EF4-FFF2-40B4-BE49-F238E27FC236}">
                <a16:creationId xmlns:a16="http://schemas.microsoft.com/office/drawing/2014/main" id="{C406E464-7E99-6F48-9342-07E74E659845}"/>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5" name="Image 4">
            <a:extLst>
              <a:ext uri="{FF2B5EF4-FFF2-40B4-BE49-F238E27FC236}">
                <a16:creationId xmlns:a16="http://schemas.microsoft.com/office/drawing/2014/main" id="{651B1CC0-47B8-B340-B537-CB795432D346}"/>
              </a:ext>
            </a:extLst>
          </p:cNvPr>
          <p:cNvPicPr>
            <a:picLocks noChangeAspect="1"/>
          </p:cNvPicPr>
          <p:nvPr/>
        </p:nvPicPr>
        <p:blipFill>
          <a:blip r:embed="rId2"/>
          <a:stretch>
            <a:fillRect/>
          </a:stretch>
        </p:blipFill>
        <p:spPr>
          <a:xfrm>
            <a:off x="462399" y="2826393"/>
            <a:ext cx="804511" cy="602607"/>
          </a:xfrm>
          <a:prstGeom prst="rect">
            <a:avLst/>
          </a:prstGeom>
        </p:spPr>
      </p:pic>
      <p:pic>
        <p:nvPicPr>
          <p:cNvPr id="8" name="Image 7">
            <a:extLst>
              <a:ext uri="{FF2B5EF4-FFF2-40B4-BE49-F238E27FC236}">
                <a16:creationId xmlns:a16="http://schemas.microsoft.com/office/drawing/2014/main" id="{596C692A-D5CB-5244-9875-E1AD12058F6B}"/>
              </a:ext>
            </a:extLst>
          </p:cNvPr>
          <p:cNvPicPr>
            <a:picLocks noChangeAspect="1"/>
          </p:cNvPicPr>
          <p:nvPr/>
        </p:nvPicPr>
        <p:blipFill>
          <a:blip r:embed="rId3"/>
          <a:stretch>
            <a:fillRect/>
          </a:stretch>
        </p:blipFill>
        <p:spPr>
          <a:xfrm>
            <a:off x="1684072" y="4223250"/>
            <a:ext cx="3263900" cy="1892300"/>
          </a:xfrm>
          <a:prstGeom prst="rect">
            <a:avLst/>
          </a:prstGeom>
        </p:spPr>
      </p:pic>
      <p:sp>
        <p:nvSpPr>
          <p:cNvPr id="9" name="ZoneTexte 8">
            <a:extLst>
              <a:ext uri="{FF2B5EF4-FFF2-40B4-BE49-F238E27FC236}">
                <a16:creationId xmlns:a16="http://schemas.microsoft.com/office/drawing/2014/main" id="{30B67763-D7C3-764E-B011-6801889936B2}"/>
              </a:ext>
            </a:extLst>
          </p:cNvPr>
          <p:cNvSpPr txBox="1"/>
          <p:nvPr/>
        </p:nvSpPr>
        <p:spPr>
          <a:xfrm>
            <a:off x="5253926" y="4377389"/>
            <a:ext cx="6070511" cy="1477328"/>
          </a:xfrm>
          <a:prstGeom prst="rect">
            <a:avLst/>
          </a:prstGeom>
          <a:noFill/>
        </p:spPr>
        <p:txBody>
          <a:bodyPr wrap="square" rtlCol="0">
            <a:spAutoFit/>
          </a:bodyPr>
          <a:lstStyle/>
          <a:p>
            <a:pPr algn="just"/>
            <a:r>
              <a:rPr lang="fr-FR" dirty="0"/>
              <a:t>Ah oui, l'instruction system("PAUSE") ne fonctionne que sous Windows. Elle est en fait utilisée par Dev C++ et Visual  pour mettre en pause le programme juste avant qu'il ne se termine (sinon on ne verrait pas les résultats).</a:t>
            </a:r>
          </a:p>
          <a:p>
            <a:pPr algn="just"/>
            <a:endParaRPr lang="fr-FR" dirty="0"/>
          </a:p>
        </p:txBody>
      </p:sp>
      <p:sp>
        <p:nvSpPr>
          <p:cNvPr id="10" name="Espace réservé du numéro de diapositive 9">
            <a:extLst>
              <a:ext uri="{FF2B5EF4-FFF2-40B4-BE49-F238E27FC236}">
                <a16:creationId xmlns:a16="http://schemas.microsoft.com/office/drawing/2014/main" id="{99514931-4DE8-254F-A1C7-96F2B13F7182}"/>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3606223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29FC5F-325A-974F-A3AA-8427A9F227DF}"/>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57AFBA0D-AD3F-2042-851A-EA305E6ACA2B}"/>
              </a:ext>
            </a:extLst>
          </p:cNvPr>
          <p:cNvSpPr>
            <a:spLocks noGrp="1"/>
          </p:cNvSpPr>
          <p:nvPr>
            <p:ph idx="1"/>
          </p:nvPr>
        </p:nvSpPr>
        <p:spPr>
          <a:xfrm>
            <a:off x="680321" y="2336873"/>
            <a:ext cx="9613861" cy="4296402"/>
          </a:xfrm>
        </p:spPr>
        <p:txBody>
          <a:bodyPr>
            <a:normAutofit/>
          </a:bodyPr>
          <a:lstStyle/>
          <a:p>
            <a:pPr algn="just"/>
            <a:r>
              <a:rPr lang="fr-FR" b="1" dirty="0">
                <a:solidFill>
                  <a:srgbClr val="FFFF00"/>
                </a:solidFill>
              </a:rPr>
              <a:t>C’est quoi ces caractères spéciaux \?</a:t>
            </a:r>
          </a:p>
          <a:p>
            <a:pPr algn="just"/>
            <a:r>
              <a:rPr lang="fr-FR" dirty="0"/>
              <a:t>Les caractères spéciaux sont faciles à reconnaître : c'est un ensemble de 2 caractères. Le premier d'entre eux est toujours un </a:t>
            </a:r>
            <a:r>
              <a:rPr lang="fr-FR" dirty="0" err="1"/>
              <a:t>anti-slash</a:t>
            </a:r>
            <a:r>
              <a:rPr lang="fr-FR" dirty="0"/>
              <a:t> ou contre-slash ( \ ), et le second un nombre ou une lettre. Voici 2 caractères spéciaux courants que vous aurez probablement besoin d'utiliser, ainsi que leur signification :</a:t>
            </a:r>
          </a:p>
          <a:p>
            <a:pPr lvl="1" algn="just"/>
            <a:r>
              <a:rPr lang="fr-FR" b="1" dirty="0"/>
              <a:t>\n </a:t>
            </a:r>
            <a:r>
              <a:rPr lang="fr-FR" dirty="0"/>
              <a:t>: retour à la ligne (= "Entrée")</a:t>
            </a:r>
          </a:p>
          <a:p>
            <a:pPr lvl="1" algn="just"/>
            <a:r>
              <a:rPr lang="fr-FR" b="1" dirty="0"/>
              <a:t>\</a:t>
            </a:r>
            <a:r>
              <a:rPr lang="fr-FR" b="1" dirty="0" err="1"/>
              <a:t>t</a:t>
            </a:r>
            <a:r>
              <a:rPr lang="fr-FR" b="1" dirty="0"/>
              <a:t> </a:t>
            </a:r>
            <a:r>
              <a:rPr lang="fr-FR" dirty="0"/>
              <a:t>: tabulation</a:t>
            </a:r>
          </a:p>
          <a:p>
            <a:pPr algn="just"/>
            <a:r>
              <a:rPr lang="fr-FR" dirty="0"/>
              <a:t>Vous verrez il y en a plein d’autres, nous les découvrirons tout au long de ce cours. </a:t>
            </a:r>
          </a:p>
        </p:txBody>
      </p:sp>
      <p:sp>
        <p:nvSpPr>
          <p:cNvPr id="4" name="ZoneTexte 3">
            <a:extLst>
              <a:ext uri="{FF2B5EF4-FFF2-40B4-BE49-F238E27FC236}">
                <a16:creationId xmlns:a16="http://schemas.microsoft.com/office/drawing/2014/main" id="{9C42B1B6-1763-5643-B94D-C5F4A24925D7}"/>
              </a:ext>
            </a:extLst>
          </p:cNvPr>
          <p:cNvSpPr txBox="1"/>
          <p:nvPr/>
        </p:nvSpPr>
        <p:spPr>
          <a:xfrm>
            <a:off x="9780900" y="1109031"/>
            <a:ext cx="306494" cy="369332"/>
          </a:xfrm>
          <a:prstGeom prst="rect">
            <a:avLst/>
          </a:prstGeom>
          <a:noFill/>
        </p:spPr>
        <p:txBody>
          <a:bodyPr wrap="none" rtlCol="0">
            <a:spAutoFit/>
          </a:bodyPr>
          <a:lstStyle/>
          <a:p>
            <a:r>
              <a:rPr lang="fr-FR" dirty="0"/>
              <a:t>3</a:t>
            </a:r>
          </a:p>
        </p:txBody>
      </p:sp>
      <p:sp>
        <p:nvSpPr>
          <p:cNvPr id="7" name="Espace réservé du numéro de diapositive 6">
            <a:extLst>
              <a:ext uri="{FF2B5EF4-FFF2-40B4-BE49-F238E27FC236}">
                <a16:creationId xmlns:a16="http://schemas.microsoft.com/office/drawing/2014/main" id="{83C745FD-426B-2B4F-923D-315E7EC52DFB}"/>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2386312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F7644-A757-524E-82E9-5810BF463CB0}"/>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B134BADF-B7B8-BF4D-B669-FF91D532A58F}"/>
              </a:ext>
            </a:extLst>
          </p:cNvPr>
          <p:cNvSpPr>
            <a:spLocks noGrp="1"/>
          </p:cNvSpPr>
          <p:nvPr>
            <p:ph idx="1"/>
          </p:nvPr>
        </p:nvSpPr>
        <p:spPr/>
        <p:txBody>
          <a:bodyPr/>
          <a:lstStyle/>
          <a:p>
            <a:pPr algn="just"/>
            <a:r>
              <a:rPr lang="fr-FR" dirty="0"/>
              <a:t>Mais ? Pourquoi mon programme renverrait-il le nombre 0 ?</a:t>
            </a:r>
          </a:p>
          <a:p>
            <a:pPr algn="just"/>
            <a:r>
              <a:rPr lang="fr-FR" dirty="0"/>
              <a:t>En fait, chaque programme une fois terminé renvoie une valeur, par exemple pour dire que tout s’est bien passé (</a:t>
            </a:r>
            <a:r>
              <a:rPr lang="fr-FR" i="1" dirty="0"/>
              <a:t>0 = tout s'est bien</a:t>
            </a:r>
            <a:r>
              <a:rPr lang="fr-FR" dirty="0"/>
              <a:t> </a:t>
            </a:r>
            <a:r>
              <a:rPr lang="fr-FR" i="1" dirty="0"/>
              <a:t>passé, n'importe quelle autre valeur = erreur </a:t>
            </a:r>
            <a:r>
              <a:rPr lang="fr-FR" dirty="0"/>
              <a:t>). La plupart du temps, cette valeur n’est pas vraiment utilisée, mais il faut quand même en renvoyer une. Votre programme aurait marché sans le return 0, mais on va dire que c’est plus propre et plus sérieux de le mettre, donc on le met.</a:t>
            </a:r>
          </a:p>
          <a:p>
            <a:pPr algn="just"/>
            <a:r>
              <a:rPr lang="fr-FR" dirty="0"/>
              <a:t>(En fait ce peut être utilisé par un autre </a:t>
            </a:r>
            <a:r>
              <a:rPr lang="fr-FR"/>
              <a:t>programme appelant)</a:t>
            </a:r>
            <a:endParaRPr lang="fr-FR" dirty="0"/>
          </a:p>
          <a:p>
            <a:pPr algn="just"/>
            <a:endParaRPr lang="fr-FR" dirty="0"/>
          </a:p>
        </p:txBody>
      </p:sp>
      <p:sp>
        <p:nvSpPr>
          <p:cNvPr id="4" name="ZoneTexte 3">
            <a:extLst>
              <a:ext uri="{FF2B5EF4-FFF2-40B4-BE49-F238E27FC236}">
                <a16:creationId xmlns:a16="http://schemas.microsoft.com/office/drawing/2014/main" id="{0CF2F77E-0409-DB4E-9B28-2F145F987387}"/>
              </a:ext>
            </a:extLst>
          </p:cNvPr>
          <p:cNvSpPr txBox="1"/>
          <p:nvPr/>
        </p:nvSpPr>
        <p:spPr>
          <a:xfrm>
            <a:off x="9780900" y="1109031"/>
            <a:ext cx="306494" cy="369332"/>
          </a:xfrm>
          <a:prstGeom prst="rect">
            <a:avLst/>
          </a:prstGeom>
          <a:noFill/>
        </p:spPr>
        <p:txBody>
          <a:bodyPr wrap="none" rtlCol="0">
            <a:spAutoFit/>
          </a:bodyPr>
          <a:lstStyle/>
          <a:p>
            <a:r>
              <a:rPr lang="fr-FR" dirty="0"/>
              <a:t>3</a:t>
            </a:r>
          </a:p>
        </p:txBody>
      </p:sp>
      <p:sp>
        <p:nvSpPr>
          <p:cNvPr id="7" name="Espace réservé du numéro de diapositive 6">
            <a:extLst>
              <a:ext uri="{FF2B5EF4-FFF2-40B4-BE49-F238E27FC236}">
                <a16:creationId xmlns:a16="http://schemas.microsoft.com/office/drawing/2014/main" id="{149C0FF5-B311-E245-B10E-0466E54D674A}"/>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477942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DBAB3E-E93A-6941-9762-4497A859AE9C}"/>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07C2A855-B90B-1D42-B74D-3B1CD8D0B3A8}"/>
              </a:ext>
            </a:extLst>
          </p:cNvPr>
          <p:cNvSpPr>
            <a:spLocks noGrp="1"/>
          </p:cNvSpPr>
          <p:nvPr>
            <p:ph idx="1"/>
          </p:nvPr>
        </p:nvSpPr>
        <p:spPr/>
        <p:txBody>
          <a:bodyPr/>
          <a:lstStyle/>
          <a:p>
            <a:pPr algn="just"/>
            <a:r>
              <a:rPr lang="fr-FR" b="1" dirty="0">
                <a:solidFill>
                  <a:srgbClr val="FFFF00"/>
                </a:solidFill>
              </a:rPr>
              <a:t>Bon on regarde comment on exécute un programme ?</a:t>
            </a:r>
          </a:p>
          <a:p>
            <a:pPr algn="just"/>
            <a:r>
              <a:rPr lang="fr-FR" dirty="0"/>
              <a:t>Il y a deux phases pour exécuter un programme ;</a:t>
            </a:r>
          </a:p>
          <a:p>
            <a:pPr lvl="1" algn="just"/>
            <a:r>
              <a:rPr lang="fr-FR" dirty="0"/>
              <a:t>Une phase de </a:t>
            </a:r>
            <a:r>
              <a:rPr lang="fr-FR" b="1" dirty="0">
                <a:solidFill>
                  <a:srgbClr val="FFFF00"/>
                </a:solidFill>
              </a:rPr>
              <a:t>compilation</a:t>
            </a:r>
            <a:r>
              <a:rPr lang="fr-FR" dirty="0"/>
              <a:t> dont l’objectif est de vérifier que tout est cohérent, que les déclarations sont bien faites, que les </a:t>
            </a:r>
            <a:r>
              <a:rPr lang="fr-FR" b="1" dirty="0">
                <a:solidFill>
                  <a:srgbClr val="FFFF00"/>
                </a:solidFill>
              </a:rPr>
              <a:t>;</a:t>
            </a:r>
            <a:r>
              <a:rPr lang="fr-FR" dirty="0"/>
              <a:t> sont présents, etc.</a:t>
            </a:r>
          </a:p>
          <a:p>
            <a:pPr lvl="1" algn="just"/>
            <a:r>
              <a:rPr lang="fr-FR" dirty="0"/>
              <a:t>Une fois que la compilation renvoie un « accord » c’est à dire qu’il ne trouve plus de faute vous pouvez lancer la commande </a:t>
            </a:r>
            <a:r>
              <a:rPr lang="fr-FR" b="1" dirty="0">
                <a:solidFill>
                  <a:srgbClr val="FFFF00"/>
                </a:solidFill>
              </a:rPr>
              <a:t>exécution</a:t>
            </a:r>
            <a:r>
              <a:rPr lang="fr-FR" dirty="0"/>
              <a:t> (souvent un triangle).</a:t>
            </a:r>
          </a:p>
          <a:p>
            <a:pPr lvl="1" algn="just"/>
            <a:endParaRPr lang="fr-FR" dirty="0"/>
          </a:p>
          <a:p>
            <a:pPr lvl="1" algn="just"/>
            <a:r>
              <a:rPr lang="fr-FR" dirty="0"/>
              <a:t>Toute modification d’un programme nécessite une nouvelle compilation sinon vous risquez d’exécuter la version précédente. </a:t>
            </a:r>
          </a:p>
        </p:txBody>
      </p:sp>
      <p:sp>
        <p:nvSpPr>
          <p:cNvPr id="4" name="ZoneTexte 3">
            <a:extLst>
              <a:ext uri="{FF2B5EF4-FFF2-40B4-BE49-F238E27FC236}">
                <a16:creationId xmlns:a16="http://schemas.microsoft.com/office/drawing/2014/main" id="{FB063ED9-62B4-FE4F-9B16-1BA5DE6AF2ED}"/>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5" name="Image 4">
            <a:extLst>
              <a:ext uri="{FF2B5EF4-FFF2-40B4-BE49-F238E27FC236}">
                <a16:creationId xmlns:a16="http://schemas.microsoft.com/office/drawing/2014/main" id="{26D429D9-606C-344E-A09B-0BB504C3C51B}"/>
              </a:ext>
            </a:extLst>
          </p:cNvPr>
          <p:cNvPicPr>
            <a:picLocks noChangeAspect="1"/>
          </p:cNvPicPr>
          <p:nvPr/>
        </p:nvPicPr>
        <p:blipFill>
          <a:blip r:embed="rId2"/>
          <a:stretch>
            <a:fillRect/>
          </a:stretch>
        </p:blipFill>
        <p:spPr>
          <a:xfrm>
            <a:off x="278065" y="4900251"/>
            <a:ext cx="804511" cy="602607"/>
          </a:xfrm>
          <a:prstGeom prst="rect">
            <a:avLst/>
          </a:prstGeom>
        </p:spPr>
      </p:pic>
      <p:pic>
        <p:nvPicPr>
          <p:cNvPr id="7" name="Image 6">
            <a:extLst>
              <a:ext uri="{FF2B5EF4-FFF2-40B4-BE49-F238E27FC236}">
                <a16:creationId xmlns:a16="http://schemas.microsoft.com/office/drawing/2014/main" id="{06A8EC7D-13BA-E747-AF64-7B4FC20E9F77}"/>
              </a:ext>
            </a:extLst>
          </p:cNvPr>
          <p:cNvPicPr>
            <a:picLocks noChangeAspect="1"/>
          </p:cNvPicPr>
          <p:nvPr/>
        </p:nvPicPr>
        <p:blipFill>
          <a:blip r:embed="rId3"/>
          <a:stretch>
            <a:fillRect/>
          </a:stretch>
        </p:blipFill>
        <p:spPr>
          <a:xfrm>
            <a:off x="7732255" y="5416765"/>
            <a:ext cx="3035300" cy="1231900"/>
          </a:xfrm>
          <a:prstGeom prst="rect">
            <a:avLst/>
          </a:prstGeom>
        </p:spPr>
      </p:pic>
      <p:sp>
        <p:nvSpPr>
          <p:cNvPr id="9" name="Espace réservé du numéro de diapositive 8">
            <a:extLst>
              <a:ext uri="{FF2B5EF4-FFF2-40B4-BE49-F238E27FC236}">
                <a16:creationId xmlns:a16="http://schemas.microsoft.com/office/drawing/2014/main" id="{BABED8CD-FFC7-1640-A4FA-929C50BAF1BD}"/>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150575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C00C6-3031-D440-82AB-3DCDB0FB82B1}"/>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74B1BE0C-993F-F047-B608-641C1F10173B}"/>
              </a:ext>
            </a:extLst>
          </p:cNvPr>
          <p:cNvSpPr>
            <a:spLocks noGrp="1"/>
          </p:cNvSpPr>
          <p:nvPr>
            <p:ph idx="1"/>
          </p:nvPr>
        </p:nvSpPr>
        <p:spPr>
          <a:xfrm>
            <a:off x="680322" y="2336872"/>
            <a:ext cx="8682340" cy="4203075"/>
          </a:xfrm>
        </p:spPr>
        <p:txBody>
          <a:bodyPr>
            <a:normAutofit/>
          </a:bodyPr>
          <a:lstStyle/>
          <a:p>
            <a:pPr algn="just"/>
            <a:r>
              <a:rPr lang="fr-FR" b="1" dirty="0">
                <a:solidFill>
                  <a:srgbClr val="FFFF00"/>
                </a:solidFill>
              </a:rPr>
              <a:t>Le problème des accents …</a:t>
            </a:r>
          </a:p>
          <a:p>
            <a:pPr algn="just"/>
            <a:r>
              <a:rPr lang="fr-FR" dirty="0"/>
              <a:t>A l’origine C ne gère pas les accents. Parfois certains IDE intègrent des bibliothèques qui permettent de les afficher. Parfois c’est le système d’exploitation qui prend en charge cette tâche. Linux et </a:t>
            </a:r>
            <a:r>
              <a:rPr lang="fr-FR" dirty="0" err="1"/>
              <a:t>OsX</a:t>
            </a:r>
            <a:r>
              <a:rPr lang="fr-FR" dirty="0"/>
              <a:t> les affichent, C sous Windows non (étonnant). </a:t>
            </a:r>
          </a:p>
          <a:p>
            <a:pPr algn="just"/>
            <a:r>
              <a:rPr lang="fr-FR" dirty="0"/>
              <a:t>Il y a bien une solution pour les afficher sous Windows mais elle est fastidieuse car les faut remplacer les caractères accentués par une série de caractères que personne ne retient. Le plus simple est de les oublier (pour le moment). </a:t>
            </a:r>
          </a:p>
        </p:txBody>
      </p:sp>
      <p:sp>
        <p:nvSpPr>
          <p:cNvPr id="4" name="ZoneTexte 3">
            <a:extLst>
              <a:ext uri="{FF2B5EF4-FFF2-40B4-BE49-F238E27FC236}">
                <a16:creationId xmlns:a16="http://schemas.microsoft.com/office/drawing/2014/main" id="{CBF86BA1-2E07-7A45-BC4A-0CF69A003240}"/>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6" name="Image 5">
            <a:extLst>
              <a:ext uri="{FF2B5EF4-FFF2-40B4-BE49-F238E27FC236}">
                <a16:creationId xmlns:a16="http://schemas.microsoft.com/office/drawing/2014/main" id="{50026112-D121-344D-BADB-66FA074F267A}"/>
              </a:ext>
            </a:extLst>
          </p:cNvPr>
          <p:cNvPicPr>
            <a:picLocks noChangeAspect="1"/>
          </p:cNvPicPr>
          <p:nvPr/>
        </p:nvPicPr>
        <p:blipFill>
          <a:blip r:embed="rId2"/>
          <a:stretch>
            <a:fillRect/>
          </a:stretch>
        </p:blipFill>
        <p:spPr>
          <a:xfrm>
            <a:off x="9548190" y="3240156"/>
            <a:ext cx="2486991" cy="1865243"/>
          </a:xfrm>
          <a:prstGeom prst="rect">
            <a:avLst/>
          </a:prstGeom>
        </p:spPr>
      </p:pic>
      <p:sp>
        <p:nvSpPr>
          <p:cNvPr id="9" name="Espace réservé du numéro de diapositive 8">
            <a:extLst>
              <a:ext uri="{FF2B5EF4-FFF2-40B4-BE49-F238E27FC236}">
                <a16:creationId xmlns:a16="http://schemas.microsoft.com/office/drawing/2014/main" id="{9AD52D47-E643-B545-83EF-F003BA4020D2}"/>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2329393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98E85C-1CC3-8E4A-ABE4-79A65AB1E5C5}"/>
              </a:ext>
            </a:extLst>
          </p:cNvPr>
          <p:cNvSpPr>
            <a:spLocks noGrp="1"/>
          </p:cNvSpPr>
          <p:nvPr>
            <p:ph type="title"/>
          </p:nvPr>
        </p:nvSpPr>
        <p:spPr/>
        <p:txBody>
          <a:bodyPr/>
          <a:lstStyle/>
          <a:p>
            <a:r>
              <a:rPr lang="fr-FR" dirty="0"/>
              <a:t>On regarde ce qu’est un programme. </a:t>
            </a:r>
          </a:p>
        </p:txBody>
      </p:sp>
      <p:sp>
        <p:nvSpPr>
          <p:cNvPr id="3" name="Espace réservé du contenu 2">
            <a:extLst>
              <a:ext uri="{FF2B5EF4-FFF2-40B4-BE49-F238E27FC236}">
                <a16:creationId xmlns:a16="http://schemas.microsoft.com/office/drawing/2014/main" id="{B1778F87-E798-614B-8E10-6C079AD79188}"/>
              </a:ext>
            </a:extLst>
          </p:cNvPr>
          <p:cNvSpPr>
            <a:spLocks noGrp="1"/>
          </p:cNvSpPr>
          <p:nvPr>
            <p:ph idx="1"/>
          </p:nvPr>
        </p:nvSpPr>
        <p:spPr/>
        <p:txBody>
          <a:bodyPr>
            <a:normAutofit lnSpcReduction="10000"/>
          </a:bodyPr>
          <a:lstStyle/>
          <a:p>
            <a:pPr algn="just"/>
            <a:r>
              <a:rPr lang="fr-FR" b="1" dirty="0">
                <a:solidFill>
                  <a:srgbClr val="FFFF00"/>
                </a:solidFill>
              </a:rPr>
              <a:t>Les commentaires</a:t>
            </a:r>
          </a:p>
          <a:p>
            <a:pPr algn="just"/>
            <a:endParaRPr lang="fr-FR" dirty="0"/>
          </a:p>
          <a:p>
            <a:pPr algn="just"/>
            <a:r>
              <a:rPr lang="fr-FR" dirty="0"/>
              <a:t>Bon généralement les étudiants détestent cela pourtant c’est très utile pour comprendre ou corriger des programmes. Un commentaire est une ligne de texte qui donne des explications sur un bloc d’instructions. </a:t>
            </a:r>
          </a:p>
          <a:p>
            <a:pPr algn="just"/>
            <a:r>
              <a:rPr lang="fr-FR" dirty="0"/>
              <a:t>Il y a plusieurs façons de les écrire</a:t>
            </a:r>
          </a:p>
          <a:p>
            <a:pPr lvl="1" algn="just"/>
            <a:r>
              <a:rPr lang="fr-FR" dirty="0"/>
              <a:t>//Ceci est un commentaire sur une seule ligne</a:t>
            </a:r>
          </a:p>
          <a:p>
            <a:pPr lvl="1" algn="just"/>
            <a:r>
              <a:rPr lang="fr-FR" dirty="0"/>
              <a:t>/* Ceci est un commentaire</a:t>
            </a:r>
          </a:p>
          <a:p>
            <a:pPr marL="457200" lvl="1" indent="0" algn="just">
              <a:buNone/>
            </a:pPr>
            <a:r>
              <a:rPr lang="fr-FR" dirty="0"/>
              <a:t>	sur plusieurs lignes */</a:t>
            </a:r>
          </a:p>
        </p:txBody>
      </p:sp>
      <p:sp>
        <p:nvSpPr>
          <p:cNvPr id="4" name="ZoneTexte 3">
            <a:extLst>
              <a:ext uri="{FF2B5EF4-FFF2-40B4-BE49-F238E27FC236}">
                <a16:creationId xmlns:a16="http://schemas.microsoft.com/office/drawing/2014/main" id="{EE5A2AEE-5992-D642-9ACB-DEF23B96C678}"/>
              </a:ext>
            </a:extLst>
          </p:cNvPr>
          <p:cNvSpPr txBox="1"/>
          <p:nvPr/>
        </p:nvSpPr>
        <p:spPr>
          <a:xfrm>
            <a:off x="9780900" y="1109031"/>
            <a:ext cx="306494" cy="369332"/>
          </a:xfrm>
          <a:prstGeom prst="rect">
            <a:avLst/>
          </a:prstGeom>
          <a:noFill/>
        </p:spPr>
        <p:txBody>
          <a:bodyPr wrap="none" rtlCol="0">
            <a:spAutoFit/>
          </a:bodyPr>
          <a:lstStyle/>
          <a:p>
            <a:r>
              <a:rPr lang="fr-FR" dirty="0"/>
              <a:t>3</a:t>
            </a:r>
          </a:p>
        </p:txBody>
      </p:sp>
      <p:pic>
        <p:nvPicPr>
          <p:cNvPr id="6" name="Image 5">
            <a:extLst>
              <a:ext uri="{FF2B5EF4-FFF2-40B4-BE49-F238E27FC236}">
                <a16:creationId xmlns:a16="http://schemas.microsoft.com/office/drawing/2014/main" id="{C4AA850B-7C9B-DF49-A15C-1CBC716333ED}"/>
              </a:ext>
            </a:extLst>
          </p:cNvPr>
          <p:cNvPicPr>
            <a:picLocks noChangeAspect="1"/>
          </p:cNvPicPr>
          <p:nvPr/>
        </p:nvPicPr>
        <p:blipFill>
          <a:blip r:embed="rId2"/>
          <a:stretch>
            <a:fillRect/>
          </a:stretch>
        </p:blipFill>
        <p:spPr>
          <a:xfrm>
            <a:off x="7573616" y="4188781"/>
            <a:ext cx="4618383" cy="2587498"/>
          </a:xfrm>
          <a:prstGeom prst="rect">
            <a:avLst/>
          </a:prstGeom>
        </p:spPr>
      </p:pic>
      <p:sp>
        <p:nvSpPr>
          <p:cNvPr id="9" name="Espace réservé du numéro de diapositive 8">
            <a:extLst>
              <a:ext uri="{FF2B5EF4-FFF2-40B4-BE49-F238E27FC236}">
                <a16:creationId xmlns:a16="http://schemas.microsoft.com/office/drawing/2014/main" id="{36EEE847-5F8F-1844-A19B-CAC222A69D40}"/>
              </a:ext>
            </a:extLst>
          </p:cNvPr>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2518479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4. Les variables </a:t>
            </a: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33</a:t>
            </a:fld>
            <a:endParaRPr lang="en-US" dirty="0"/>
          </a:p>
        </p:txBody>
      </p:sp>
      <p:pic>
        <p:nvPicPr>
          <p:cNvPr id="5" name="Image 4">
            <a:extLst>
              <a:ext uri="{FF2B5EF4-FFF2-40B4-BE49-F238E27FC236}">
                <a16:creationId xmlns:a16="http://schemas.microsoft.com/office/drawing/2014/main" id="{0553CFF9-E139-6244-BE2E-A17F7EC38E7E}"/>
              </a:ext>
            </a:extLst>
          </p:cNvPr>
          <p:cNvPicPr>
            <a:picLocks noChangeAspect="1"/>
          </p:cNvPicPr>
          <p:nvPr/>
        </p:nvPicPr>
        <p:blipFill>
          <a:blip r:embed="rId2"/>
          <a:stretch>
            <a:fillRect/>
          </a:stretch>
        </p:blipFill>
        <p:spPr>
          <a:xfrm>
            <a:off x="96079" y="4306128"/>
            <a:ext cx="3402495" cy="2551871"/>
          </a:xfrm>
          <a:prstGeom prst="rect">
            <a:avLst/>
          </a:prstGeom>
        </p:spPr>
      </p:pic>
    </p:spTree>
    <p:extLst>
      <p:ext uri="{BB962C8B-B14F-4D97-AF65-F5344CB8AC3E}">
        <p14:creationId xmlns:p14="http://schemas.microsoft.com/office/powerpoint/2010/main" val="185375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A0EBBD-6E8B-E943-BC01-9716EC212F59}"/>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E1B245C3-8546-F043-87A5-0AAF1F490EFA}"/>
              </a:ext>
            </a:extLst>
          </p:cNvPr>
          <p:cNvSpPr>
            <a:spLocks noGrp="1"/>
          </p:cNvSpPr>
          <p:nvPr>
            <p:ph idx="1"/>
          </p:nvPr>
        </p:nvSpPr>
        <p:spPr>
          <a:xfrm>
            <a:off x="680321" y="2336873"/>
            <a:ext cx="9944609" cy="3599316"/>
          </a:xfrm>
        </p:spPr>
        <p:txBody>
          <a:bodyPr/>
          <a:lstStyle/>
          <a:p>
            <a:pPr algn="just"/>
            <a:r>
              <a:rPr lang="fr-FR" dirty="0"/>
              <a:t>Chapitre Ô combien important si l’on désire écrire des programmes informatiques. </a:t>
            </a:r>
          </a:p>
          <a:p>
            <a:pPr algn="just"/>
            <a:r>
              <a:rPr lang="fr-FR" dirty="0"/>
              <a:t>C en possède un grand nombre différent, certains types ne sont plus utilisés car ils avaient une justification à l’époque où l’on devait chasser le moindre octet mémoire. </a:t>
            </a:r>
          </a:p>
          <a:p>
            <a:pPr algn="just"/>
            <a:r>
              <a:rPr lang="fr-FR" dirty="0"/>
              <a:t>Par contre certains types n’existent pas. Je pense par exemple au type booléen que nous devrons « créer » et  »simuler » (en cas de réclamation écrire à M </a:t>
            </a:r>
            <a:r>
              <a:rPr lang="fr-FR" dirty="0" err="1"/>
              <a:t>Kernighan</a:t>
            </a:r>
            <a:r>
              <a:rPr lang="fr-FR" dirty="0"/>
              <a:t> et M Ritchie). </a:t>
            </a:r>
          </a:p>
        </p:txBody>
      </p:sp>
      <p:sp>
        <p:nvSpPr>
          <p:cNvPr id="4" name="ZoneTexte 3">
            <a:extLst>
              <a:ext uri="{FF2B5EF4-FFF2-40B4-BE49-F238E27FC236}">
                <a16:creationId xmlns:a16="http://schemas.microsoft.com/office/drawing/2014/main" id="{08A40C75-DF80-4D40-9317-BA7D381D8C08}"/>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504E238A-7FBC-DE45-83D2-0FC4A65B018C}"/>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3377885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024601-C8DE-5146-8B1F-3114F971A2AA}"/>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11CD0EC5-F81C-084C-A4C5-50C9107B7218}"/>
              </a:ext>
            </a:extLst>
          </p:cNvPr>
          <p:cNvSpPr>
            <a:spLocks noGrp="1"/>
          </p:cNvSpPr>
          <p:nvPr>
            <p:ph idx="1"/>
          </p:nvPr>
        </p:nvSpPr>
        <p:spPr>
          <a:xfrm>
            <a:off x="680321" y="2336872"/>
            <a:ext cx="9613861" cy="4272649"/>
          </a:xfrm>
        </p:spPr>
        <p:txBody>
          <a:bodyPr>
            <a:normAutofit/>
          </a:bodyPr>
          <a:lstStyle/>
          <a:p>
            <a:pPr algn="just"/>
            <a:r>
              <a:rPr lang="fr-FR" b="1" dirty="0">
                <a:solidFill>
                  <a:srgbClr val="FFFF00"/>
                </a:solidFill>
              </a:rPr>
              <a:t>La mémoire</a:t>
            </a:r>
          </a:p>
          <a:p>
            <a:pPr algn="just"/>
            <a:r>
              <a:rPr lang="fr-FR" dirty="0"/>
              <a:t>Pour comprendre la notion de variable il faut déjà comprendre comment fonctionne la mémoire de travail d’un ordinateur (cours d’architecture). Je vais très simplifier sa représentation et son fonctionnement. </a:t>
            </a:r>
          </a:p>
          <a:p>
            <a:pPr algn="just"/>
            <a:endParaRPr lang="fr-FR" dirty="0"/>
          </a:p>
          <a:p>
            <a:pPr algn="just"/>
            <a:r>
              <a:rPr lang="fr-FR" dirty="0"/>
              <a:t>La mémoire de travail de votre ordinateur, ou mémoire RAM (</a:t>
            </a:r>
            <a:r>
              <a:rPr lang="fr-FR" dirty="0" err="1"/>
              <a:t>Random</a:t>
            </a:r>
            <a:r>
              <a:rPr lang="fr-FR" dirty="0"/>
              <a:t> Access Memory) peut être vue comme une suite de cases (hélas pas infinie). Chaque case si situe à un endroit précis de la mémoire (</a:t>
            </a:r>
            <a:r>
              <a:rPr lang="fr-FR" b="1" dirty="0">
                <a:solidFill>
                  <a:srgbClr val="FFFF00"/>
                </a:solidFill>
              </a:rPr>
              <a:t>son adresse</a:t>
            </a:r>
            <a:r>
              <a:rPr lang="fr-FR" dirty="0"/>
              <a:t>) et contient une information (</a:t>
            </a:r>
            <a:r>
              <a:rPr lang="fr-FR" b="1" dirty="0">
                <a:solidFill>
                  <a:srgbClr val="FFFF00"/>
                </a:solidFill>
              </a:rPr>
              <a:t>la valeur</a:t>
            </a:r>
            <a:r>
              <a:rPr lang="fr-FR" dirty="0"/>
              <a:t>)</a:t>
            </a:r>
          </a:p>
        </p:txBody>
      </p:sp>
      <p:sp>
        <p:nvSpPr>
          <p:cNvPr id="4" name="ZoneTexte 3">
            <a:extLst>
              <a:ext uri="{FF2B5EF4-FFF2-40B4-BE49-F238E27FC236}">
                <a16:creationId xmlns:a16="http://schemas.microsoft.com/office/drawing/2014/main" id="{BEC7599A-5A6F-544F-A3B4-3C6C12CEDFF8}"/>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A371FA1A-CEAB-DE44-A7C1-251AA715338B}"/>
              </a:ext>
            </a:extLst>
          </p:cNvPr>
          <p:cNvSpPr>
            <a:spLocks noGrp="1"/>
          </p:cNvSpPr>
          <p:nvPr>
            <p:ph type="sldNum" sz="quarter" idx="12"/>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442929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50A2E1-48F3-254C-BE71-C717C43C62D9}"/>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BE46E7A8-4AD9-9847-B219-8A356B2D414E}"/>
              </a:ext>
            </a:extLst>
          </p:cNvPr>
          <p:cNvSpPr>
            <a:spLocks noGrp="1"/>
          </p:cNvSpPr>
          <p:nvPr>
            <p:ph idx="1"/>
          </p:nvPr>
        </p:nvSpPr>
        <p:spPr>
          <a:xfrm>
            <a:off x="680321" y="2336873"/>
            <a:ext cx="9613861" cy="4103684"/>
          </a:xfrm>
        </p:spPr>
        <p:txBody>
          <a:bodyPr>
            <a:normAutofit lnSpcReduction="10000"/>
          </a:bodyPr>
          <a:lstStyle/>
          <a:p>
            <a:pPr algn="just"/>
            <a:r>
              <a:rPr lang="fr-FR" dirty="0"/>
              <a:t>Une variable stockée en mémoire est donc caractérisée par deux choses, son adresse et son contenu (qui peut être sur plusieurs cases). </a:t>
            </a:r>
          </a:p>
          <a:p>
            <a:pPr algn="just"/>
            <a:endParaRPr lang="fr-FR" dirty="0"/>
          </a:p>
          <a:p>
            <a:pPr algn="just"/>
            <a:endParaRPr lang="fr-FR" dirty="0"/>
          </a:p>
          <a:p>
            <a:pPr algn="just"/>
            <a:endParaRPr lang="fr-FR" dirty="0"/>
          </a:p>
          <a:p>
            <a:pPr algn="just"/>
            <a:endParaRPr lang="fr-FR" dirty="0"/>
          </a:p>
          <a:p>
            <a:pPr algn="just"/>
            <a:endParaRPr lang="fr-FR" dirty="0"/>
          </a:p>
          <a:p>
            <a:pPr algn="just"/>
            <a:r>
              <a:rPr lang="fr-FR" dirty="0"/>
              <a:t>Heureusement ce n’est pas le programmeur qui gère ces emplacements, c’est simplement l’ordinateur. </a:t>
            </a:r>
          </a:p>
        </p:txBody>
      </p:sp>
      <p:sp>
        <p:nvSpPr>
          <p:cNvPr id="4" name="ZoneTexte 3">
            <a:extLst>
              <a:ext uri="{FF2B5EF4-FFF2-40B4-BE49-F238E27FC236}">
                <a16:creationId xmlns:a16="http://schemas.microsoft.com/office/drawing/2014/main" id="{5538DE3E-0FDC-AD4D-BB46-27DCDE9436B3}"/>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12" name="Image 11">
            <a:extLst>
              <a:ext uri="{FF2B5EF4-FFF2-40B4-BE49-F238E27FC236}">
                <a16:creationId xmlns:a16="http://schemas.microsoft.com/office/drawing/2014/main" id="{4C18CCC5-9378-BC4E-BCE0-65B3D980B084}"/>
              </a:ext>
            </a:extLst>
          </p:cNvPr>
          <p:cNvPicPr>
            <a:picLocks noChangeAspect="1"/>
          </p:cNvPicPr>
          <p:nvPr/>
        </p:nvPicPr>
        <p:blipFill>
          <a:blip r:embed="rId2"/>
          <a:stretch>
            <a:fillRect/>
          </a:stretch>
        </p:blipFill>
        <p:spPr>
          <a:xfrm>
            <a:off x="2300270" y="3091070"/>
            <a:ext cx="6037476" cy="2176669"/>
          </a:xfrm>
          <a:prstGeom prst="rect">
            <a:avLst/>
          </a:prstGeom>
        </p:spPr>
      </p:pic>
      <p:sp>
        <p:nvSpPr>
          <p:cNvPr id="15" name="Espace réservé du numéro de diapositive 14">
            <a:extLst>
              <a:ext uri="{FF2B5EF4-FFF2-40B4-BE49-F238E27FC236}">
                <a16:creationId xmlns:a16="http://schemas.microsoft.com/office/drawing/2014/main" id="{E3EA73FB-0263-0540-BCE0-EC044A80A6EC}"/>
              </a:ext>
            </a:extLst>
          </p:cNvPr>
          <p:cNvSpPr>
            <a:spLocks noGrp="1"/>
          </p:cNvSpPr>
          <p:nvPr>
            <p:ph type="sldNum" sz="quarter" idx="12"/>
          </p:nvPr>
        </p:nvSpPr>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1270494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79B7A6-6171-4C49-AE5C-3EE1FC5D426B}"/>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AD79F609-6D10-0047-90CF-C1C17EA63A76}"/>
              </a:ext>
            </a:extLst>
          </p:cNvPr>
          <p:cNvSpPr>
            <a:spLocks noGrp="1"/>
          </p:cNvSpPr>
          <p:nvPr>
            <p:ph idx="1"/>
          </p:nvPr>
        </p:nvSpPr>
        <p:spPr>
          <a:xfrm>
            <a:off x="680321" y="2336873"/>
            <a:ext cx="9613861" cy="4302466"/>
          </a:xfrm>
        </p:spPr>
        <p:txBody>
          <a:bodyPr/>
          <a:lstStyle/>
          <a:p>
            <a:pPr algn="just"/>
            <a:r>
              <a:rPr lang="fr-FR" b="1" dirty="0">
                <a:solidFill>
                  <a:srgbClr val="FFFF00"/>
                </a:solidFill>
              </a:rPr>
              <a:t>Déclaration d’une variable</a:t>
            </a:r>
          </a:p>
          <a:p>
            <a:pPr algn="just"/>
            <a:endParaRPr lang="fr-FR" dirty="0"/>
          </a:p>
          <a:p>
            <a:pPr algn="just"/>
            <a:r>
              <a:rPr lang="fr-FR" dirty="0"/>
              <a:t>Une variable n’est rien d’autre qu’une information temporaire stockée en mémoire. C’est comme pour votre compte en banque, si vous voulez utiliser de l’argent il faut que la somme soit disponible sur votre compte.</a:t>
            </a:r>
          </a:p>
          <a:p>
            <a:pPr algn="just"/>
            <a:r>
              <a:rPr lang="fr-FR" dirty="0"/>
              <a:t>Avant toute utilisation d’une variable il aura fallu déclarer cette variable au programme.</a:t>
            </a:r>
          </a:p>
          <a:p>
            <a:pPr algn="just"/>
            <a:endParaRPr lang="fr-FR" dirty="0"/>
          </a:p>
          <a:p>
            <a:pPr marL="0" indent="0" algn="just">
              <a:buNone/>
            </a:pPr>
            <a:r>
              <a:rPr lang="fr-FR" dirty="0"/>
              <a:t>Une variable c’est un </a:t>
            </a:r>
            <a:r>
              <a:rPr lang="fr-FR" b="1" dirty="0">
                <a:solidFill>
                  <a:srgbClr val="FFFF00"/>
                </a:solidFill>
              </a:rPr>
              <a:t>Type</a:t>
            </a:r>
            <a:r>
              <a:rPr lang="fr-FR" dirty="0"/>
              <a:t> un </a:t>
            </a:r>
            <a:r>
              <a:rPr lang="fr-FR" b="1" dirty="0">
                <a:solidFill>
                  <a:srgbClr val="FFFF00"/>
                </a:solidFill>
              </a:rPr>
              <a:t>Nom</a:t>
            </a:r>
            <a:r>
              <a:rPr lang="fr-FR" dirty="0"/>
              <a:t> et un </a:t>
            </a:r>
            <a:r>
              <a:rPr lang="fr-FR" b="1" dirty="0">
                <a:solidFill>
                  <a:srgbClr val="FFFF00"/>
                </a:solidFill>
              </a:rPr>
              <a:t>Contenu</a:t>
            </a:r>
          </a:p>
        </p:txBody>
      </p:sp>
      <p:sp>
        <p:nvSpPr>
          <p:cNvPr id="4" name="ZoneTexte 3">
            <a:extLst>
              <a:ext uri="{FF2B5EF4-FFF2-40B4-BE49-F238E27FC236}">
                <a16:creationId xmlns:a16="http://schemas.microsoft.com/office/drawing/2014/main" id="{3E7F6569-5124-524F-BDD8-F7D41BC5F0EC}"/>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6" name="Image 5">
            <a:extLst>
              <a:ext uri="{FF2B5EF4-FFF2-40B4-BE49-F238E27FC236}">
                <a16:creationId xmlns:a16="http://schemas.microsoft.com/office/drawing/2014/main" id="{33C13686-6F72-5B43-8201-013B221EEE36}"/>
              </a:ext>
            </a:extLst>
          </p:cNvPr>
          <p:cNvPicPr>
            <a:picLocks noChangeAspect="1"/>
          </p:cNvPicPr>
          <p:nvPr/>
        </p:nvPicPr>
        <p:blipFill>
          <a:blip r:embed="rId2"/>
          <a:stretch>
            <a:fillRect/>
          </a:stretch>
        </p:blipFill>
        <p:spPr>
          <a:xfrm>
            <a:off x="8993257" y="5158409"/>
            <a:ext cx="1466121" cy="1480930"/>
          </a:xfrm>
          <a:prstGeom prst="rect">
            <a:avLst/>
          </a:prstGeom>
        </p:spPr>
      </p:pic>
      <p:sp>
        <p:nvSpPr>
          <p:cNvPr id="9" name="Espace réservé du numéro de diapositive 8">
            <a:extLst>
              <a:ext uri="{FF2B5EF4-FFF2-40B4-BE49-F238E27FC236}">
                <a16:creationId xmlns:a16="http://schemas.microsoft.com/office/drawing/2014/main" id="{A5AF2F11-5EB1-8448-8F23-C40A51B4169E}"/>
              </a:ext>
            </a:extLst>
          </p:cNvPr>
          <p:cNvSpPr>
            <a:spLocks noGrp="1"/>
          </p:cNvSpPr>
          <p:nvPr>
            <p:ph type="sldNum" sz="quarter" idx="12"/>
          </p:nvPr>
        </p:nvSpPr>
        <p:spPr/>
        <p:txBody>
          <a:bodyPr/>
          <a:lstStyle/>
          <a:p>
            <a:fld id="{6D22F896-40B5-4ADD-8801-0D06FADFA095}" type="slidenum">
              <a:rPr lang="en-US" smtClean="0"/>
              <a:t>37</a:t>
            </a:fld>
            <a:endParaRPr lang="en-US" dirty="0"/>
          </a:p>
        </p:txBody>
      </p:sp>
    </p:spTree>
    <p:extLst>
      <p:ext uri="{BB962C8B-B14F-4D97-AF65-F5344CB8AC3E}">
        <p14:creationId xmlns:p14="http://schemas.microsoft.com/office/powerpoint/2010/main" val="143751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A2BD12-7869-EA4A-A719-82ACC1B8AF9B}"/>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922CBF8B-B8F6-8843-AC02-BED9F1A78ED9}"/>
              </a:ext>
            </a:extLst>
          </p:cNvPr>
          <p:cNvSpPr>
            <a:spLocks noGrp="1"/>
          </p:cNvSpPr>
          <p:nvPr>
            <p:ph idx="1"/>
          </p:nvPr>
        </p:nvSpPr>
        <p:spPr>
          <a:xfrm>
            <a:off x="680321" y="2336872"/>
            <a:ext cx="9613861" cy="4312405"/>
          </a:xfrm>
        </p:spPr>
        <p:txBody>
          <a:bodyPr/>
          <a:lstStyle/>
          <a:p>
            <a:pPr algn="just"/>
            <a:r>
              <a:rPr lang="fr-FR" b="1" dirty="0">
                <a:solidFill>
                  <a:srgbClr val="FFFF00"/>
                </a:solidFill>
              </a:rPr>
              <a:t>Le nom d’une variable</a:t>
            </a:r>
          </a:p>
          <a:p>
            <a:pPr marL="0" indent="0" algn="just">
              <a:buNone/>
            </a:pPr>
            <a:endParaRPr lang="fr-FR" dirty="0"/>
          </a:p>
          <a:p>
            <a:pPr marL="0" indent="0" algn="just">
              <a:buNone/>
            </a:pPr>
            <a:r>
              <a:rPr lang="fr-FR" dirty="0"/>
              <a:t>Il y a quelques contraintes imposées par C :</a:t>
            </a:r>
          </a:p>
          <a:p>
            <a:pPr lvl="1" algn="just"/>
            <a:r>
              <a:rPr lang="fr-FR" dirty="0"/>
              <a:t>Votre nom de variable doit commencer par une lettre</a:t>
            </a:r>
          </a:p>
          <a:p>
            <a:pPr lvl="1" algn="just"/>
            <a:r>
              <a:rPr lang="fr-FR" dirty="0"/>
              <a:t>Les espaces sont interdits</a:t>
            </a:r>
          </a:p>
          <a:p>
            <a:pPr lvl="1" algn="just"/>
            <a:r>
              <a:rPr lang="fr-FR" dirty="0"/>
              <a:t>Pas d’accents</a:t>
            </a:r>
          </a:p>
          <a:p>
            <a:pPr lvl="1" algn="just"/>
            <a:r>
              <a:rPr lang="fr-FR" dirty="0"/>
              <a:t>_ est autorisé</a:t>
            </a:r>
          </a:p>
          <a:p>
            <a:pPr lvl="1" algn="just"/>
            <a:r>
              <a:rPr lang="fr-FR" dirty="0" err="1"/>
              <a:t>mim</a:t>
            </a:r>
            <a:r>
              <a:rPr lang="fr-FR" dirty="0"/>
              <a:t> et MIM sont deux variables différentes (Comme </a:t>
            </a:r>
            <a:r>
              <a:rPr lang="fr-FR" dirty="0" err="1"/>
              <a:t>Mim,MIm,mIm,mIM</a:t>
            </a:r>
            <a:r>
              <a:rPr lang="fr-FR" dirty="0"/>
              <a:t>, …)</a:t>
            </a:r>
          </a:p>
          <a:p>
            <a:pPr marL="457200" lvl="1" indent="0" algn="just">
              <a:buNone/>
            </a:pPr>
            <a:endParaRPr lang="fr-FR" dirty="0"/>
          </a:p>
          <a:p>
            <a:pPr marL="457200" lvl="1" indent="0" algn="just">
              <a:buNone/>
            </a:pPr>
            <a:r>
              <a:rPr lang="fr-FR" dirty="0"/>
              <a:t>Pensez à donner des noms cohérents avec le problème. x1, x2, x3, .. </a:t>
            </a:r>
            <a:r>
              <a:rPr lang="fr-FR" dirty="0" err="1"/>
              <a:t>xn</a:t>
            </a:r>
            <a:r>
              <a:rPr lang="fr-FR" dirty="0"/>
              <a:t> sont possibles mais pas très significatifs. 	</a:t>
            </a:r>
          </a:p>
        </p:txBody>
      </p:sp>
      <p:sp>
        <p:nvSpPr>
          <p:cNvPr id="4" name="ZoneTexte 3">
            <a:extLst>
              <a:ext uri="{FF2B5EF4-FFF2-40B4-BE49-F238E27FC236}">
                <a16:creationId xmlns:a16="http://schemas.microsoft.com/office/drawing/2014/main" id="{04987D99-EEBE-124D-A6D3-626277DB0B4D}"/>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9EDC9E23-8EE8-2447-BE19-A7A86FCAE9F0}"/>
              </a:ext>
            </a:extLst>
          </p:cNvPr>
          <p:cNvSpPr>
            <a:spLocks noGrp="1"/>
          </p:cNvSpPr>
          <p:nvPr>
            <p:ph type="sldNum" sz="quarter" idx="12"/>
          </p:nvPr>
        </p:nvSpPr>
        <p:spPr/>
        <p:txBody>
          <a:bodyPr/>
          <a:lstStyle/>
          <a:p>
            <a:fld id="{6D22F896-40B5-4ADD-8801-0D06FADFA095}" type="slidenum">
              <a:rPr lang="en-US" smtClean="0"/>
              <a:t>38</a:t>
            </a:fld>
            <a:endParaRPr lang="en-US" dirty="0"/>
          </a:p>
        </p:txBody>
      </p:sp>
    </p:spTree>
    <p:extLst>
      <p:ext uri="{BB962C8B-B14F-4D97-AF65-F5344CB8AC3E}">
        <p14:creationId xmlns:p14="http://schemas.microsoft.com/office/powerpoint/2010/main" val="3599650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A1E92B-0F5E-164B-AD72-8689D360001C}"/>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660190CC-7C24-A64B-9D68-F16282895C92}"/>
              </a:ext>
            </a:extLst>
          </p:cNvPr>
          <p:cNvSpPr>
            <a:spLocks noGrp="1"/>
          </p:cNvSpPr>
          <p:nvPr>
            <p:ph idx="1"/>
          </p:nvPr>
        </p:nvSpPr>
        <p:spPr>
          <a:xfrm>
            <a:off x="600808" y="2157968"/>
            <a:ext cx="6982749" cy="4113623"/>
          </a:xfrm>
        </p:spPr>
        <p:txBody>
          <a:bodyPr/>
          <a:lstStyle/>
          <a:p>
            <a:pPr algn="just"/>
            <a:r>
              <a:rPr lang="fr-FR" b="1" dirty="0">
                <a:solidFill>
                  <a:srgbClr val="FFFF00"/>
                </a:solidFill>
              </a:rPr>
              <a:t>Le type d’une variable</a:t>
            </a:r>
          </a:p>
          <a:p>
            <a:pPr marL="0" indent="0" algn="just">
              <a:buNone/>
            </a:pPr>
            <a:r>
              <a:rPr lang="fr-FR" dirty="0"/>
              <a:t>Comme toutes les calculatrices un ordinateur ne sait traiter que des nombres. </a:t>
            </a:r>
          </a:p>
          <a:p>
            <a:pPr marL="0" indent="0" algn="just">
              <a:buNone/>
            </a:pPr>
            <a:endParaRPr lang="fr-FR" dirty="0"/>
          </a:p>
          <a:p>
            <a:pPr marL="0" indent="0" algn="just">
              <a:buNone/>
            </a:pPr>
            <a:r>
              <a:rPr lang="fr-FR" dirty="0"/>
              <a:t>		 </a:t>
            </a:r>
          </a:p>
          <a:p>
            <a:pPr marL="0" indent="0" algn="just">
              <a:buNone/>
            </a:pPr>
            <a:endParaRPr lang="fr-FR" dirty="0"/>
          </a:p>
          <a:p>
            <a:pPr marL="0" indent="0" algn="just">
              <a:buNone/>
            </a:pPr>
            <a:r>
              <a:rPr lang="fr-FR" dirty="0"/>
              <a:t>« Tu te moques de nous, on peut écrire des lettres avec un ordinateur … » Oui mais … une lettre pour un ordinateur n’est rien d’autre qu’un chiffre. </a:t>
            </a:r>
          </a:p>
        </p:txBody>
      </p:sp>
      <p:sp>
        <p:nvSpPr>
          <p:cNvPr id="4" name="ZoneTexte 3">
            <a:extLst>
              <a:ext uri="{FF2B5EF4-FFF2-40B4-BE49-F238E27FC236}">
                <a16:creationId xmlns:a16="http://schemas.microsoft.com/office/drawing/2014/main" id="{2FFF0E1B-FB61-8F46-B0D2-E497B0E513A5}"/>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6" name="Image 5">
            <a:extLst>
              <a:ext uri="{FF2B5EF4-FFF2-40B4-BE49-F238E27FC236}">
                <a16:creationId xmlns:a16="http://schemas.microsoft.com/office/drawing/2014/main" id="{0BFE2D00-5216-0245-B002-5F6917B431B4}"/>
              </a:ext>
            </a:extLst>
          </p:cNvPr>
          <p:cNvPicPr>
            <a:picLocks noChangeAspect="1"/>
          </p:cNvPicPr>
          <p:nvPr/>
        </p:nvPicPr>
        <p:blipFill>
          <a:blip r:embed="rId2"/>
          <a:stretch>
            <a:fillRect/>
          </a:stretch>
        </p:blipFill>
        <p:spPr>
          <a:xfrm>
            <a:off x="809529" y="3765977"/>
            <a:ext cx="1595740" cy="897604"/>
          </a:xfrm>
          <a:prstGeom prst="rect">
            <a:avLst/>
          </a:prstGeom>
        </p:spPr>
      </p:pic>
      <p:pic>
        <p:nvPicPr>
          <p:cNvPr id="7" name="Image 6">
            <a:extLst>
              <a:ext uri="{FF2B5EF4-FFF2-40B4-BE49-F238E27FC236}">
                <a16:creationId xmlns:a16="http://schemas.microsoft.com/office/drawing/2014/main" id="{8C7C7080-51B1-AE40-91A4-70446A2B463F}"/>
              </a:ext>
            </a:extLst>
          </p:cNvPr>
          <p:cNvPicPr>
            <a:picLocks noChangeAspect="1"/>
          </p:cNvPicPr>
          <p:nvPr/>
        </p:nvPicPr>
        <p:blipFill>
          <a:blip r:embed="rId3"/>
          <a:stretch>
            <a:fillRect/>
          </a:stretch>
        </p:blipFill>
        <p:spPr>
          <a:xfrm>
            <a:off x="7685833" y="3029235"/>
            <a:ext cx="4506167" cy="3075538"/>
          </a:xfrm>
          <a:prstGeom prst="rect">
            <a:avLst/>
          </a:prstGeom>
        </p:spPr>
      </p:pic>
      <p:sp>
        <p:nvSpPr>
          <p:cNvPr id="10" name="Espace réservé du numéro de diapositive 9">
            <a:extLst>
              <a:ext uri="{FF2B5EF4-FFF2-40B4-BE49-F238E27FC236}">
                <a16:creationId xmlns:a16="http://schemas.microsoft.com/office/drawing/2014/main" id="{8BAE5E0D-D2A4-9445-8033-F041CC43FEA2}"/>
              </a:ext>
            </a:extLst>
          </p:cNvPr>
          <p:cNvSpPr>
            <a:spLocks noGrp="1"/>
          </p:cNvSpPr>
          <p:nvPr>
            <p:ph type="sldNum" sz="quarter" idx="12"/>
          </p:nvPr>
        </p:nvSpPr>
        <p:spPr/>
        <p:txBody>
          <a:bodyPr/>
          <a:lstStyle/>
          <a:p>
            <a:fld id="{6D22F896-40B5-4ADD-8801-0D06FADFA095}" type="slidenum">
              <a:rPr lang="en-US" smtClean="0"/>
              <a:t>39</a:t>
            </a:fld>
            <a:endParaRPr lang="en-US" dirty="0"/>
          </a:p>
        </p:txBody>
      </p:sp>
    </p:spTree>
    <p:extLst>
      <p:ext uri="{BB962C8B-B14F-4D97-AF65-F5344CB8AC3E}">
        <p14:creationId xmlns:p14="http://schemas.microsoft.com/office/powerpoint/2010/main" val="201812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1AC16A-85FF-7345-9D1A-A43D4E937DB0}"/>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A9C53355-7C51-3E49-A089-FE24C0106455}"/>
              </a:ext>
            </a:extLst>
          </p:cNvPr>
          <p:cNvSpPr>
            <a:spLocks noGrp="1"/>
          </p:cNvSpPr>
          <p:nvPr>
            <p:ph idx="1"/>
          </p:nvPr>
        </p:nvSpPr>
        <p:spPr>
          <a:xfrm>
            <a:off x="473533" y="2018821"/>
            <a:ext cx="9613861" cy="3599316"/>
          </a:xfrm>
        </p:spPr>
        <p:txBody>
          <a:bodyPr/>
          <a:lstStyle/>
          <a:p>
            <a:pPr algn="just"/>
            <a:r>
              <a:rPr lang="fr-FR" dirty="0"/>
              <a:t>Mais des nombres j’en ai plein, des entiers positifs ou négatifs, des réel positifs ou négatifs comment le préciser à notre ordinateur ? </a:t>
            </a:r>
          </a:p>
          <a:p>
            <a:pPr algn="just"/>
            <a:r>
              <a:rPr lang="fr-FR" dirty="0"/>
              <a:t>Lorsque vous créez une variable, vous allez donc devoir </a:t>
            </a:r>
            <a:r>
              <a:rPr lang="fr-FR" b="1" dirty="0">
                <a:solidFill>
                  <a:schemeClr val="bg1"/>
                </a:solidFill>
              </a:rPr>
              <a:t>indiquer</a:t>
            </a:r>
            <a:r>
              <a:rPr lang="fr-FR" b="1" dirty="0"/>
              <a:t> </a:t>
            </a:r>
            <a:r>
              <a:rPr lang="fr-FR" dirty="0"/>
              <a:t>son</a:t>
            </a:r>
            <a:r>
              <a:rPr lang="fr-FR" b="1" dirty="0"/>
              <a:t> </a:t>
            </a:r>
            <a:r>
              <a:rPr lang="fr-FR" b="1" dirty="0">
                <a:solidFill>
                  <a:schemeClr val="bg1"/>
                </a:solidFill>
              </a:rPr>
              <a:t>type</a:t>
            </a:r>
            <a:r>
              <a:rPr lang="fr-FR" dirty="0"/>
              <a:t>.</a:t>
            </a:r>
          </a:p>
          <a:p>
            <a:pPr algn="just"/>
            <a:r>
              <a:rPr lang="fr-FR" dirty="0"/>
              <a:t>Voilà les principaux, il existe aussi des types non signés pour gagner en valeur max utilisable. Pour les chaines de caractères on attendra un peu. </a:t>
            </a:r>
          </a:p>
          <a:p>
            <a:pPr algn="just"/>
            <a:endParaRPr lang="fr-FR" dirty="0"/>
          </a:p>
        </p:txBody>
      </p:sp>
      <p:sp>
        <p:nvSpPr>
          <p:cNvPr id="4" name="ZoneTexte 3">
            <a:extLst>
              <a:ext uri="{FF2B5EF4-FFF2-40B4-BE49-F238E27FC236}">
                <a16:creationId xmlns:a16="http://schemas.microsoft.com/office/drawing/2014/main" id="{E774524B-7210-0842-9F68-8BF0BC7FC518}"/>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6" name="Image 5">
            <a:extLst>
              <a:ext uri="{FF2B5EF4-FFF2-40B4-BE49-F238E27FC236}">
                <a16:creationId xmlns:a16="http://schemas.microsoft.com/office/drawing/2014/main" id="{2519E880-3A54-384A-88B9-A4B011CF595A}"/>
              </a:ext>
            </a:extLst>
          </p:cNvPr>
          <p:cNvPicPr>
            <a:picLocks noChangeAspect="1"/>
          </p:cNvPicPr>
          <p:nvPr/>
        </p:nvPicPr>
        <p:blipFill>
          <a:blip r:embed="rId2"/>
          <a:stretch>
            <a:fillRect/>
          </a:stretch>
        </p:blipFill>
        <p:spPr>
          <a:xfrm>
            <a:off x="799591" y="4962826"/>
            <a:ext cx="4305146" cy="1459599"/>
          </a:xfrm>
          <a:prstGeom prst="rect">
            <a:avLst/>
          </a:prstGeom>
        </p:spPr>
      </p:pic>
      <p:sp>
        <p:nvSpPr>
          <p:cNvPr id="7" name="ZoneTexte 6">
            <a:extLst>
              <a:ext uri="{FF2B5EF4-FFF2-40B4-BE49-F238E27FC236}">
                <a16:creationId xmlns:a16="http://schemas.microsoft.com/office/drawing/2014/main" id="{2835B27A-E318-9245-9A66-78563A700129}"/>
              </a:ext>
            </a:extLst>
          </p:cNvPr>
          <p:cNvSpPr txBox="1"/>
          <p:nvPr/>
        </p:nvSpPr>
        <p:spPr>
          <a:xfrm>
            <a:off x="5796800" y="5197593"/>
            <a:ext cx="4794069" cy="646331"/>
          </a:xfrm>
          <a:prstGeom prst="rect">
            <a:avLst/>
          </a:prstGeom>
          <a:noFill/>
        </p:spPr>
        <p:txBody>
          <a:bodyPr wrap="square" rtlCol="0">
            <a:spAutoFit/>
          </a:bodyPr>
          <a:lstStyle/>
          <a:p>
            <a:r>
              <a:rPr lang="fr-FR" dirty="0"/>
              <a:t>Classiquement on utilisera les 3 types de base que sont Char, </a:t>
            </a:r>
            <a:r>
              <a:rPr lang="fr-FR" dirty="0" err="1"/>
              <a:t>int</a:t>
            </a:r>
            <a:r>
              <a:rPr lang="fr-FR" dirty="0"/>
              <a:t> et double. </a:t>
            </a:r>
          </a:p>
        </p:txBody>
      </p:sp>
      <p:sp>
        <p:nvSpPr>
          <p:cNvPr id="10" name="Espace réservé du numéro de diapositive 9">
            <a:extLst>
              <a:ext uri="{FF2B5EF4-FFF2-40B4-BE49-F238E27FC236}">
                <a16:creationId xmlns:a16="http://schemas.microsoft.com/office/drawing/2014/main" id="{3B05414C-E248-C248-9C32-393C3048CC01}"/>
              </a:ext>
            </a:extLst>
          </p:cNvPr>
          <p:cNvSpPr>
            <a:spLocks noGrp="1"/>
          </p:cNvSpPr>
          <p:nvPr>
            <p:ph type="sldNum" sz="quarter" idx="12"/>
          </p:nvPr>
        </p:nvSpPr>
        <p:spPr/>
        <p:txBody>
          <a:bodyPr/>
          <a:lstStyle/>
          <a:p>
            <a:fld id="{6D22F896-40B5-4ADD-8801-0D06FADFA095}" type="slidenum">
              <a:rPr lang="en-US" smtClean="0"/>
              <a:t>40</a:t>
            </a:fld>
            <a:endParaRPr lang="en-US" dirty="0"/>
          </a:p>
        </p:txBody>
      </p:sp>
    </p:spTree>
    <p:extLst>
      <p:ext uri="{BB962C8B-B14F-4D97-AF65-F5344CB8AC3E}">
        <p14:creationId xmlns:p14="http://schemas.microsoft.com/office/powerpoint/2010/main" val="421154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9867DA-F755-534B-8F79-2BF37F621CCE}"/>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56AD8362-0696-3C46-B1FC-CC30CEEC4042}"/>
              </a:ext>
            </a:extLst>
          </p:cNvPr>
          <p:cNvSpPr>
            <a:spLocks noGrp="1"/>
          </p:cNvSpPr>
          <p:nvPr>
            <p:ph idx="1"/>
          </p:nvPr>
        </p:nvSpPr>
        <p:spPr>
          <a:xfrm>
            <a:off x="680321" y="2180119"/>
            <a:ext cx="9613861" cy="3599316"/>
          </a:xfrm>
        </p:spPr>
        <p:txBody>
          <a:bodyPr/>
          <a:lstStyle/>
          <a:p>
            <a:r>
              <a:rPr lang="fr-FR" b="1" dirty="0">
                <a:solidFill>
                  <a:srgbClr val="FFFF00"/>
                </a:solidFill>
              </a:rPr>
              <a:t>Déclaration et initialisation d’une variable</a:t>
            </a:r>
          </a:p>
        </p:txBody>
      </p:sp>
      <p:sp>
        <p:nvSpPr>
          <p:cNvPr id="4" name="ZoneTexte 3">
            <a:extLst>
              <a:ext uri="{FF2B5EF4-FFF2-40B4-BE49-F238E27FC236}">
                <a16:creationId xmlns:a16="http://schemas.microsoft.com/office/drawing/2014/main" id="{6070851D-A469-6141-846E-86D918A2DB45}"/>
              </a:ext>
            </a:extLst>
          </p:cNvPr>
          <p:cNvSpPr txBox="1"/>
          <p:nvPr/>
        </p:nvSpPr>
        <p:spPr>
          <a:xfrm>
            <a:off x="9671357" y="1109031"/>
            <a:ext cx="306494" cy="369332"/>
          </a:xfrm>
          <a:prstGeom prst="rect">
            <a:avLst/>
          </a:prstGeom>
          <a:noFill/>
        </p:spPr>
        <p:txBody>
          <a:bodyPr wrap="none" rtlCol="0">
            <a:spAutoFit/>
          </a:bodyPr>
          <a:lstStyle/>
          <a:p>
            <a:r>
              <a:rPr lang="fr-FR" dirty="0"/>
              <a:t>4</a:t>
            </a:r>
          </a:p>
        </p:txBody>
      </p:sp>
      <p:sp>
        <p:nvSpPr>
          <p:cNvPr id="7" name="ZoneTexte 6">
            <a:extLst>
              <a:ext uri="{FF2B5EF4-FFF2-40B4-BE49-F238E27FC236}">
                <a16:creationId xmlns:a16="http://schemas.microsoft.com/office/drawing/2014/main" id="{99041E92-21F5-9A46-82EE-689C1F134F53}"/>
              </a:ext>
            </a:extLst>
          </p:cNvPr>
          <p:cNvSpPr txBox="1"/>
          <p:nvPr/>
        </p:nvSpPr>
        <p:spPr>
          <a:xfrm>
            <a:off x="4555833" y="3105232"/>
            <a:ext cx="6087291" cy="2585323"/>
          </a:xfrm>
          <a:prstGeom prst="rect">
            <a:avLst/>
          </a:prstGeom>
          <a:noFill/>
        </p:spPr>
        <p:txBody>
          <a:bodyPr wrap="square" rtlCol="0">
            <a:spAutoFit/>
          </a:bodyPr>
          <a:lstStyle/>
          <a:p>
            <a:pPr algn="just"/>
            <a:r>
              <a:rPr lang="fr-FR" dirty="0"/>
              <a:t>Une variable peut être initialisée à la déclaration, dans la fonction par une attribution de valeur ou par le résultat d’un calcul.</a:t>
            </a:r>
          </a:p>
          <a:p>
            <a:pPr algn="just"/>
            <a:r>
              <a:rPr lang="fr-FR" b="1" dirty="0">
                <a:solidFill>
                  <a:srgbClr val="FFFF00"/>
                </a:solidFill>
              </a:rPr>
              <a:t>Elle devra toujours contenir une valeur avant d’être utilisée.  </a:t>
            </a:r>
            <a:r>
              <a:rPr lang="fr-FR" dirty="0"/>
              <a:t>En effet, en déclarant une variable, l’ordinateur va réserver un certain nombre de cases mémoire  (voir T26). Vous ne pouvez </a:t>
            </a:r>
            <a:r>
              <a:rPr lang="fr-FR" b="1" dirty="0">
                <a:solidFill>
                  <a:srgbClr val="FFFF00"/>
                </a:solidFill>
              </a:rPr>
              <a:t>JAMAIS</a:t>
            </a:r>
            <a:r>
              <a:rPr lang="fr-FR" dirty="0"/>
              <a:t> préjuger du contenu de la case mémoire réservée. Il faut donc toujours initialiser une variable. </a:t>
            </a:r>
          </a:p>
        </p:txBody>
      </p:sp>
      <p:pic>
        <p:nvPicPr>
          <p:cNvPr id="9" name="Image 8">
            <a:extLst>
              <a:ext uri="{FF2B5EF4-FFF2-40B4-BE49-F238E27FC236}">
                <a16:creationId xmlns:a16="http://schemas.microsoft.com/office/drawing/2014/main" id="{2BB7FA3B-018C-6143-8D26-D17714CD00FA}"/>
              </a:ext>
            </a:extLst>
          </p:cNvPr>
          <p:cNvPicPr>
            <a:picLocks noChangeAspect="1"/>
          </p:cNvPicPr>
          <p:nvPr/>
        </p:nvPicPr>
        <p:blipFill>
          <a:blip r:embed="rId2"/>
          <a:stretch>
            <a:fillRect/>
          </a:stretch>
        </p:blipFill>
        <p:spPr>
          <a:xfrm>
            <a:off x="354318" y="2782958"/>
            <a:ext cx="4201515" cy="3229872"/>
          </a:xfrm>
          <a:prstGeom prst="rect">
            <a:avLst/>
          </a:prstGeom>
        </p:spPr>
      </p:pic>
      <p:sp>
        <p:nvSpPr>
          <p:cNvPr id="12" name="Espace réservé du numéro de diapositive 11">
            <a:extLst>
              <a:ext uri="{FF2B5EF4-FFF2-40B4-BE49-F238E27FC236}">
                <a16:creationId xmlns:a16="http://schemas.microsoft.com/office/drawing/2014/main" id="{B9250587-BA62-564D-BEA1-E475CF2C5630}"/>
              </a:ext>
            </a:extLst>
          </p:cNvPr>
          <p:cNvSpPr>
            <a:spLocks noGrp="1"/>
          </p:cNvSpPr>
          <p:nvPr>
            <p:ph type="sldNum" sz="quarter" idx="12"/>
          </p:nvPr>
        </p:nvSpPr>
        <p:spPr/>
        <p:txBody>
          <a:bodyPr/>
          <a:lstStyle/>
          <a:p>
            <a:fld id="{6D22F896-40B5-4ADD-8801-0D06FADFA095}" type="slidenum">
              <a:rPr lang="en-US" smtClean="0"/>
              <a:t>41</a:t>
            </a:fld>
            <a:endParaRPr lang="en-US" dirty="0"/>
          </a:p>
        </p:txBody>
      </p:sp>
    </p:spTree>
    <p:extLst>
      <p:ext uri="{BB962C8B-B14F-4D97-AF65-F5344CB8AC3E}">
        <p14:creationId xmlns:p14="http://schemas.microsoft.com/office/powerpoint/2010/main" val="1149783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EC734B-3074-C146-A367-BC58C8074E54}"/>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04831BF5-E8A3-274C-BE66-5031F3EB83C3}"/>
              </a:ext>
            </a:extLst>
          </p:cNvPr>
          <p:cNvSpPr>
            <a:spLocks noGrp="1"/>
          </p:cNvSpPr>
          <p:nvPr>
            <p:ph idx="1"/>
          </p:nvPr>
        </p:nvSpPr>
        <p:spPr/>
        <p:txBody>
          <a:bodyPr/>
          <a:lstStyle/>
          <a:p>
            <a:r>
              <a:rPr lang="fr-FR" b="1" dirty="0">
                <a:solidFill>
                  <a:srgbClr val="FFFF00"/>
                </a:solidFill>
              </a:rPr>
              <a:t>Où déclarer les variables ?</a:t>
            </a:r>
          </a:p>
        </p:txBody>
      </p:sp>
      <p:sp>
        <p:nvSpPr>
          <p:cNvPr id="4" name="ZoneTexte 3">
            <a:extLst>
              <a:ext uri="{FF2B5EF4-FFF2-40B4-BE49-F238E27FC236}">
                <a16:creationId xmlns:a16="http://schemas.microsoft.com/office/drawing/2014/main" id="{A3FF2CB2-505B-394C-BC09-4D5D51617C7C}"/>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6" name="Image 5">
            <a:extLst>
              <a:ext uri="{FF2B5EF4-FFF2-40B4-BE49-F238E27FC236}">
                <a16:creationId xmlns:a16="http://schemas.microsoft.com/office/drawing/2014/main" id="{0566C732-C9C5-2D4C-9F4E-822AE3164089}"/>
              </a:ext>
            </a:extLst>
          </p:cNvPr>
          <p:cNvPicPr>
            <a:picLocks noChangeAspect="1"/>
          </p:cNvPicPr>
          <p:nvPr/>
        </p:nvPicPr>
        <p:blipFill>
          <a:blip r:embed="rId2"/>
          <a:stretch>
            <a:fillRect/>
          </a:stretch>
        </p:blipFill>
        <p:spPr>
          <a:xfrm>
            <a:off x="306610" y="2831799"/>
            <a:ext cx="4101711" cy="3203241"/>
          </a:xfrm>
          <a:prstGeom prst="rect">
            <a:avLst/>
          </a:prstGeom>
        </p:spPr>
      </p:pic>
      <p:sp>
        <p:nvSpPr>
          <p:cNvPr id="7" name="ZoneTexte 6">
            <a:extLst>
              <a:ext uri="{FF2B5EF4-FFF2-40B4-BE49-F238E27FC236}">
                <a16:creationId xmlns:a16="http://schemas.microsoft.com/office/drawing/2014/main" id="{B90428D5-586A-ED40-B26A-0126A566B650}"/>
              </a:ext>
            </a:extLst>
          </p:cNvPr>
          <p:cNvSpPr txBox="1"/>
          <p:nvPr/>
        </p:nvSpPr>
        <p:spPr>
          <a:xfrm>
            <a:off x="4424484" y="2817031"/>
            <a:ext cx="6304971" cy="3416320"/>
          </a:xfrm>
          <a:prstGeom prst="rect">
            <a:avLst/>
          </a:prstGeom>
          <a:noFill/>
        </p:spPr>
        <p:txBody>
          <a:bodyPr wrap="square" rtlCol="0">
            <a:spAutoFit/>
          </a:bodyPr>
          <a:lstStyle/>
          <a:p>
            <a:r>
              <a:rPr lang="fr-FR" dirty="0"/>
              <a:t>Normalement les variables se déclarent dans la fonction c’est-à-dire entre les { }. Elles ne seront alors utilisables que dans la fonction: elles sont dites </a:t>
            </a:r>
            <a:r>
              <a:rPr lang="fr-FR" b="1" dirty="0">
                <a:solidFill>
                  <a:srgbClr val="FFFF00"/>
                </a:solidFill>
              </a:rPr>
              <a:t>locales</a:t>
            </a:r>
            <a:r>
              <a:rPr lang="fr-FR" dirty="0"/>
              <a:t>. </a:t>
            </a:r>
          </a:p>
          <a:p>
            <a:endParaRPr lang="fr-FR" dirty="0"/>
          </a:p>
          <a:p>
            <a:r>
              <a:rPr lang="fr-FR" dirty="0"/>
              <a:t>Si on les déclare en dehors d’une fonction, elles seront utilisables pour toutes les fonctions de notre programme: elles sont dites </a:t>
            </a:r>
            <a:r>
              <a:rPr lang="fr-FR" b="1" dirty="0">
                <a:solidFill>
                  <a:srgbClr val="FFFF00"/>
                </a:solidFill>
              </a:rPr>
              <a:t>globales</a:t>
            </a:r>
            <a:r>
              <a:rPr lang="fr-FR" dirty="0"/>
              <a:t>. </a:t>
            </a:r>
          </a:p>
          <a:p>
            <a:endParaRPr lang="fr-FR" dirty="0"/>
          </a:p>
          <a:p>
            <a:r>
              <a:rPr lang="fr-FR" dirty="0"/>
              <a:t>Sur notre exemple Age et Salaires sont globales, catégorie, </a:t>
            </a:r>
            <a:r>
              <a:rPr lang="fr-FR" dirty="0" err="1"/>
              <a:t>Nbenfants</a:t>
            </a:r>
            <a:r>
              <a:rPr lang="fr-FR" dirty="0"/>
              <a:t> et prime sont locales et n’ont pas de raison d’être en dehors du main(). Ok mon exemple est limite.</a:t>
            </a:r>
          </a:p>
          <a:p>
            <a:endParaRPr lang="fr-FR" dirty="0"/>
          </a:p>
        </p:txBody>
      </p:sp>
      <p:sp>
        <p:nvSpPr>
          <p:cNvPr id="10" name="Espace réservé du numéro de diapositive 9">
            <a:extLst>
              <a:ext uri="{FF2B5EF4-FFF2-40B4-BE49-F238E27FC236}">
                <a16:creationId xmlns:a16="http://schemas.microsoft.com/office/drawing/2014/main" id="{9E54B769-1DD3-EE42-9B70-6B28F28175DA}"/>
              </a:ext>
            </a:extLst>
          </p:cNvPr>
          <p:cNvSpPr>
            <a:spLocks noGrp="1"/>
          </p:cNvSpPr>
          <p:nvPr>
            <p:ph type="sldNum" sz="quarter" idx="12"/>
          </p:nvPr>
        </p:nvSpPr>
        <p:spPr/>
        <p:txBody>
          <a:bodyPr/>
          <a:lstStyle/>
          <a:p>
            <a:fld id="{6D22F896-40B5-4ADD-8801-0D06FADFA095}" type="slidenum">
              <a:rPr lang="en-US" smtClean="0"/>
              <a:t>42</a:t>
            </a:fld>
            <a:endParaRPr lang="en-US" dirty="0"/>
          </a:p>
        </p:txBody>
      </p:sp>
    </p:spTree>
    <p:extLst>
      <p:ext uri="{BB962C8B-B14F-4D97-AF65-F5344CB8AC3E}">
        <p14:creationId xmlns:p14="http://schemas.microsoft.com/office/powerpoint/2010/main" val="3890314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BCB8B-6F4D-1D4D-B91A-5C6E6ED8C39F}"/>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A74EFD05-44C3-534E-AA97-7115CE75D69F}"/>
              </a:ext>
            </a:extLst>
          </p:cNvPr>
          <p:cNvSpPr>
            <a:spLocks noGrp="1"/>
          </p:cNvSpPr>
          <p:nvPr>
            <p:ph idx="1"/>
          </p:nvPr>
        </p:nvSpPr>
        <p:spPr>
          <a:xfrm>
            <a:off x="680321" y="2189969"/>
            <a:ext cx="9613861" cy="3599316"/>
          </a:xfrm>
        </p:spPr>
        <p:txBody>
          <a:bodyPr/>
          <a:lstStyle/>
          <a:p>
            <a:r>
              <a:rPr lang="fr-FR" dirty="0"/>
              <a:t>Il arrive parfois que l'on ait besoin d'utiliser une variable dont on voudrait qu'elle garde la même valeur pendant toute la durée du programme. C'est-à-dire qu'une fois déclarée, vous voudriez que votre variable conserve sa valeur et que personne n'ait le droit de changer ce qu'elle contient : Par exemple PI = 3.14159265359</a:t>
            </a:r>
          </a:p>
          <a:p>
            <a:endParaRPr lang="fr-FR" dirty="0"/>
          </a:p>
          <a:p>
            <a:r>
              <a:rPr lang="fr-FR" dirty="0"/>
              <a:t>Pour cela il faut, non pas définir une variable, mais une constante</a:t>
            </a:r>
          </a:p>
          <a:p>
            <a:r>
              <a:rPr lang="fr-FR" b="1" dirty="0" err="1">
                <a:solidFill>
                  <a:srgbClr val="FFFF00"/>
                </a:solidFill>
              </a:rPr>
              <a:t>const</a:t>
            </a:r>
            <a:r>
              <a:rPr lang="fr-FR" b="1" dirty="0">
                <a:solidFill>
                  <a:srgbClr val="FFFF00"/>
                </a:solidFill>
              </a:rPr>
              <a:t> double PI= 3.14159265359</a:t>
            </a:r>
          </a:p>
          <a:p>
            <a:r>
              <a:rPr lang="fr-FR" b="1" dirty="0">
                <a:solidFill>
                  <a:srgbClr val="FFFF00"/>
                </a:solidFill>
              </a:rPr>
              <a:t>#</a:t>
            </a:r>
            <a:r>
              <a:rPr lang="fr-FR" b="1" dirty="0" err="1">
                <a:solidFill>
                  <a:srgbClr val="FFFF00"/>
                </a:solidFill>
              </a:rPr>
              <a:t>define</a:t>
            </a:r>
            <a:r>
              <a:rPr lang="fr-FR" b="1" dirty="0">
                <a:solidFill>
                  <a:srgbClr val="FFFF00"/>
                </a:solidFill>
              </a:rPr>
              <a:t> PI      (3.1415927) autre façon</a:t>
            </a:r>
          </a:p>
          <a:p>
            <a:endParaRPr lang="fr-FR" dirty="0"/>
          </a:p>
        </p:txBody>
      </p:sp>
      <p:sp>
        <p:nvSpPr>
          <p:cNvPr id="4" name="ZoneTexte 3">
            <a:extLst>
              <a:ext uri="{FF2B5EF4-FFF2-40B4-BE49-F238E27FC236}">
                <a16:creationId xmlns:a16="http://schemas.microsoft.com/office/drawing/2014/main" id="{306488D8-C8D7-2540-B272-99EE6FE77A2F}"/>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11E9260A-BC98-9648-893A-A6016C51AAF2}"/>
              </a:ext>
            </a:extLst>
          </p:cNvPr>
          <p:cNvSpPr>
            <a:spLocks noGrp="1"/>
          </p:cNvSpPr>
          <p:nvPr>
            <p:ph type="sldNum" sz="quarter" idx="12"/>
          </p:nvPr>
        </p:nvSpPr>
        <p:spPr/>
        <p:txBody>
          <a:bodyPr/>
          <a:lstStyle/>
          <a:p>
            <a:fld id="{6D22F896-40B5-4ADD-8801-0D06FADFA095}" type="slidenum">
              <a:rPr lang="en-US" smtClean="0"/>
              <a:t>43</a:t>
            </a:fld>
            <a:endParaRPr lang="en-US" dirty="0"/>
          </a:p>
        </p:txBody>
      </p:sp>
      <p:pic>
        <p:nvPicPr>
          <p:cNvPr id="5" name="Image 4">
            <a:extLst>
              <a:ext uri="{FF2B5EF4-FFF2-40B4-BE49-F238E27FC236}">
                <a16:creationId xmlns:a16="http://schemas.microsoft.com/office/drawing/2014/main" id="{123925AC-306C-3E4A-9B62-BD525E13BF9B}"/>
              </a:ext>
            </a:extLst>
          </p:cNvPr>
          <p:cNvPicPr>
            <a:picLocks noChangeAspect="1"/>
          </p:cNvPicPr>
          <p:nvPr/>
        </p:nvPicPr>
        <p:blipFill>
          <a:blip r:embed="rId2"/>
          <a:stretch>
            <a:fillRect/>
          </a:stretch>
        </p:blipFill>
        <p:spPr>
          <a:xfrm>
            <a:off x="7283395" y="4790905"/>
            <a:ext cx="3270635" cy="1629774"/>
          </a:xfrm>
          <a:prstGeom prst="rect">
            <a:avLst/>
          </a:prstGeom>
        </p:spPr>
      </p:pic>
    </p:spTree>
    <p:extLst>
      <p:ext uri="{BB962C8B-B14F-4D97-AF65-F5344CB8AC3E}">
        <p14:creationId xmlns:p14="http://schemas.microsoft.com/office/powerpoint/2010/main" val="779366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DAF962-9ABD-C54A-8433-117A69242BEA}"/>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83E78A41-3F72-A147-81D3-C6449CD0EE20}"/>
              </a:ext>
            </a:extLst>
          </p:cNvPr>
          <p:cNvSpPr>
            <a:spLocks noGrp="1"/>
          </p:cNvSpPr>
          <p:nvPr>
            <p:ph idx="1"/>
          </p:nvPr>
        </p:nvSpPr>
        <p:spPr>
          <a:xfrm>
            <a:off x="680321" y="2336873"/>
            <a:ext cx="9825340" cy="3599316"/>
          </a:xfrm>
        </p:spPr>
        <p:txBody>
          <a:bodyPr/>
          <a:lstStyle/>
          <a:p>
            <a:pPr algn="just"/>
            <a:r>
              <a:rPr lang="fr-FR" dirty="0"/>
              <a:t>Notion de </a:t>
            </a:r>
            <a:r>
              <a:rPr lang="fr-FR" b="1" dirty="0" err="1">
                <a:solidFill>
                  <a:srgbClr val="FFFF00"/>
                </a:solidFill>
              </a:rPr>
              <a:t>Lvalue</a:t>
            </a:r>
            <a:r>
              <a:rPr lang="fr-FR" dirty="0"/>
              <a:t> et </a:t>
            </a:r>
            <a:r>
              <a:rPr lang="fr-FR" b="1" dirty="0" err="1">
                <a:solidFill>
                  <a:srgbClr val="FFFF00"/>
                </a:solidFill>
              </a:rPr>
              <a:t>Rvalue</a:t>
            </a:r>
            <a:r>
              <a:rPr lang="fr-FR" b="1" dirty="0">
                <a:solidFill>
                  <a:srgbClr val="FFFF00"/>
                </a:solidFill>
              </a:rPr>
              <a:t> (L </a:t>
            </a:r>
            <a:r>
              <a:rPr lang="fr-FR" b="1" dirty="0" err="1">
                <a:solidFill>
                  <a:srgbClr val="FFFF00"/>
                </a:solidFill>
              </a:rPr>
              <a:t>left</a:t>
            </a:r>
            <a:r>
              <a:rPr lang="fr-FR" b="1" dirty="0">
                <a:solidFill>
                  <a:srgbClr val="FFFF00"/>
                </a:solidFill>
              </a:rPr>
              <a:t>, R Right)</a:t>
            </a:r>
          </a:p>
          <a:p>
            <a:pPr algn="just"/>
            <a:r>
              <a:rPr lang="fr-FR" dirty="0"/>
              <a:t>La notion de variable et constante est l’occasion de préciser certaines restrictions sur ce qui peut se trouver à gauche et à droite d’une affectation = . </a:t>
            </a:r>
          </a:p>
          <a:p>
            <a:pPr algn="just"/>
            <a:r>
              <a:rPr lang="fr-FR" dirty="0"/>
              <a:t>De manière générale on a  </a:t>
            </a:r>
            <a:r>
              <a:rPr lang="fr-FR" dirty="0" err="1"/>
              <a:t>Lvalue</a:t>
            </a:r>
            <a:r>
              <a:rPr lang="fr-FR" dirty="0"/>
              <a:t> = </a:t>
            </a:r>
            <a:r>
              <a:rPr lang="fr-FR" dirty="0" err="1"/>
              <a:t>Rvalue</a:t>
            </a:r>
            <a:r>
              <a:rPr lang="fr-FR" dirty="0"/>
              <a:t>. A gauche d’une affectation nous ne pourrons trouver que des éléments dont le contenu est modifiable.</a:t>
            </a:r>
          </a:p>
          <a:p>
            <a:pPr algn="just"/>
            <a:r>
              <a:rPr lang="fr-FR" dirty="0"/>
              <a:t>Il y a aura donc des opérations impossibles par définition</a:t>
            </a:r>
          </a:p>
        </p:txBody>
      </p:sp>
      <p:sp>
        <p:nvSpPr>
          <p:cNvPr id="4" name="ZoneTexte 3">
            <a:extLst>
              <a:ext uri="{FF2B5EF4-FFF2-40B4-BE49-F238E27FC236}">
                <a16:creationId xmlns:a16="http://schemas.microsoft.com/office/drawing/2014/main" id="{CCFEF091-C699-D44D-BA60-6F51D2D13473}"/>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81A0A819-CABE-304C-A126-DD8D468864C0}"/>
              </a:ext>
            </a:extLst>
          </p:cNvPr>
          <p:cNvSpPr>
            <a:spLocks noGrp="1"/>
          </p:cNvSpPr>
          <p:nvPr>
            <p:ph type="sldNum" sz="quarter" idx="12"/>
          </p:nvPr>
        </p:nvSpPr>
        <p:spPr/>
        <p:txBody>
          <a:bodyPr/>
          <a:lstStyle/>
          <a:p>
            <a:fld id="{6D22F896-40B5-4ADD-8801-0D06FADFA095}" type="slidenum">
              <a:rPr lang="en-US" smtClean="0"/>
              <a:t>44</a:t>
            </a:fld>
            <a:endParaRPr lang="en-US" dirty="0"/>
          </a:p>
        </p:txBody>
      </p:sp>
    </p:spTree>
    <p:extLst>
      <p:ext uri="{BB962C8B-B14F-4D97-AF65-F5344CB8AC3E}">
        <p14:creationId xmlns:p14="http://schemas.microsoft.com/office/powerpoint/2010/main" val="3717154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46881-A318-2A4C-A313-87869A7F83C9}"/>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CF72C854-2059-8F4F-AA0D-455C57AE49D2}"/>
              </a:ext>
            </a:extLst>
          </p:cNvPr>
          <p:cNvSpPr>
            <a:spLocks noGrp="1"/>
          </p:cNvSpPr>
          <p:nvPr>
            <p:ph idx="1"/>
          </p:nvPr>
        </p:nvSpPr>
        <p:spPr>
          <a:xfrm>
            <a:off x="680321" y="2336873"/>
            <a:ext cx="5054557" cy="3599316"/>
          </a:xfrm>
        </p:spPr>
        <p:txBody>
          <a:bodyPr>
            <a:normAutofit lnSpcReduction="10000"/>
          </a:bodyPr>
          <a:lstStyle/>
          <a:p>
            <a:r>
              <a:rPr lang="fr-FR" dirty="0" err="1"/>
              <a:t>const</a:t>
            </a:r>
            <a:r>
              <a:rPr lang="fr-FR" dirty="0"/>
              <a:t> double PI= 3.14159265359;</a:t>
            </a:r>
          </a:p>
          <a:p>
            <a:r>
              <a:rPr lang="fr-FR" dirty="0"/>
              <a:t>Double C;</a:t>
            </a:r>
          </a:p>
          <a:p>
            <a:r>
              <a:rPr lang="fr-FR" dirty="0"/>
              <a:t>C=2.2  	 -&gt; Possible</a:t>
            </a:r>
          </a:p>
          <a:p>
            <a:r>
              <a:rPr lang="fr-FR" dirty="0"/>
              <a:t>C = PI 	 -&gt; Possible</a:t>
            </a:r>
          </a:p>
          <a:p>
            <a:r>
              <a:rPr lang="fr-FR" dirty="0"/>
              <a:t>C = F(x) 	 -&gt; Possible</a:t>
            </a:r>
          </a:p>
          <a:p>
            <a:r>
              <a:rPr lang="fr-FR" dirty="0"/>
              <a:t>PI = C 	 -&gt; Impossible</a:t>
            </a:r>
          </a:p>
          <a:p>
            <a:r>
              <a:rPr lang="fr-FR" dirty="0"/>
              <a:t>PI = 3.14 	 -&gt; Impossible</a:t>
            </a:r>
          </a:p>
          <a:p>
            <a:r>
              <a:rPr lang="fr-FR" dirty="0"/>
              <a:t>F(x) = C 	 -&gt; Impossible</a:t>
            </a:r>
          </a:p>
          <a:p>
            <a:endParaRPr lang="fr-FR" dirty="0"/>
          </a:p>
        </p:txBody>
      </p:sp>
      <p:sp>
        <p:nvSpPr>
          <p:cNvPr id="4" name="ZoneTexte 3">
            <a:extLst>
              <a:ext uri="{FF2B5EF4-FFF2-40B4-BE49-F238E27FC236}">
                <a16:creationId xmlns:a16="http://schemas.microsoft.com/office/drawing/2014/main" id="{3DD655E8-3186-074F-B6D1-AE4882F77360}"/>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BDE92044-F9ED-A34A-87B3-8713D06CF044}"/>
              </a:ext>
            </a:extLst>
          </p:cNvPr>
          <p:cNvSpPr>
            <a:spLocks noGrp="1"/>
          </p:cNvSpPr>
          <p:nvPr>
            <p:ph type="sldNum" sz="quarter" idx="12"/>
          </p:nvPr>
        </p:nvSpPr>
        <p:spPr/>
        <p:txBody>
          <a:bodyPr/>
          <a:lstStyle/>
          <a:p>
            <a:fld id="{6D22F896-40B5-4ADD-8801-0D06FADFA095}" type="slidenum">
              <a:rPr lang="en-US" smtClean="0"/>
              <a:t>45</a:t>
            </a:fld>
            <a:endParaRPr lang="en-US" dirty="0"/>
          </a:p>
        </p:txBody>
      </p:sp>
      <p:pic>
        <p:nvPicPr>
          <p:cNvPr id="6" name="Image 5">
            <a:extLst>
              <a:ext uri="{FF2B5EF4-FFF2-40B4-BE49-F238E27FC236}">
                <a16:creationId xmlns:a16="http://schemas.microsoft.com/office/drawing/2014/main" id="{B74696DC-8697-7C41-88CE-52769241462E}"/>
              </a:ext>
            </a:extLst>
          </p:cNvPr>
          <p:cNvPicPr>
            <a:picLocks noChangeAspect="1"/>
          </p:cNvPicPr>
          <p:nvPr/>
        </p:nvPicPr>
        <p:blipFill>
          <a:blip r:embed="rId3"/>
          <a:stretch>
            <a:fillRect/>
          </a:stretch>
        </p:blipFill>
        <p:spPr>
          <a:xfrm>
            <a:off x="6041372" y="2336873"/>
            <a:ext cx="4046022" cy="3902255"/>
          </a:xfrm>
          <a:prstGeom prst="rect">
            <a:avLst/>
          </a:prstGeom>
        </p:spPr>
      </p:pic>
    </p:spTree>
    <p:extLst>
      <p:ext uri="{BB962C8B-B14F-4D97-AF65-F5344CB8AC3E}">
        <p14:creationId xmlns:p14="http://schemas.microsoft.com/office/powerpoint/2010/main" val="2380114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FE6625-89EE-254C-92AC-EE430297D11D}"/>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F0AD1DA2-DEDB-E54D-B3EF-BA28F754AD1E}"/>
              </a:ext>
            </a:extLst>
          </p:cNvPr>
          <p:cNvSpPr>
            <a:spLocks noGrp="1"/>
          </p:cNvSpPr>
          <p:nvPr>
            <p:ph idx="1"/>
          </p:nvPr>
        </p:nvSpPr>
        <p:spPr>
          <a:xfrm>
            <a:off x="266369" y="2140930"/>
            <a:ext cx="8885582" cy="4352162"/>
          </a:xfrm>
        </p:spPr>
        <p:txBody>
          <a:bodyPr/>
          <a:lstStyle/>
          <a:p>
            <a:pPr algn="just"/>
            <a:r>
              <a:rPr lang="fr-FR" dirty="0"/>
              <a:t>Bon je sais comment définir une variable mais comment l’afficher et lui affecter une valeur ? </a:t>
            </a:r>
          </a:p>
          <a:p>
            <a:pPr marL="0" indent="0" algn="just">
              <a:buNone/>
            </a:pPr>
            <a:endParaRPr lang="fr-FR" dirty="0"/>
          </a:p>
          <a:p>
            <a:pPr algn="just"/>
            <a:r>
              <a:rPr lang="fr-FR" dirty="0"/>
              <a:t>A enfin une vraie question. Je ne vous cacherai pas qu’il va falloir subir une syntaxe un peu lourde et de ce point de vue le langage C n’est pas ce que l’on fait de mieux, surtout que certaines contraintes d’écriture sont peu </a:t>
            </a:r>
            <a:r>
              <a:rPr lang="fr-FR" dirty="0" err="1"/>
              <a:t>affordantes</a:t>
            </a:r>
            <a:r>
              <a:rPr lang="fr-FR" dirty="0"/>
              <a:t>. </a:t>
            </a:r>
          </a:p>
        </p:txBody>
      </p:sp>
      <p:sp>
        <p:nvSpPr>
          <p:cNvPr id="4" name="ZoneTexte 3">
            <a:extLst>
              <a:ext uri="{FF2B5EF4-FFF2-40B4-BE49-F238E27FC236}">
                <a16:creationId xmlns:a16="http://schemas.microsoft.com/office/drawing/2014/main" id="{C30BB189-D72F-AB4E-914C-1625332B3BF3}"/>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9621BD89-C6CA-444B-9A92-4BDC11074C86}"/>
              </a:ext>
            </a:extLst>
          </p:cNvPr>
          <p:cNvSpPr>
            <a:spLocks noGrp="1"/>
          </p:cNvSpPr>
          <p:nvPr>
            <p:ph type="sldNum" sz="quarter" idx="12"/>
          </p:nvPr>
        </p:nvSpPr>
        <p:spPr/>
        <p:txBody>
          <a:bodyPr/>
          <a:lstStyle/>
          <a:p>
            <a:fld id="{6D22F896-40B5-4ADD-8801-0D06FADFA095}" type="slidenum">
              <a:rPr lang="en-US" smtClean="0"/>
              <a:t>46</a:t>
            </a:fld>
            <a:endParaRPr lang="en-US" dirty="0"/>
          </a:p>
        </p:txBody>
      </p:sp>
      <p:pic>
        <p:nvPicPr>
          <p:cNvPr id="9" name="Image 8">
            <a:extLst>
              <a:ext uri="{FF2B5EF4-FFF2-40B4-BE49-F238E27FC236}">
                <a16:creationId xmlns:a16="http://schemas.microsoft.com/office/drawing/2014/main" id="{2D31DFF4-C321-7F4E-8D8A-C5FCBA582327}"/>
              </a:ext>
            </a:extLst>
          </p:cNvPr>
          <p:cNvPicPr>
            <a:picLocks noChangeAspect="1"/>
          </p:cNvPicPr>
          <p:nvPr/>
        </p:nvPicPr>
        <p:blipFill>
          <a:blip r:embed="rId2"/>
          <a:stretch>
            <a:fillRect/>
          </a:stretch>
        </p:blipFill>
        <p:spPr>
          <a:xfrm>
            <a:off x="9226068" y="2140930"/>
            <a:ext cx="2813803" cy="1405436"/>
          </a:xfrm>
          <a:prstGeom prst="rect">
            <a:avLst/>
          </a:prstGeom>
        </p:spPr>
      </p:pic>
      <p:pic>
        <p:nvPicPr>
          <p:cNvPr id="10" name="Image 9">
            <a:extLst>
              <a:ext uri="{FF2B5EF4-FFF2-40B4-BE49-F238E27FC236}">
                <a16:creationId xmlns:a16="http://schemas.microsoft.com/office/drawing/2014/main" id="{D9F55AC8-957B-C747-B06C-E34528704FBF}"/>
              </a:ext>
            </a:extLst>
          </p:cNvPr>
          <p:cNvPicPr>
            <a:picLocks noChangeAspect="1"/>
          </p:cNvPicPr>
          <p:nvPr/>
        </p:nvPicPr>
        <p:blipFill>
          <a:blip r:embed="rId3"/>
          <a:stretch>
            <a:fillRect/>
          </a:stretch>
        </p:blipFill>
        <p:spPr>
          <a:xfrm>
            <a:off x="3684610" y="4774687"/>
            <a:ext cx="3002155" cy="1718405"/>
          </a:xfrm>
          <a:prstGeom prst="rect">
            <a:avLst/>
          </a:prstGeom>
        </p:spPr>
      </p:pic>
    </p:spTree>
    <p:extLst>
      <p:ext uri="{BB962C8B-B14F-4D97-AF65-F5344CB8AC3E}">
        <p14:creationId xmlns:p14="http://schemas.microsoft.com/office/powerpoint/2010/main" val="3715246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68BF5-D607-6E49-94B0-ABB70359E9BB}"/>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08CBE461-D4E9-0E4F-9471-3E315FB0C2A2}"/>
              </a:ext>
            </a:extLst>
          </p:cNvPr>
          <p:cNvSpPr>
            <a:spLocks noGrp="1"/>
          </p:cNvSpPr>
          <p:nvPr>
            <p:ph idx="1"/>
          </p:nvPr>
        </p:nvSpPr>
        <p:spPr>
          <a:xfrm>
            <a:off x="562756" y="2189969"/>
            <a:ext cx="9613861" cy="4050864"/>
          </a:xfrm>
        </p:spPr>
        <p:txBody>
          <a:bodyPr/>
          <a:lstStyle/>
          <a:p>
            <a:pPr algn="just"/>
            <a:r>
              <a:rPr lang="fr-FR" b="1" dirty="0">
                <a:solidFill>
                  <a:srgbClr val="FFFF00"/>
                </a:solidFill>
              </a:rPr>
              <a:t>On affiche  avec </a:t>
            </a:r>
            <a:r>
              <a:rPr lang="fr-FR" b="1" dirty="0" err="1">
                <a:solidFill>
                  <a:srgbClr val="FFFF00"/>
                </a:solidFill>
              </a:rPr>
              <a:t>printf</a:t>
            </a:r>
            <a:r>
              <a:rPr lang="fr-FR" b="1" dirty="0">
                <a:solidFill>
                  <a:srgbClr val="FFFF00"/>
                </a:solidFill>
              </a:rPr>
              <a:t>( « format », exp1, exp2): </a:t>
            </a:r>
          </a:p>
          <a:p>
            <a:pPr algn="just"/>
            <a:r>
              <a:rPr lang="fr-FR" dirty="0"/>
              <a:t>La fonction </a:t>
            </a:r>
            <a:r>
              <a:rPr lang="fr-FR" b="1" dirty="0" err="1">
                <a:solidFill>
                  <a:srgbClr val="FFFF00"/>
                </a:solidFill>
              </a:rPr>
              <a:t>printf</a:t>
            </a:r>
            <a:r>
              <a:rPr lang="fr-FR" b="1" dirty="0">
                <a:solidFill>
                  <a:srgbClr val="FFFF00"/>
                </a:solidFill>
              </a:rPr>
              <a:t>() </a:t>
            </a:r>
            <a:r>
              <a:rPr lang="fr-FR" dirty="0"/>
              <a:t>possède deux champs. Le premier </a:t>
            </a:r>
            <a:r>
              <a:rPr lang="fr-FR" b="1" dirty="0">
                <a:solidFill>
                  <a:srgbClr val="FFFF00"/>
                </a:solidFill>
              </a:rPr>
              <a:t>« format </a:t>
            </a:r>
            <a:r>
              <a:rPr lang="fr-FR" dirty="0"/>
              <a:t>» servant à construire le message qui sera affiché et le second </a:t>
            </a:r>
            <a:r>
              <a:rPr lang="fr-FR" b="1" dirty="0" err="1">
                <a:solidFill>
                  <a:srgbClr val="FFFF00"/>
                </a:solidFill>
              </a:rPr>
              <a:t>expN</a:t>
            </a:r>
            <a:r>
              <a:rPr lang="fr-FR" dirty="0"/>
              <a:t> contenant les variables à afficher. </a:t>
            </a:r>
          </a:p>
          <a:p>
            <a:pPr algn="just"/>
            <a:r>
              <a:rPr lang="fr-FR" dirty="0"/>
              <a:t>Le premier champ sera composé de texte et de caractères spéciaux indiquant où seront affichées les variables.</a:t>
            </a:r>
          </a:p>
          <a:p>
            <a:pPr algn="just"/>
            <a:r>
              <a:rPr lang="fr-FR" dirty="0"/>
              <a:t>Comme si ce n’était pas assez complexe, chaque type de variable aura un caractère spécial différent. </a:t>
            </a:r>
          </a:p>
        </p:txBody>
      </p:sp>
      <p:sp>
        <p:nvSpPr>
          <p:cNvPr id="4" name="ZoneTexte 3">
            <a:extLst>
              <a:ext uri="{FF2B5EF4-FFF2-40B4-BE49-F238E27FC236}">
                <a16:creationId xmlns:a16="http://schemas.microsoft.com/office/drawing/2014/main" id="{0CA6B090-50C3-4B47-A7F6-4817F7FBFC0C}"/>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D5983918-0828-FD43-A0D0-47C3EC2DE38C}"/>
              </a:ext>
            </a:extLst>
          </p:cNvPr>
          <p:cNvSpPr>
            <a:spLocks noGrp="1"/>
          </p:cNvSpPr>
          <p:nvPr>
            <p:ph type="sldNum" sz="quarter" idx="12"/>
          </p:nvPr>
        </p:nvSpPr>
        <p:spPr/>
        <p:txBody>
          <a:bodyPr/>
          <a:lstStyle/>
          <a:p>
            <a:fld id="{6D22F896-40B5-4ADD-8801-0D06FADFA095}" type="slidenum">
              <a:rPr lang="en-US" smtClean="0"/>
              <a:t>47</a:t>
            </a:fld>
            <a:endParaRPr lang="en-US" dirty="0"/>
          </a:p>
        </p:txBody>
      </p:sp>
    </p:spTree>
    <p:extLst>
      <p:ext uri="{BB962C8B-B14F-4D97-AF65-F5344CB8AC3E}">
        <p14:creationId xmlns:p14="http://schemas.microsoft.com/office/powerpoint/2010/main" val="348259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29899A-6EAD-0D42-9C1C-2D3D36AD5203}"/>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965D269C-F469-A544-ADC1-B034C693E1B2}"/>
              </a:ext>
            </a:extLst>
          </p:cNvPr>
          <p:cNvSpPr>
            <a:spLocks noGrp="1"/>
          </p:cNvSpPr>
          <p:nvPr>
            <p:ph idx="1"/>
          </p:nvPr>
        </p:nvSpPr>
        <p:spPr>
          <a:xfrm>
            <a:off x="680321" y="2336873"/>
            <a:ext cx="9613861" cy="4011676"/>
          </a:xfrm>
        </p:spPr>
        <p:txBody>
          <a:bodyPr/>
          <a:lstStyle/>
          <a:p>
            <a:pPr algn="just"/>
            <a:r>
              <a:rPr lang="fr-FR" dirty="0"/>
              <a:t>On sait que l’on a comme types principaux :</a:t>
            </a:r>
          </a:p>
          <a:p>
            <a:pPr algn="just"/>
            <a:r>
              <a:rPr lang="fr-FR" dirty="0"/>
              <a:t> char, </a:t>
            </a:r>
            <a:r>
              <a:rPr lang="fr-FR" dirty="0" err="1"/>
              <a:t>int</a:t>
            </a:r>
            <a:r>
              <a:rPr lang="fr-FR" dirty="0"/>
              <a:t>, long, </a:t>
            </a:r>
            <a:r>
              <a:rPr lang="fr-FR" dirty="0" err="1"/>
              <a:t>float</a:t>
            </a:r>
            <a:r>
              <a:rPr lang="fr-FR" dirty="0"/>
              <a:t>, double (+ string qui sera vu plus tard).</a:t>
            </a:r>
          </a:p>
          <a:p>
            <a:pPr algn="just"/>
            <a:endParaRPr lang="fr-FR" dirty="0"/>
          </a:p>
          <a:p>
            <a:pPr algn="just"/>
            <a:r>
              <a:rPr lang="fr-FR" dirty="0"/>
              <a:t>Le format d’affichage d’une variable sera le caractère % suivi d’une lettre correspondant au type que l’on veut afficher. Jusque là ca va. </a:t>
            </a:r>
          </a:p>
          <a:p>
            <a:pPr algn="just"/>
            <a:endParaRPr lang="fr-FR" dirty="0"/>
          </a:p>
          <a:p>
            <a:pPr algn="just"/>
            <a:r>
              <a:rPr lang="fr-FR" dirty="0"/>
              <a:t> Voyons maintenant quelle lettre est attribuée aux types …</a:t>
            </a:r>
          </a:p>
        </p:txBody>
      </p:sp>
      <p:sp>
        <p:nvSpPr>
          <p:cNvPr id="4" name="ZoneTexte 3">
            <a:extLst>
              <a:ext uri="{FF2B5EF4-FFF2-40B4-BE49-F238E27FC236}">
                <a16:creationId xmlns:a16="http://schemas.microsoft.com/office/drawing/2014/main" id="{F99D1129-D828-3D43-B56B-FDEFAFF2FE6C}"/>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B4D02D76-1FBB-F34A-9997-DE0BCE4D8111}"/>
              </a:ext>
            </a:extLst>
          </p:cNvPr>
          <p:cNvSpPr>
            <a:spLocks noGrp="1"/>
          </p:cNvSpPr>
          <p:nvPr>
            <p:ph type="sldNum" sz="quarter" idx="12"/>
          </p:nvPr>
        </p:nvSpPr>
        <p:spPr/>
        <p:txBody>
          <a:bodyPr/>
          <a:lstStyle/>
          <a:p>
            <a:fld id="{6D22F896-40B5-4ADD-8801-0D06FADFA095}" type="slidenum">
              <a:rPr lang="en-US" smtClean="0"/>
              <a:t>48</a:t>
            </a:fld>
            <a:endParaRPr lang="en-US" dirty="0"/>
          </a:p>
        </p:txBody>
      </p:sp>
    </p:spTree>
    <p:extLst>
      <p:ext uri="{BB962C8B-B14F-4D97-AF65-F5344CB8AC3E}">
        <p14:creationId xmlns:p14="http://schemas.microsoft.com/office/powerpoint/2010/main" val="10683706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8B69CC-14FE-7547-9969-766482C98DAF}"/>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0C74DC6B-7724-B944-BC17-8FB44C8A8EEA}"/>
              </a:ext>
            </a:extLst>
          </p:cNvPr>
          <p:cNvSpPr>
            <a:spLocks noGrp="1"/>
          </p:cNvSpPr>
          <p:nvPr>
            <p:ph idx="1"/>
          </p:nvPr>
        </p:nvSpPr>
        <p:spPr/>
        <p:txBody>
          <a:bodyPr/>
          <a:lstStyle/>
          <a:p>
            <a:r>
              <a:rPr lang="fr-FR" dirty="0"/>
              <a:t>Voilà tous les spécificateurs </a:t>
            </a:r>
          </a:p>
        </p:txBody>
      </p:sp>
      <p:sp>
        <p:nvSpPr>
          <p:cNvPr id="4" name="ZoneTexte 3">
            <a:extLst>
              <a:ext uri="{FF2B5EF4-FFF2-40B4-BE49-F238E27FC236}">
                <a16:creationId xmlns:a16="http://schemas.microsoft.com/office/drawing/2014/main" id="{257850A3-0829-BC47-87B5-D95C1004CB8A}"/>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24FEAD4C-D4C4-4340-9E1E-A0823ADCF5C2}"/>
              </a:ext>
            </a:extLst>
          </p:cNvPr>
          <p:cNvSpPr>
            <a:spLocks noGrp="1"/>
          </p:cNvSpPr>
          <p:nvPr>
            <p:ph type="sldNum" sz="quarter" idx="12"/>
          </p:nvPr>
        </p:nvSpPr>
        <p:spPr/>
        <p:txBody>
          <a:bodyPr/>
          <a:lstStyle/>
          <a:p>
            <a:fld id="{6D22F896-40B5-4ADD-8801-0D06FADFA095}" type="slidenum">
              <a:rPr lang="en-US" smtClean="0"/>
              <a:t>49</a:t>
            </a:fld>
            <a:endParaRPr lang="en-US" dirty="0"/>
          </a:p>
        </p:txBody>
      </p:sp>
      <p:pic>
        <p:nvPicPr>
          <p:cNvPr id="6" name="Image 5">
            <a:extLst>
              <a:ext uri="{FF2B5EF4-FFF2-40B4-BE49-F238E27FC236}">
                <a16:creationId xmlns:a16="http://schemas.microsoft.com/office/drawing/2014/main" id="{20207228-8CC5-A845-B100-A2234CC1F0FD}"/>
              </a:ext>
            </a:extLst>
          </p:cNvPr>
          <p:cNvPicPr>
            <a:picLocks noChangeAspect="1"/>
          </p:cNvPicPr>
          <p:nvPr/>
        </p:nvPicPr>
        <p:blipFill>
          <a:blip r:embed="rId2"/>
          <a:stretch>
            <a:fillRect/>
          </a:stretch>
        </p:blipFill>
        <p:spPr>
          <a:xfrm>
            <a:off x="1054951" y="2925898"/>
            <a:ext cx="4432300" cy="2730500"/>
          </a:xfrm>
          <a:prstGeom prst="rect">
            <a:avLst/>
          </a:prstGeom>
        </p:spPr>
      </p:pic>
      <p:sp>
        <p:nvSpPr>
          <p:cNvPr id="8" name="ZoneTexte 7">
            <a:extLst>
              <a:ext uri="{FF2B5EF4-FFF2-40B4-BE49-F238E27FC236}">
                <a16:creationId xmlns:a16="http://schemas.microsoft.com/office/drawing/2014/main" id="{1940BED9-907B-A344-9FA2-1A558D07103C}"/>
              </a:ext>
            </a:extLst>
          </p:cNvPr>
          <p:cNvSpPr txBox="1"/>
          <p:nvPr/>
        </p:nvSpPr>
        <p:spPr>
          <a:xfrm>
            <a:off x="5995852" y="3357154"/>
            <a:ext cx="3530134" cy="1200329"/>
          </a:xfrm>
          <a:prstGeom prst="rect">
            <a:avLst/>
          </a:prstGeom>
          <a:noFill/>
        </p:spPr>
        <p:txBody>
          <a:bodyPr wrap="none" rtlCol="0">
            <a:spAutoFit/>
          </a:bodyPr>
          <a:lstStyle/>
          <a:p>
            <a:r>
              <a:rPr lang="fr-FR" dirty="0"/>
              <a:t>Et en plus : </a:t>
            </a:r>
          </a:p>
          <a:p>
            <a:pPr marL="285750" indent="-285750">
              <a:buFont typeface="Arial" panose="020B0604020202020204" pitchFamily="34" charset="0"/>
              <a:buChar char="•"/>
            </a:pPr>
            <a:r>
              <a:rPr lang="fr-FR" dirty="0"/>
              <a:t>%</a:t>
            </a:r>
            <a:r>
              <a:rPr lang="fr-FR" dirty="0" err="1"/>
              <a:t>ld</a:t>
            </a:r>
            <a:r>
              <a:rPr lang="fr-FR" dirty="0"/>
              <a:t> pour un long </a:t>
            </a:r>
            <a:r>
              <a:rPr lang="fr-FR" dirty="0" err="1"/>
              <a:t>int</a:t>
            </a:r>
            <a:r>
              <a:rPr lang="fr-FR" dirty="0"/>
              <a:t> </a:t>
            </a:r>
          </a:p>
          <a:p>
            <a:pPr marL="285750" indent="-285750">
              <a:buFont typeface="Arial" panose="020B0604020202020204" pitchFamily="34" charset="0"/>
              <a:buChar char="•"/>
            </a:pPr>
            <a:r>
              <a:rPr lang="fr-FR" dirty="0"/>
              <a:t>%</a:t>
            </a:r>
            <a:r>
              <a:rPr lang="fr-FR" dirty="0" err="1"/>
              <a:t>lf</a:t>
            </a:r>
            <a:r>
              <a:rPr lang="fr-FR" dirty="0"/>
              <a:t> pour un long </a:t>
            </a:r>
            <a:r>
              <a:rPr lang="fr-FR" dirty="0" err="1"/>
              <a:t>float</a:t>
            </a:r>
            <a:endParaRPr lang="fr-FR" dirty="0"/>
          </a:p>
          <a:p>
            <a:pPr marL="285750" indent="-285750">
              <a:buFont typeface="Arial" panose="020B0604020202020204" pitchFamily="34" charset="0"/>
              <a:buChar char="•"/>
            </a:pPr>
            <a:r>
              <a:rPr lang="fr-FR" dirty="0"/>
              <a:t>%lx pour un long hexadécimal</a:t>
            </a:r>
          </a:p>
        </p:txBody>
      </p:sp>
      <p:sp>
        <p:nvSpPr>
          <p:cNvPr id="9" name="ZoneTexte 8">
            <a:extLst>
              <a:ext uri="{FF2B5EF4-FFF2-40B4-BE49-F238E27FC236}">
                <a16:creationId xmlns:a16="http://schemas.microsoft.com/office/drawing/2014/main" id="{BF76483F-1DE2-094D-A371-13F0F72C7DC0}"/>
              </a:ext>
            </a:extLst>
          </p:cNvPr>
          <p:cNvSpPr txBox="1"/>
          <p:nvPr/>
        </p:nvSpPr>
        <p:spPr>
          <a:xfrm>
            <a:off x="5845224" y="5287066"/>
            <a:ext cx="5253361" cy="369332"/>
          </a:xfrm>
          <a:prstGeom prst="rect">
            <a:avLst/>
          </a:prstGeom>
          <a:noFill/>
        </p:spPr>
        <p:txBody>
          <a:bodyPr wrap="none" rtlCol="0">
            <a:spAutoFit/>
          </a:bodyPr>
          <a:lstStyle/>
          <a:p>
            <a:r>
              <a:rPr lang="fr-FR" dirty="0"/>
              <a:t>Ne cherchez pas encore à comprendre </a:t>
            </a:r>
            <a:r>
              <a:rPr lang="fr-FR"/>
              <a:t>les strings</a:t>
            </a:r>
            <a:endParaRPr lang="fr-FR" dirty="0"/>
          </a:p>
        </p:txBody>
      </p:sp>
      <p:sp>
        <p:nvSpPr>
          <p:cNvPr id="10" name="ZoneTexte 9">
            <a:extLst>
              <a:ext uri="{FF2B5EF4-FFF2-40B4-BE49-F238E27FC236}">
                <a16:creationId xmlns:a16="http://schemas.microsoft.com/office/drawing/2014/main" id="{CCA96881-58F8-7942-A279-C22E675DE7E0}"/>
              </a:ext>
            </a:extLst>
          </p:cNvPr>
          <p:cNvSpPr txBox="1"/>
          <p:nvPr/>
        </p:nvSpPr>
        <p:spPr>
          <a:xfrm>
            <a:off x="1149531" y="5891419"/>
            <a:ext cx="4044697" cy="369332"/>
          </a:xfrm>
          <a:prstGeom prst="rect">
            <a:avLst/>
          </a:prstGeom>
          <a:noFill/>
        </p:spPr>
        <p:txBody>
          <a:bodyPr wrap="none" rtlCol="0">
            <a:spAutoFit/>
          </a:bodyPr>
          <a:lstStyle/>
          <a:p>
            <a:r>
              <a:rPr lang="fr-FR" dirty="0"/>
              <a:t>Ok mais je fais quoi de tout cela ?????</a:t>
            </a:r>
          </a:p>
        </p:txBody>
      </p:sp>
    </p:spTree>
    <p:extLst>
      <p:ext uri="{BB962C8B-B14F-4D97-AF65-F5344CB8AC3E}">
        <p14:creationId xmlns:p14="http://schemas.microsoft.com/office/powerpoint/2010/main" val="3756157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AB384C-6C88-9542-9505-7D16C47523EE}"/>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12429A29-0D3D-AF40-8D61-779D956F81C1}"/>
              </a:ext>
            </a:extLst>
          </p:cNvPr>
          <p:cNvSpPr>
            <a:spLocks noGrp="1"/>
          </p:cNvSpPr>
          <p:nvPr>
            <p:ph idx="1"/>
          </p:nvPr>
        </p:nvSpPr>
        <p:spPr/>
        <p:txBody>
          <a:bodyPr/>
          <a:lstStyle/>
          <a:p>
            <a:r>
              <a:rPr lang="fr-FR" dirty="0"/>
              <a:t>Voyons ce que cela donne dans un programme, c’est plus simple</a:t>
            </a:r>
          </a:p>
        </p:txBody>
      </p:sp>
      <p:sp>
        <p:nvSpPr>
          <p:cNvPr id="4" name="ZoneTexte 3">
            <a:extLst>
              <a:ext uri="{FF2B5EF4-FFF2-40B4-BE49-F238E27FC236}">
                <a16:creationId xmlns:a16="http://schemas.microsoft.com/office/drawing/2014/main" id="{31E8EC63-EAE1-DA46-B84F-BF2914F12FD1}"/>
              </a:ext>
            </a:extLst>
          </p:cNvPr>
          <p:cNvSpPr txBox="1"/>
          <p:nvPr/>
        </p:nvSpPr>
        <p:spPr>
          <a:xfrm>
            <a:off x="9780900" y="1105464"/>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ECF2D5CD-9591-F246-999B-A1B8AB1F30E5}"/>
              </a:ext>
            </a:extLst>
          </p:cNvPr>
          <p:cNvSpPr>
            <a:spLocks noGrp="1"/>
          </p:cNvSpPr>
          <p:nvPr>
            <p:ph type="sldNum" sz="quarter" idx="12"/>
          </p:nvPr>
        </p:nvSpPr>
        <p:spPr/>
        <p:txBody>
          <a:bodyPr/>
          <a:lstStyle/>
          <a:p>
            <a:fld id="{6D22F896-40B5-4ADD-8801-0D06FADFA095}" type="slidenum">
              <a:rPr lang="en-US" smtClean="0"/>
              <a:t>50</a:t>
            </a:fld>
            <a:endParaRPr lang="en-US" dirty="0"/>
          </a:p>
        </p:txBody>
      </p:sp>
      <p:pic>
        <p:nvPicPr>
          <p:cNvPr id="9" name="Image 8">
            <a:extLst>
              <a:ext uri="{FF2B5EF4-FFF2-40B4-BE49-F238E27FC236}">
                <a16:creationId xmlns:a16="http://schemas.microsoft.com/office/drawing/2014/main" id="{646F69F0-C7EF-5945-9196-2B70F5AED35D}"/>
              </a:ext>
            </a:extLst>
          </p:cNvPr>
          <p:cNvPicPr>
            <a:picLocks noChangeAspect="1"/>
          </p:cNvPicPr>
          <p:nvPr/>
        </p:nvPicPr>
        <p:blipFill>
          <a:blip r:embed="rId2"/>
          <a:stretch>
            <a:fillRect/>
          </a:stretch>
        </p:blipFill>
        <p:spPr>
          <a:xfrm>
            <a:off x="248194" y="2833674"/>
            <a:ext cx="9804123" cy="3436497"/>
          </a:xfrm>
          <a:prstGeom prst="rect">
            <a:avLst/>
          </a:prstGeom>
        </p:spPr>
      </p:pic>
      <p:pic>
        <p:nvPicPr>
          <p:cNvPr id="11" name="Image 10">
            <a:extLst>
              <a:ext uri="{FF2B5EF4-FFF2-40B4-BE49-F238E27FC236}">
                <a16:creationId xmlns:a16="http://schemas.microsoft.com/office/drawing/2014/main" id="{DD5F31F1-9EDC-5644-A8BB-BB4127C2E4C7}"/>
              </a:ext>
            </a:extLst>
          </p:cNvPr>
          <p:cNvPicPr>
            <a:picLocks noChangeAspect="1"/>
          </p:cNvPicPr>
          <p:nvPr/>
        </p:nvPicPr>
        <p:blipFill>
          <a:blip r:embed="rId3"/>
          <a:stretch>
            <a:fillRect/>
          </a:stretch>
        </p:blipFill>
        <p:spPr>
          <a:xfrm>
            <a:off x="2762069" y="4551922"/>
            <a:ext cx="8737600" cy="7239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060260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4B443E-4F6E-C34C-BFC1-A7B09569D8D2}"/>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84551860-D833-7C4F-8DF6-9433CB7B6539}"/>
              </a:ext>
            </a:extLst>
          </p:cNvPr>
          <p:cNvSpPr>
            <a:spLocks noGrp="1"/>
          </p:cNvSpPr>
          <p:nvPr>
            <p:ph idx="1"/>
          </p:nvPr>
        </p:nvSpPr>
        <p:spPr>
          <a:xfrm>
            <a:off x="1533599" y="2665445"/>
            <a:ext cx="9613861" cy="3599316"/>
          </a:xfrm>
        </p:spPr>
        <p:txBody>
          <a:bodyPr>
            <a:normAutofit lnSpcReduction="10000"/>
          </a:bodyPr>
          <a:lstStyle/>
          <a:p>
            <a:r>
              <a:rPr lang="fr-FR" dirty="0"/>
              <a:t>La variable effectif prend la place du %d</a:t>
            </a:r>
          </a:p>
          <a:p>
            <a:r>
              <a:rPr lang="fr-FR" dirty="0"/>
              <a:t>moyenne1 prend la place du premier %f</a:t>
            </a:r>
          </a:p>
          <a:p>
            <a:r>
              <a:rPr lang="fr-FR" dirty="0"/>
              <a:t>sem1 prend la place du premier %c</a:t>
            </a:r>
          </a:p>
          <a:p>
            <a:r>
              <a:rPr lang="fr-FR" dirty="0"/>
              <a:t>moyenne2 prend la place du second %f</a:t>
            </a:r>
          </a:p>
          <a:p>
            <a:r>
              <a:rPr lang="fr-FR" dirty="0"/>
              <a:t>sem2 prend la place du second %c </a:t>
            </a:r>
          </a:p>
          <a:p>
            <a:endParaRPr lang="fr-FR" dirty="0"/>
          </a:p>
          <a:p>
            <a:pPr algn="just"/>
            <a:r>
              <a:rPr lang="fr-FR" b="1" dirty="0">
                <a:solidFill>
                  <a:srgbClr val="FFFF00"/>
                </a:solidFill>
              </a:rPr>
              <a:t>L’ordre de présentation des variables du « format » DOIT correspondre à l’ordre des variables énumérées dans l’expression. </a:t>
            </a:r>
          </a:p>
        </p:txBody>
      </p:sp>
      <p:sp>
        <p:nvSpPr>
          <p:cNvPr id="4" name="ZoneTexte 3">
            <a:extLst>
              <a:ext uri="{FF2B5EF4-FFF2-40B4-BE49-F238E27FC236}">
                <a16:creationId xmlns:a16="http://schemas.microsoft.com/office/drawing/2014/main" id="{FB45813D-107D-7745-B687-7550E3D6EFB7}"/>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3562F13A-3839-E748-B1E6-558B951194B0}"/>
              </a:ext>
            </a:extLst>
          </p:cNvPr>
          <p:cNvSpPr>
            <a:spLocks noGrp="1"/>
          </p:cNvSpPr>
          <p:nvPr>
            <p:ph type="sldNum" sz="quarter" idx="12"/>
          </p:nvPr>
        </p:nvSpPr>
        <p:spPr/>
        <p:txBody>
          <a:bodyPr/>
          <a:lstStyle/>
          <a:p>
            <a:fld id="{6D22F896-40B5-4ADD-8801-0D06FADFA095}" type="slidenum">
              <a:rPr lang="en-US" smtClean="0"/>
              <a:t>51</a:t>
            </a:fld>
            <a:endParaRPr lang="en-US" dirty="0"/>
          </a:p>
        </p:txBody>
      </p:sp>
      <p:pic>
        <p:nvPicPr>
          <p:cNvPr id="9" name="Image 8">
            <a:extLst>
              <a:ext uri="{FF2B5EF4-FFF2-40B4-BE49-F238E27FC236}">
                <a16:creationId xmlns:a16="http://schemas.microsoft.com/office/drawing/2014/main" id="{7676A352-8325-D549-B080-9768C9279CB9}"/>
              </a:ext>
            </a:extLst>
          </p:cNvPr>
          <p:cNvPicPr>
            <a:picLocks noChangeAspect="1"/>
          </p:cNvPicPr>
          <p:nvPr/>
        </p:nvPicPr>
        <p:blipFill>
          <a:blip r:embed="rId2"/>
          <a:stretch>
            <a:fillRect/>
          </a:stretch>
        </p:blipFill>
        <p:spPr>
          <a:xfrm>
            <a:off x="232098" y="2199820"/>
            <a:ext cx="11959902" cy="333036"/>
          </a:xfrm>
          <a:prstGeom prst="rect">
            <a:avLst/>
          </a:prstGeom>
        </p:spPr>
      </p:pic>
      <p:pic>
        <p:nvPicPr>
          <p:cNvPr id="10" name="Image 9">
            <a:extLst>
              <a:ext uri="{FF2B5EF4-FFF2-40B4-BE49-F238E27FC236}">
                <a16:creationId xmlns:a16="http://schemas.microsoft.com/office/drawing/2014/main" id="{D513E50F-B81C-CC46-84E4-93BD166F1ACB}"/>
              </a:ext>
            </a:extLst>
          </p:cNvPr>
          <p:cNvPicPr>
            <a:picLocks noChangeAspect="1"/>
          </p:cNvPicPr>
          <p:nvPr/>
        </p:nvPicPr>
        <p:blipFill>
          <a:blip r:embed="rId3"/>
          <a:stretch>
            <a:fillRect/>
          </a:stretch>
        </p:blipFill>
        <p:spPr>
          <a:xfrm>
            <a:off x="278065" y="5279074"/>
            <a:ext cx="804511" cy="602607"/>
          </a:xfrm>
          <a:prstGeom prst="rect">
            <a:avLst/>
          </a:prstGeom>
        </p:spPr>
      </p:pic>
    </p:spTree>
    <p:extLst>
      <p:ext uri="{BB962C8B-B14F-4D97-AF65-F5344CB8AC3E}">
        <p14:creationId xmlns:p14="http://schemas.microsoft.com/office/powerpoint/2010/main" val="2710545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0D1A42-649A-024B-9414-60B6B86B572B}"/>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BBEBF3CD-427B-9743-8A37-3225EFABB201}"/>
              </a:ext>
            </a:extLst>
          </p:cNvPr>
          <p:cNvSpPr>
            <a:spLocks noGrp="1"/>
          </p:cNvSpPr>
          <p:nvPr>
            <p:ph idx="1"/>
          </p:nvPr>
        </p:nvSpPr>
        <p:spPr>
          <a:xfrm>
            <a:off x="245048" y="2310747"/>
            <a:ext cx="10049134" cy="3599316"/>
          </a:xfrm>
        </p:spPr>
        <p:txBody>
          <a:bodyPr/>
          <a:lstStyle/>
          <a:p>
            <a:r>
              <a:rPr lang="fr-FR" dirty="0"/>
              <a:t>Bon maintenant que l’on sait écrire il faut lire au clavier et là c’est un peu plus tordu. </a:t>
            </a:r>
          </a:p>
          <a:p>
            <a:endParaRPr lang="fr-FR" dirty="0"/>
          </a:p>
          <a:p>
            <a:r>
              <a:rPr lang="fr-FR" dirty="0"/>
              <a:t>La fonction associée à la lecture standard est </a:t>
            </a:r>
            <a:r>
              <a:rPr lang="fr-FR" b="1" dirty="0" err="1">
                <a:solidFill>
                  <a:srgbClr val="FFFF00"/>
                </a:solidFill>
              </a:rPr>
              <a:t>scanf</a:t>
            </a:r>
            <a:r>
              <a:rPr lang="fr-FR" b="1" dirty="0">
                <a:solidFill>
                  <a:srgbClr val="FFFF00"/>
                </a:solidFill>
              </a:rPr>
              <a:t>(« format », var);</a:t>
            </a:r>
            <a:endParaRPr lang="fr-FR" b="1" dirty="0"/>
          </a:p>
          <a:p>
            <a:endParaRPr lang="fr-FR" b="1" dirty="0">
              <a:solidFill>
                <a:srgbClr val="FFFF00"/>
              </a:solidFill>
            </a:endParaRPr>
          </a:p>
          <a:p>
            <a:r>
              <a:rPr lang="fr-FR" dirty="0"/>
              <a:t>Mais c’est simple où est est problème ?</a:t>
            </a:r>
          </a:p>
          <a:p>
            <a:r>
              <a:rPr lang="fr-FR" dirty="0"/>
              <a:t>Ben, lire un entier effectif ressemble à  :</a:t>
            </a:r>
          </a:p>
        </p:txBody>
      </p:sp>
      <p:sp>
        <p:nvSpPr>
          <p:cNvPr id="4" name="ZoneTexte 3">
            <a:extLst>
              <a:ext uri="{FF2B5EF4-FFF2-40B4-BE49-F238E27FC236}">
                <a16:creationId xmlns:a16="http://schemas.microsoft.com/office/drawing/2014/main" id="{34743A9C-045A-D544-9E73-73EF22DBEC59}"/>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A90C33FB-A340-8144-B550-007484D87279}"/>
              </a:ext>
            </a:extLst>
          </p:cNvPr>
          <p:cNvSpPr>
            <a:spLocks noGrp="1"/>
          </p:cNvSpPr>
          <p:nvPr>
            <p:ph type="sldNum" sz="quarter" idx="12"/>
          </p:nvPr>
        </p:nvSpPr>
        <p:spPr/>
        <p:txBody>
          <a:bodyPr/>
          <a:lstStyle/>
          <a:p>
            <a:fld id="{6D22F896-40B5-4ADD-8801-0D06FADFA095}" type="slidenum">
              <a:rPr lang="en-US" smtClean="0"/>
              <a:t>52</a:t>
            </a:fld>
            <a:endParaRPr lang="en-US" dirty="0"/>
          </a:p>
        </p:txBody>
      </p:sp>
      <p:pic>
        <p:nvPicPr>
          <p:cNvPr id="5" name="Image 4">
            <a:extLst>
              <a:ext uri="{FF2B5EF4-FFF2-40B4-BE49-F238E27FC236}">
                <a16:creationId xmlns:a16="http://schemas.microsoft.com/office/drawing/2014/main" id="{DE854BA5-FDF4-754B-8F1B-57D6607F85AF}"/>
              </a:ext>
            </a:extLst>
          </p:cNvPr>
          <p:cNvPicPr>
            <a:picLocks noChangeAspect="1"/>
          </p:cNvPicPr>
          <p:nvPr/>
        </p:nvPicPr>
        <p:blipFill>
          <a:blip r:embed="rId2"/>
          <a:stretch>
            <a:fillRect/>
          </a:stretch>
        </p:blipFill>
        <p:spPr>
          <a:xfrm>
            <a:off x="9744429" y="4015122"/>
            <a:ext cx="1970051" cy="2727325"/>
          </a:xfrm>
          <a:prstGeom prst="rect">
            <a:avLst/>
          </a:prstGeom>
        </p:spPr>
      </p:pic>
      <p:pic>
        <p:nvPicPr>
          <p:cNvPr id="8" name="Image 7">
            <a:extLst>
              <a:ext uri="{FF2B5EF4-FFF2-40B4-BE49-F238E27FC236}">
                <a16:creationId xmlns:a16="http://schemas.microsoft.com/office/drawing/2014/main" id="{397A0E78-C7E7-504D-AD53-C421DC182DA2}"/>
              </a:ext>
            </a:extLst>
          </p:cNvPr>
          <p:cNvPicPr>
            <a:picLocks noChangeAspect="1"/>
          </p:cNvPicPr>
          <p:nvPr/>
        </p:nvPicPr>
        <p:blipFill>
          <a:blip r:embed="rId3"/>
          <a:stretch>
            <a:fillRect/>
          </a:stretch>
        </p:blipFill>
        <p:spPr>
          <a:xfrm>
            <a:off x="6438902" y="4509858"/>
            <a:ext cx="3205604" cy="1876785"/>
          </a:xfrm>
          <a:prstGeom prst="rect">
            <a:avLst/>
          </a:prstGeom>
        </p:spPr>
      </p:pic>
    </p:spTree>
    <p:extLst>
      <p:ext uri="{BB962C8B-B14F-4D97-AF65-F5344CB8AC3E}">
        <p14:creationId xmlns:p14="http://schemas.microsoft.com/office/powerpoint/2010/main" val="95299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438A07-0FCC-5340-93E1-4337FC56BB34}"/>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9B8A94A7-54B5-D541-8192-23608485F6CC}"/>
              </a:ext>
            </a:extLst>
          </p:cNvPr>
          <p:cNvSpPr>
            <a:spLocks noGrp="1"/>
          </p:cNvSpPr>
          <p:nvPr>
            <p:ph idx="1"/>
          </p:nvPr>
        </p:nvSpPr>
        <p:spPr>
          <a:xfrm>
            <a:off x="680321" y="2336872"/>
            <a:ext cx="10514548" cy="4220681"/>
          </a:xfrm>
        </p:spPr>
        <p:txBody>
          <a:bodyPr>
            <a:normAutofit/>
          </a:bodyPr>
          <a:lstStyle/>
          <a:p>
            <a:pPr algn="just"/>
            <a:r>
              <a:rPr lang="fr-FR" dirty="0"/>
              <a:t>C’est quoi ce	   devant le nom de la variable ???????</a:t>
            </a:r>
          </a:p>
          <a:p>
            <a:pPr algn="just"/>
            <a:endParaRPr lang="fr-FR" dirty="0"/>
          </a:p>
          <a:p>
            <a:pPr marL="0" indent="0" algn="just">
              <a:buNone/>
            </a:pPr>
            <a:r>
              <a:rPr lang="fr-FR" dirty="0"/>
              <a:t>Vous vous souvenez de 			T26 ????</a:t>
            </a:r>
          </a:p>
          <a:p>
            <a:pPr marL="0" indent="0" algn="just">
              <a:buNone/>
            </a:pPr>
            <a:endParaRPr lang="fr-FR" dirty="0"/>
          </a:p>
          <a:p>
            <a:pPr marL="0" indent="0" algn="just">
              <a:buNone/>
            </a:pPr>
            <a:endParaRPr lang="fr-FR" dirty="0"/>
          </a:p>
          <a:p>
            <a:pPr marL="0" indent="0" algn="just">
              <a:buNone/>
            </a:pPr>
            <a:r>
              <a:rPr lang="fr-FR" dirty="0"/>
              <a:t>Quand vous lisez une valeur « effectif » au clavier vous devez la ranger en mémoire. Pour cela vous devez indiquer au programme </a:t>
            </a:r>
            <a:r>
              <a:rPr lang="fr-FR" b="1" dirty="0">
                <a:solidFill>
                  <a:srgbClr val="FFFF00"/>
                </a:solidFill>
              </a:rPr>
              <a:t>l’adresse</a:t>
            </a:r>
            <a:r>
              <a:rPr lang="fr-FR" dirty="0"/>
              <a:t> où se trouve l’espace réservé lors de la déclaration de la variable. </a:t>
            </a:r>
            <a:r>
              <a:rPr lang="fr-FR"/>
              <a:t>Cela se </a:t>
            </a:r>
            <a:r>
              <a:rPr lang="fr-FR" dirty="0"/>
              <a:t>fait avec le symbole &amp;. Cela revient à dire : « range à l’adresse d’</a:t>
            </a:r>
            <a:r>
              <a:rPr lang="fr-FR" b="1" dirty="0">
                <a:solidFill>
                  <a:srgbClr val="FFFF00"/>
                </a:solidFill>
              </a:rPr>
              <a:t>effectif</a:t>
            </a:r>
            <a:r>
              <a:rPr lang="fr-FR" dirty="0"/>
              <a:t> ce qui sera lu au clavier »</a:t>
            </a:r>
          </a:p>
          <a:p>
            <a:pPr marL="0" indent="0" algn="just">
              <a:buNone/>
            </a:pPr>
            <a:endParaRPr lang="fr-FR" dirty="0"/>
          </a:p>
        </p:txBody>
      </p:sp>
      <p:sp>
        <p:nvSpPr>
          <p:cNvPr id="4" name="ZoneTexte 3">
            <a:extLst>
              <a:ext uri="{FF2B5EF4-FFF2-40B4-BE49-F238E27FC236}">
                <a16:creationId xmlns:a16="http://schemas.microsoft.com/office/drawing/2014/main" id="{BDF9E2D8-776C-9541-B60D-ECEAF3CB362D}"/>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132D8307-E8DD-A54E-8ACA-89D68F05391B}"/>
              </a:ext>
            </a:extLst>
          </p:cNvPr>
          <p:cNvSpPr>
            <a:spLocks noGrp="1"/>
          </p:cNvSpPr>
          <p:nvPr>
            <p:ph type="sldNum" sz="quarter" idx="12"/>
          </p:nvPr>
        </p:nvSpPr>
        <p:spPr/>
        <p:txBody>
          <a:bodyPr/>
          <a:lstStyle/>
          <a:p>
            <a:fld id="{6D22F896-40B5-4ADD-8801-0D06FADFA095}" type="slidenum">
              <a:rPr lang="en-US" smtClean="0"/>
              <a:t>53</a:t>
            </a:fld>
            <a:endParaRPr lang="en-US" dirty="0"/>
          </a:p>
        </p:txBody>
      </p:sp>
      <p:pic>
        <p:nvPicPr>
          <p:cNvPr id="5" name="Image 4">
            <a:extLst>
              <a:ext uri="{FF2B5EF4-FFF2-40B4-BE49-F238E27FC236}">
                <a16:creationId xmlns:a16="http://schemas.microsoft.com/office/drawing/2014/main" id="{596C0600-A1AC-B849-ACE9-2D1861E53BA6}"/>
              </a:ext>
            </a:extLst>
          </p:cNvPr>
          <p:cNvPicPr>
            <a:picLocks noChangeAspect="1"/>
          </p:cNvPicPr>
          <p:nvPr/>
        </p:nvPicPr>
        <p:blipFill>
          <a:blip r:embed="rId3"/>
          <a:stretch>
            <a:fillRect/>
          </a:stretch>
        </p:blipFill>
        <p:spPr>
          <a:xfrm>
            <a:off x="3034394" y="2170068"/>
            <a:ext cx="638266" cy="638266"/>
          </a:xfrm>
          <a:prstGeom prst="rect">
            <a:avLst/>
          </a:prstGeom>
        </p:spPr>
      </p:pic>
      <p:pic>
        <p:nvPicPr>
          <p:cNvPr id="8" name="Image 7">
            <a:extLst>
              <a:ext uri="{FF2B5EF4-FFF2-40B4-BE49-F238E27FC236}">
                <a16:creationId xmlns:a16="http://schemas.microsoft.com/office/drawing/2014/main" id="{831E78E1-0FD0-5042-92EA-A6BC496BDC54}"/>
              </a:ext>
            </a:extLst>
          </p:cNvPr>
          <p:cNvPicPr>
            <a:picLocks noChangeAspect="1"/>
          </p:cNvPicPr>
          <p:nvPr/>
        </p:nvPicPr>
        <p:blipFill>
          <a:blip r:embed="rId4"/>
          <a:stretch>
            <a:fillRect/>
          </a:stretch>
        </p:blipFill>
        <p:spPr>
          <a:xfrm>
            <a:off x="4231640" y="2808334"/>
            <a:ext cx="1529079" cy="1333283"/>
          </a:xfrm>
          <a:prstGeom prst="rect">
            <a:avLst/>
          </a:prstGeom>
        </p:spPr>
      </p:pic>
    </p:spTree>
    <p:extLst>
      <p:ext uri="{BB962C8B-B14F-4D97-AF65-F5344CB8AC3E}">
        <p14:creationId xmlns:p14="http://schemas.microsoft.com/office/powerpoint/2010/main" val="38952519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3DF7B7-4D92-3D4E-8942-F8320A8153CE}"/>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761B8D56-3FE8-E74D-93E3-1D331C69A68C}"/>
              </a:ext>
            </a:extLst>
          </p:cNvPr>
          <p:cNvSpPr>
            <a:spLocks noGrp="1"/>
          </p:cNvSpPr>
          <p:nvPr>
            <p:ph idx="1"/>
          </p:nvPr>
        </p:nvSpPr>
        <p:spPr/>
        <p:txBody>
          <a:bodyPr/>
          <a:lstStyle/>
          <a:p>
            <a:pPr algn="just"/>
            <a:r>
              <a:rPr lang="fr-FR" dirty="0"/>
              <a:t>Bon, il y a bien quelques problèmes avec cette fonction </a:t>
            </a:r>
            <a:r>
              <a:rPr lang="fr-FR" dirty="0" err="1"/>
              <a:t>scanf</a:t>
            </a:r>
            <a:r>
              <a:rPr lang="fr-FR" dirty="0"/>
              <a:t>().  Pour mieux comprendre le problème prenons un exemple simple. On veut lire l'âge d’une personne et l’initiale de son nom. Voilà le programme : </a:t>
            </a:r>
          </a:p>
        </p:txBody>
      </p:sp>
      <p:sp>
        <p:nvSpPr>
          <p:cNvPr id="4" name="ZoneTexte 3">
            <a:extLst>
              <a:ext uri="{FF2B5EF4-FFF2-40B4-BE49-F238E27FC236}">
                <a16:creationId xmlns:a16="http://schemas.microsoft.com/office/drawing/2014/main" id="{3EEAFBFB-57B3-D34D-A43B-F6ADD073864E}"/>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C55362CF-0A7B-6640-BF8B-98C0FF771FBA}"/>
              </a:ext>
            </a:extLst>
          </p:cNvPr>
          <p:cNvSpPr>
            <a:spLocks noGrp="1"/>
          </p:cNvSpPr>
          <p:nvPr>
            <p:ph type="sldNum" sz="quarter" idx="12"/>
          </p:nvPr>
        </p:nvSpPr>
        <p:spPr/>
        <p:txBody>
          <a:bodyPr/>
          <a:lstStyle/>
          <a:p>
            <a:fld id="{6D22F896-40B5-4ADD-8801-0D06FADFA095}" type="slidenum">
              <a:rPr lang="en-US" smtClean="0"/>
              <a:t>54</a:t>
            </a:fld>
            <a:endParaRPr lang="en-US" dirty="0"/>
          </a:p>
        </p:txBody>
      </p:sp>
      <p:pic>
        <p:nvPicPr>
          <p:cNvPr id="6" name="Image 5">
            <a:extLst>
              <a:ext uri="{FF2B5EF4-FFF2-40B4-BE49-F238E27FC236}">
                <a16:creationId xmlns:a16="http://schemas.microsoft.com/office/drawing/2014/main" id="{DE38AA48-441A-A340-9E60-AA7AB0A313F1}"/>
              </a:ext>
            </a:extLst>
          </p:cNvPr>
          <p:cNvPicPr>
            <a:picLocks noChangeAspect="1"/>
          </p:cNvPicPr>
          <p:nvPr/>
        </p:nvPicPr>
        <p:blipFill>
          <a:blip r:embed="rId2"/>
          <a:stretch>
            <a:fillRect/>
          </a:stretch>
        </p:blipFill>
        <p:spPr>
          <a:xfrm>
            <a:off x="680321" y="3896042"/>
            <a:ext cx="7343983" cy="2542854"/>
          </a:xfrm>
          <a:prstGeom prst="rect">
            <a:avLst/>
          </a:prstGeom>
        </p:spPr>
      </p:pic>
      <p:sp>
        <p:nvSpPr>
          <p:cNvPr id="8" name="ZoneTexte 7">
            <a:extLst>
              <a:ext uri="{FF2B5EF4-FFF2-40B4-BE49-F238E27FC236}">
                <a16:creationId xmlns:a16="http://schemas.microsoft.com/office/drawing/2014/main" id="{84F877FA-5D50-C24F-A0BE-D7D1703C0FA7}"/>
              </a:ext>
            </a:extLst>
          </p:cNvPr>
          <p:cNvSpPr txBox="1"/>
          <p:nvPr/>
        </p:nvSpPr>
        <p:spPr>
          <a:xfrm>
            <a:off x="8179129" y="4521138"/>
            <a:ext cx="3704477" cy="1200329"/>
          </a:xfrm>
          <a:prstGeom prst="rect">
            <a:avLst/>
          </a:prstGeom>
          <a:noFill/>
        </p:spPr>
        <p:txBody>
          <a:bodyPr wrap="square" rtlCol="0">
            <a:spAutoFit/>
          </a:bodyPr>
          <a:lstStyle/>
          <a:p>
            <a:r>
              <a:rPr lang="fr-FR" dirty="0"/>
              <a:t>Tout semble bien écrit en C</a:t>
            </a:r>
          </a:p>
          <a:p>
            <a:r>
              <a:rPr lang="fr-FR" dirty="0"/>
              <a:t>Ecrivez ce programme et exécutez le.</a:t>
            </a:r>
          </a:p>
          <a:p>
            <a:r>
              <a:rPr lang="fr-FR" dirty="0"/>
              <a:t>Que constatez vous ?</a:t>
            </a:r>
          </a:p>
        </p:txBody>
      </p:sp>
    </p:spTree>
    <p:extLst>
      <p:ext uri="{BB962C8B-B14F-4D97-AF65-F5344CB8AC3E}">
        <p14:creationId xmlns:p14="http://schemas.microsoft.com/office/powerpoint/2010/main" val="1596144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DD64F5-2217-D446-BB47-A763835E4FED}"/>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3DD4AD89-D662-9B45-B736-B1C545BAD958}"/>
              </a:ext>
            </a:extLst>
          </p:cNvPr>
          <p:cNvSpPr>
            <a:spLocks noGrp="1"/>
          </p:cNvSpPr>
          <p:nvPr>
            <p:ph idx="1"/>
          </p:nvPr>
        </p:nvSpPr>
        <p:spPr>
          <a:xfrm>
            <a:off x="567305" y="2347147"/>
            <a:ext cx="8453405" cy="3599316"/>
          </a:xfrm>
        </p:spPr>
        <p:txBody>
          <a:bodyPr/>
          <a:lstStyle/>
          <a:p>
            <a:r>
              <a:rPr lang="fr-FR" dirty="0"/>
              <a:t>Vous devriez avoir quelque chose qui ressemble à cela :</a:t>
            </a:r>
          </a:p>
          <a:p>
            <a:endParaRPr lang="fr-FR" dirty="0"/>
          </a:p>
          <a:p>
            <a:endParaRPr lang="fr-FR" dirty="0"/>
          </a:p>
          <a:p>
            <a:endParaRPr lang="fr-FR" dirty="0"/>
          </a:p>
          <a:p>
            <a:r>
              <a:rPr lang="fr-FR" dirty="0"/>
              <a:t>Mais où est passée l’instruction pour lire l’initiale ? </a:t>
            </a:r>
          </a:p>
          <a:p>
            <a:r>
              <a:rPr lang="fr-FR" dirty="0"/>
              <a:t>J’ai simplement oublié de vous préciser le mode de fonctionnement des E/S en C. </a:t>
            </a:r>
          </a:p>
        </p:txBody>
      </p:sp>
      <p:sp>
        <p:nvSpPr>
          <p:cNvPr id="4" name="ZoneTexte 3">
            <a:extLst>
              <a:ext uri="{FF2B5EF4-FFF2-40B4-BE49-F238E27FC236}">
                <a16:creationId xmlns:a16="http://schemas.microsoft.com/office/drawing/2014/main" id="{1E5B51B9-1E03-BA45-939D-E0302D229709}"/>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C023E0E9-779D-9943-BE01-D0F0508286AB}"/>
              </a:ext>
            </a:extLst>
          </p:cNvPr>
          <p:cNvSpPr>
            <a:spLocks noGrp="1"/>
          </p:cNvSpPr>
          <p:nvPr>
            <p:ph type="sldNum" sz="quarter" idx="12"/>
          </p:nvPr>
        </p:nvSpPr>
        <p:spPr/>
        <p:txBody>
          <a:bodyPr/>
          <a:lstStyle/>
          <a:p>
            <a:fld id="{6D22F896-40B5-4ADD-8801-0D06FADFA095}" type="slidenum">
              <a:rPr lang="en-US" smtClean="0"/>
              <a:t>55</a:t>
            </a:fld>
            <a:endParaRPr lang="en-US" dirty="0"/>
          </a:p>
        </p:txBody>
      </p:sp>
      <p:pic>
        <p:nvPicPr>
          <p:cNvPr id="9" name="Image 8">
            <a:extLst>
              <a:ext uri="{FF2B5EF4-FFF2-40B4-BE49-F238E27FC236}">
                <a16:creationId xmlns:a16="http://schemas.microsoft.com/office/drawing/2014/main" id="{0F6786F4-D8EA-E641-BE9F-19529557F650}"/>
              </a:ext>
            </a:extLst>
          </p:cNvPr>
          <p:cNvPicPr>
            <a:picLocks noChangeAspect="1"/>
          </p:cNvPicPr>
          <p:nvPr/>
        </p:nvPicPr>
        <p:blipFill>
          <a:blip r:embed="rId2"/>
          <a:stretch>
            <a:fillRect/>
          </a:stretch>
        </p:blipFill>
        <p:spPr>
          <a:xfrm>
            <a:off x="3436201" y="2771068"/>
            <a:ext cx="4102100" cy="1231900"/>
          </a:xfrm>
          <a:prstGeom prst="rect">
            <a:avLst/>
          </a:prstGeom>
        </p:spPr>
      </p:pic>
    </p:spTree>
    <p:extLst>
      <p:ext uri="{BB962C8B-B14F-4D97-AF65-F5344CB8AC3E}">
        <p14:creationId xmlns:p14="http://schemas.microsoft.com/office/powerpoint/2010/main" val="42084907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927239-54D9-EA4D-8CD7-C508BBEAD2AD}"/>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08297302-3168-2343-B9B3-90F3E2682239}"/>
              </a:ext>
            </a:extLst>
          </p:cNvPr>
          <p:cNvSpPr>
            <a:spLocks noGrp="1"/>
          </p:cNvSpPr>
          <p:nvPr>
            <p:ph idx="1"/>
          </p:nvPr>
        </p:nvSpPr>
        <p:spPr>
          <a:xfrm>
            <a:off x="680321" y="2336872"/>
            <a:ext cx="9613861" cy="4074201"/>
          </a:xfrm>
        </p:spPr>
        <p:txBody>
          <a:bodyPr>
            <a:normAutofit/>
          </a:bodyPr>
          <a:lstStyle/>
          <a:p>
            <a:pPr algn="just"/>
            <a:r>
              <a:rPr lang="fr-FR" dirty="0"/>
              <a:t>Voilà ce que vous avez réellement. </a:t>
            </a:r>
          </a:p>
          <a:p>
            <a:pPr algn="just"/>
            <a:endParaRPr lang="fr-FR" dirty="0"/>
          </a:p>
          <a:p>
            <a:pPr algn="just"/>
            <a:endParaRPr lang="fr-FR" dirty="0"/>
          </a:p>
          <a:p>
            <a:pPr algn="just"/>
            <a:endParaRPr lang="fr-FR" dirty="0"/>
          </a:p>
          <a:p>
            <a:pPr algn="just"/>
            <a:r>
              <a:rPr lang="fr-FR" dirty="0"/>
              <a:t>En fait il existe entre le clavier et le programme (le programme et l’écran) un buffer dans lequel passe l’information avant d’être traitée par une instruction. </a:t>
            </a:r>
          </a:p>
          <a:p>
            <a:pPr algn="just"/>
            <a:r>
              <a:rPr lang="fr-FR" dirty="0"/>
              <a:t>Si vous reprenez le programme comment le programme l’analyse :</a:t>
            </a:r>
          </a:p>
          <a:p>
            <a:pPr algn="just"/>
            <a:r>
              <a:rPr lang="fr-FR" dirty="0"/>
              <a:t>Lire un entier (Age) puis lire un caractère (l’initiale). </a:t>
            </a:r>
          </a:p>
        </p:txBody>
      </p:sp>
      <p:sp>
        <p:nvSpPr>
          <p:cNvPr id="4" name="ZoneTexte 3">
            <a:extLst>
              <a:ext uri="{FF2B5EF4-FFF2-40B4-BE49-F238E27FC236}">
                <a16:creationId xmlns:a16="http://schemas.microsoft.com/office/drawing/2014/main" id="{DB7846B7-A840-8D40-A028-01428B605C0F}"/>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
        <p:nvSpPr>
          <p:cNvPr id="7" name="Espace réservé du numéro de diapositive 6">
            <a:extLst>
              <a:ext uri="{FF2B5EF4-FFF2-40B4-BE49-F238E27FC236}">
                <a16:creationId xmlns:a16="http://schemas.microsoft.com/office/drawing/2014/main" id="{522E40B5-E6A1-2F48-9A30-ACCA45753816}"/>
              </a:ext>
            </a:extLst>
          </p:cNvPr>
          <p:cNvSpPr>
            <a:spLocks noGrp="1"/>
          </p:cNvSpPr>
          <p:nvPr>
            <p:ph type="sldNum" sz="quarter" idx="12"/>
          </p:nvPr>
        </p:nvSpPr>
        <p:spPr/>
        <p:txBody>
          <a:bodyPr/>
          <a:lstStyle/>
          <a:p>
            <a:fld id="{6D22F896-40B5-4ADD-8801-0D06FADFA095}" type="slidenum">
              <a:rPr lang="en-US" smtClean="0"/>
              <a:t>56</a:t>
            </a:fld>
            <a:endParaRPr lang="en-US" dirty="0"/>
          </a:p>
        </p:txBody>
      </p:sp>
      <p:pic>
        <p:nvPicPr>
          <p:cNvPr id="6" name="Image 5">
            <a:extLst>
              <a:ext uri="{FF2B5EF4-FFF2-40B4-BE49-F238E27FC236}">
                <a16:creationId xmlns:a16="http://schemas.microsoft.com/office/drawing/2014/main" id="{E213C471-50E0-5B4D-9895-BE4B1173C338}"/>
              </a:ext>
            </a:extLst>
          </p:cNvPr>
          <p:cNvPicPr>
            <a:picLocks noChangeAspect="1"/>
          </p:cNvPicPr>
          <p:nvPr/>
        </p:nvPicPr>
        <p:blipFill>
          <a:blip r:embed="rId2"/>
          <a:stretch>
            <a:fillRect/>
          </a:stretch>
        </p:blipFill>
        <p:spPr>
          <a:xfrm>
            <a:off x="6559369" y="2164006"/>
            <a:ext cx="3132396" cy="1927629"/>
          </a:xfrm>
          <a:prstGeom prst="rect">
            <a:avLst/>
          </a:prstGeom>
        </p:spPr>
      </p:pic>
    </p:spTree>
    <p:extLst>
      <p:ext uri="{BB962C8B-B14F-4D97-AF65-F5344CB8AC3E}">
        <p14:creationId xmlns:p14="http://schemas.microsoft.com/office/powerpoint/2010/main" val="2165191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FA0F13-8023-1648-99D2-C799F3EC0B54}"/>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C8021AD3-F519-2E4D-97C0-D762EEE290C7}"/>
              </a:ext>
            </a:extLst>
          </p:cNvPr>
          <p:cNvSpPr>
            <a:spLocks noGrp="1"/>
          </p:cNvSpPr>
          <p:nvPr>
            <p:ph idx="1"/>
          </p:nvPr>
        </p:nvSpPr>
        <p:spPr>
          <a:xfrm>
            <a:off x="680321" y="2189969"/>
            <a:ext cx="9613861" cy="4426588"/>
          </a:xfrm>
        </p:spPr>
        <p:txBody>
          <a:bodyPr>
            <a:normAutofit/>
          </a:bodyPr>
          <a:lstStyle/>
          <a:p>
            <a:r>
              <a:rPr lang="fr-FR" dirty="0"/>
              <a:t>Il semble que l’on avait bien écrit cela, alors pourquoi cela ne marche pas ?</a:t>
            </a:r>
          </a:p>
          <a:p>
            <a:r>
              <a:rPr lang="fr-FR" dirty="0"/>
              <a:t>Quelles actions avez-vous faites ? Vous avez tapé une valeur pour l’âge et ….. Enter pour valider votre première valeur.</a:t>
            </a:r>
          </a:p>
          <a:p>
            <a:r>
              <a:rPr lang="fr-FR" dirty="0"/>
              <a:t>Sont rentrés dans le buffer 26 et le caractère Enter. </a:t>
            </a:r>
          </a:p>
          <a:p>
            <a:r>
              <a:rPr lang="fr-FR" dirty="0"/>
              <a:t>26 est affecté à la variable Age. Le système se met en attente d’un caractère pour la variable Initiale mais comme le caractère Enter traine dans le buffer le programme va le prendre pour l’affecter à Initiale. Donc pour lui tout est cohérent. </a:t>
            </a:r>
          </a:p>
          <a:p>
            <a:r>
              <a:rPr lang="fr-FR" dirty="0"/>
              <a:t>D’où l’affichage du résultat tronqué avec un vide à la place de l’Initiale. </a:t>
            </a:r>
          </a:p>
        </p:txBody>
      </p:sp>
      <p:sp>
        <p:nvSpPr>
          <p:cNvPr id="6" name="Espace réservé du numéro de diapositive 5">
            <a:extLst>
              <a:ext uri="{FF2B5EF4-FFF2-40B4-BE49-F238E27FC236}">
                <a16:creationId xmlns:a16="http://schemas.microsoft.com/office/drawing/2014/main" id="{C3CBBC35-3FFB-2C40-AF66-1FE2FDF76E28}"/>
              </a:ext>
            </a:extLst>
          </p:cNvPr>
          <p:cNvSpPr>
            <a:spLocks noGrp="1"/>
          </p:cNvSpPr>
          <p:nvPr>
            <p:ph type="sldNum" sz="quarter" idx="12"/>
          </p:nvPr>
        </p:nvSpPr>
        <p:spPr/>
        <p:txBody>
          <a:bodyPr/>
          <a:lstStyle/>
          <a:p>
            <a:fld id="{6D22F896-40B5-4ADD-8801-0D06FADFA095}" type="slidenum">
              <a:rPr lang="en-US" smtClean="0"/>
              <a:t>57</a:t>
            </a:fld>
            <a:endParaRPr lang="en-US" dirty="0"/>
          </a:p>
        </p:txBody>
      </p:sp>
      <p:sp>
        <p:nvSpPr>
          <p:cNvPr id="5" name="ZoneTexte 4">
            <a:extLst>
              <a:ext uri="{FF2B5EF4-FFF2-40B4-BE49-F238E27FC236}">
                <a16:creationId xmlns:a16="http://schemas.microsoft.com/office/drawing/2014/main" id="{EC4D37ED-7612-7E4E-8EE4-CDEFC00B8659}"/>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Tree>
    <p:extLst>
      <p:ext uri="{BB962C8B-B14F-4D97-AF65-F5344CB8AC3E}">
        <p14:creationId xmlns:p14="http://schemas.microsoft.com/office/powerpoint/2010/main" val="2901255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4C0B-E300-C640-A4FC-26DC301D4135}"/>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A37849F2-CEB3-B74E-A8F8-B214589013F6}"/>
              </a:ext>
            </a:extLst>
          </p:cNvPr>
          <p:cNvSpPr>
            <a:spLocks noGrp="1"/>
          </p:cNvSpPr>
          <p:nvPr>
            <p:ph idx="1"/>
          </p:nvPr>
        </p:nvSpPr>
        <p:spPr>
          <a:xfrm>
            <a:off x="680321" y="2336872"/>
            <a:ext cx="9613861" cy="4094749"/>
          </a:xfrm>
        </p:spPr>
        <p:txBody>
          <a:bodyPr/>
          <a:lstStyle/>
          <a:p>
            <a:r>
              <a:rPr lang="fr-FR" dirty="0"/>
              <a:t>Comment résoudre ce problème ?</a:t>
            </a:r>
          </a:p>
          <a:p>
            <a:r>
              <a:rPr lang="fr-FR" dirty="0"/>
              <a:t>Il faut faire une lecture fictive d’un caractère qui éliminera le caractère Enter. Une fonction qui permet ce faire cela est la fonction </a:t>
            </a:r>
            <a:r>
              <a:rPr lang="fr-FR" dirty="0" err="1"/>
              <a:t>getchar</a:t>
            </a:r>
            <a:r>
              <a:rPr lang="fr-FR" dirty="0"/>
              <a:t>() qui va lire le caractère contenu dans le buffer.</a:t>
            </a:r>
          </a:p>
          <a:p>
            <a:endParaRPr lang="fr-FR" dirty="0"/>
          </a:p>
          <a:p>
            <a:endParaRPr lang="fr-FR" dirty="0"/>
          </a:p>
          <a:p>
            <a:endParaRPr lang="fr-FR" dirty="0"/>
          </a:p>
          <a:p>
            <a:endParaRPr lang="fr-FR" dirty="0"/>
          </a:p>
          <a:p>
            <a:r>
              <a:rPr lang="fr-FR" dirty="0"/>
              <a:t>Cette fonction devra être placée juste après la première lecture </a:t>
            </a:r>
          </a:p>
        </p:txBody>
      </p:sp>
      <p:sp>
        <p:nvSpPr>
          <p:cNvPr id="6" name="Espace réservé du numéro de diapositive 5">
            <a:extLst>
              <a:ext uri="{FF2B5EF4-FFF2-40B4-BE49-F238E27FC236}">
                <a16:creationId xmlns:a16="http://schemas.microsoft.com/office/drawing/2014/main" id="{94A62A73-A5B8-184D-874E-4F4627F03848}"/>
              </a:ext>
            </a:extLst>
          </p:cNvPr>
          <p:cNvSpPr>
            <a:spLocks noGrp="1"/>
          </p:cNvSpPr>
          <p:nvPr>
            <p:ph type="sldNum" sz="quarter" idx="12"/>
          </p:nvPr>
        </p:nvSpPr>
        <p:spPr/>
        <p:txBody>
          <a:bodyPr/>
          <a:lstStyle/>
          <a:p>
            <a:fld id="{6D22F896-40B5-4ADD-8801-0D06FADFA095}" type="slidenum">
              <a:rPr lang="en-US" smtClean="0"/>
              <a:t>58</a:t>
            </a:fld>
            <a:endParaRPr lang="en-US" dirty="0"/>
          </a:p>
        </p:txBody>
      </p:sp>
      <p:sp>
        <p:nvSpPr>
          <p:cNvPr id="5" name="ZoneTexte 4">
            <a:extLst>
              <a:ext uri="{FF2B5EF4-FFF2-40B4-BE49-F238E27FC236}">
                <a16:creationId xmlns:a16="http://schemas.microsoft.com/office/drawing/2014/main" id="{22682635-6D91-F247-BCAE-266636450339}"/>
              </a:ext>
            </a:extLst>
          </p:cNvPr>
          <p:cNvSpPr txBox="1"/>
          <p:nvPr/>
        </p:nvSpPr>
        <p:spPr>
          <a:xfrm>
            <a:off x="9780900" y="1109031"/>
            <a:ext cx="306494" cy="369332"/>
          </a:xfrm>
          <a:prstGeom prst="rect">
            <a:avLst/>
          </a:prstGeom>
          <a:noFill/>
        </p:spPr>
        <p:txBody>
          <a:bodyPr wrap="none" rtlCol="0">
            <a:spAutoFit/>
          </a:bodyPr>
          <a:lstStyle/>
          <a:p>
            <a:r>
              <a:rPr lang="fr-FR" dirty="0"/>
              <a:t>4</a:t>
            </a:r>
          </a:p>
        </p:txBody>
      </p:sp>
      <p:pic>
        <p:nvPicPr>
          <p:cNvPr id="7" name="Image 6">
            <a:extLst>
              <a:ext uri="{FF2B5EF4-FFF2-40B4-BE49-F238E27FC236}">
                <a16:creationId xmlns:a16="http://schemas.microsoft.com/office/drawing/2014/main" id="{6B486BC6-B3C3-374B-80B5-1EF6A49526E6}"/>
              </a:ext>
            </a:extLst>
          </p:cNvPr>
          <p:cNvPicPr>
            <a:picLocks noChangeAspect="1"/>
          </p:cNvPicPr>
          <p:nvPr/>
        </p:nvPicPr>
        <p:blipFill>
          <a:blip r:embed="rId2"/>
          <a:stretch>
            <a:fillRect/>
          </a:stretch>
        </p:blipFill>
        <p:spPr>
          <a:xfrm>
            <a:off x="1612829" y="3878908"/>
            <a:ext cx="6298272" cy="1719151"/>
          </a:xfrm>
          <a:prstGeom prst="rect">
            <a:avLst/>
          </a:prstGeom>
        </p:spPr>
      </p:pic>
    </p:spTree>
    <p:extLst>
      <p:ext uri="{BB962C8B-B14F-4D97-AF65-F5344CB8AC3E}">
        <p14:creationId xmlns:p14="http://schemas.microsoft.com/office/powerpoint/2010/main" val="33472846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BEE624-42EC-1C42-B3A3-5FD637CEE941}"/>
              </a:ext>
            </a:extLst>
          </p:cNvPr>
          <p:cNvSpPr>
            <a:spLocks noGrp="1"/>
          </p:cNvSpPr>
          <p:nvPr>
            <p:ph type="title"/>
          </p:nvPr>
        </p:nvSpPr>
        <p:spPr/>
        <p:txBody>
          <a:bodyPr/>
          <a:lstStyle/>
          <a:p>
            <a:r>
              <a:rPr lang="fr-FR" dirty="0"/>
              <a:t>La notion de variables</a:t>
            </a:r>
          </a:p>
        </p:txBody>
      </p:sp>
      <p:sp>
        <p:nvSpPr>
          <p:cNvPr id="3" name="Espace réservé du contenu 2">
            <a:extLst>
              <a:ext uri="{FF2B5EF4-FFF2-40B4-BE49-F238E27FC236}">
                <a16:creationId xmlns:a16="http://schemas.microsoft.com/office/drawing/2014/main" id="{F4809AF0-7DAD-7145-B86F-279C7BDADDF2}"/>
              </a:ext>
            </a:extLst>
          </p:cNvPr>
          <p:cNvSpPr>
            <a:spLocks noGrp="1"/>
          </p:cNvSpPr>
          <p:nvPr>
            <p:ph idx="1"/>
          </p:nvPr>
        </p:nvSpPr>
        <p:spPr/>
        <p:txBody>
          <a:bodyPr>
            <a:normAutofit lnSpcReduction="10000"/>
          </a:bodyPr>
          <a:lstStyle/>
          <a:p>
            <a:pPr algn="just"/>
            <a:r>
              <a:rPr lang="fr-FR" dirty="0"/>
              <a:t>Le résultat est alors correct, il suffira de répéter l’opération autant à chaque fois que le problème apparaîtra. </a:t>
            </a:r>
          </a:p>
          <a:p>
            <a:pPr algn="just"/>
            <a:endParaRPr lang="fr-FR" dirty="0"/>
          </a:p>
          <a:p>
            <a:pPr algn="just"/>
            <a:endParaRPr lang="fr-FR" dirty="0"/>
          </a:p>
          <a:p>
            <a:pPr algn="just"/>
            <a:endParaRPr lang="fr-FR" dirty="0"/>
          </a:p>
          <a:p>
            <a:pPr algn="just"/>
            <a:endParaRPr lang="fr-FR" dirty="0"/>
          </a:p>
          <a:p>
            <a:pPr algn="just"/>
            <a:r>
              <a:rPr lang="fr-FR" dirty="0"/>
              <a:t>Il y a d’autres solutions pour palier le dysfonctionnement de certains OS ou IDE. On peut aussi utiliser la fonction </a:t>
            </a:r>
            <a:r>
              <a:rPr lang="fr-FR" dirty="0" err="1"/>
              <a:t>fflush</a:t>
            </a:r>
            <a:r>
              <a:rPr lang="fr-FR" dirty="0"/>
              <a:t>(</a:t>
            </a:r>
            <a:r>
              <a:rPr lang="fr-FR" dirty="0" err="1"/>
              <a:t>stdin</a:t>
            </a:r>
            <a:r>
              <a:rPr lang="fr-FR" dirty="0"/>
              <a:t>) ou encore c = </a:t>
            </a:r>
            <a:r>
              <a:rPr lang="fr-FR" dirty="0" err="1"/>
              <a:t>getc</a:t>
            </a:r>
            <a:r>
              <a:rPr lang="fr-FR" dirty="0"/>
              <a:t>(</a:t>
            </a:r>
            <a:r>
              <a:rPr lang="fr-FR" dirty="0" err="1"/>
              <a:t>stdin</a:t>
            </a:r>
            <a:r>
              <a:rPr lang="fr-FR" dirty="0"/>
              <a:t>) avec c de type char. </a:t>
            </a:r>
          </a:p>
        </p:txBody>
      </p:sp>
      <p:sp>
        <p:nvSpPr>
          <p:cNvPr id="6" name="Espace réservé du numéro de diapositive 5">
            <a:extLst>
              <a:ext uri="{FF2B5EF4-FFF2-40B4-BE49-F238E27FC236}">
                <a16:creationId xmlns:a16="http://schemas.microsoft.com/office/drawing/2014/main" id="{DBB5403E-6AA5-4147-98C5-55DFCA9F75DF}"/>
              </a:ext>
            </a:extLst>
          </p:cNvPr>
          <p:cNvSpPr>
            <a:spLocks noGrp="1"/>
          </p:cNvSpPr>
          <p:nvPr>
            <p:ph type="sldNum" sz="quarter" idx="12"/>
          </p:nvPr>
        </p:nvSpPr>
        <p:spPr/>
        <p:txBody>
          <a:bodyPr/>
          <a:lstStyle/>
          <a:p>
            <a:fld id="{6D22F896-40B5-4ADD-8801-0D06FADFA095}" type="slidenum">
              <a:rPr lang="en-US" smtClean="0"/>
              <a:t>59</a:t>
            </a:fld>
            <a:endParaRPr lang="en-US" dirty="0"/>
          </a:p>
        </p:txBody>
      </p:sp>
      <p:pic>
        <p:nvPicPr>
          <p:cNvPr id="5" name="Image 4">
            <a:extLst>
              <a:ext uri="{FF2B5EF4-FFF2-40B4-BE49-F238E27FC236}">
                <a16:creationId xmlns:a16="http://schemas.microsoft.com/office/drawing/2014/main" id="{B4348D24-D993-2944-B849-FA895A0E57FE}"/>
              </a:ext>
            </a:extLst>
          </p:cNvPr>
          <p:cNvPicPr>
            <a:picLocks noChangeAspect="1"/>
          </p:cNvPicPr>
          <p:nvPr/>
        </p:nvPicPr>
        <p:blipFill>
          <a:blip r:embed="rId2"/>
          <a:stretch>
            <a:fillRect/>
          </a:stretch>
        </p:blipFill>
        <p:spPr>
          <a:xfrm>
            <a:off x="1100049" y="3427074"/>
            <a:ext cx="4546600" cy="1257300"/>
          </a:xfrm>
          <a:prstGeom prst="rect">
            <a:avLst/>
          </a:prstGeom>
        </p:spPr>
      </p:pic>
      <p:sp>
        <p:nvSpPr>
          <p:cNvPr id="7" name="ZoneTexte 6">
            <a:extLst>
              <a:ext uri="{FF2B5EF4-FFF2-40B4-BE49-F238E27FC236}">
                <a16:creationId xmlns:a16="http://schemas.microsoft.com/office/drawing/2014/main" id="{3B4DD9BC-D0C8-314D-88FE-8E2CAC71044F}"/>
              </a:ext>
            </a:extLst>
          </p:cNvPr>
          <p:cNvSpPr txBox="1"/>
          <p:nvPr/>
        </p:nvSpPr>
        <p:spPr>
          <a:xfrm>
            <a:off x="9780900" y="1109031"/>
            <a:ext cx="306494" cy="369332"/>
          </a:xfrm>
          <a:prstGeom prst="rect">
            <a:avLst/>
          </a:prstGeom>
          <a:noFill/>
        </p:spPr>
        <p:txBody>
          <a:bodyPr wrap="none" rtlCol="0">
            <a:spAutoFit/>
          </a:bodyPr>
          <a:lstStyle/>
          <a:p>
            <a:r>
              <a:rPr lang="fr-FR" dirty="0"/>
              <a:t>4</a:t>
            </a:r>
          </a:p>
        </p:txBody>
      </p:sp>
    </p:spTree>
    <p:extLst>
      <p:ext uri="{BB962C8B-B14F-4D97-AF65-F5344CB8AC3E}">
        <p14:creationId xmlns:p14="http://schemas.microsoft.com/office/powerpoint/2010/main" val="146086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29C23E-5D1E-0644-B245-BA8139887AB3}"/>
              </a:ext>
            </a:extLst>
          </p:cNvPr>
          <p:cNvSpPr>
            <a:spLocks noGrp="1"/>
          </p:cNvSpPr>
          <p:nvPr>
            <p:ph type="title"/>
          </p:nvPr>
        </p:nvSpPr>
        <p:spPr/>
        <p:txBody>
          <a:bodyPr/>
          <a:lstStyle/>
          <a:p>
            <a:r>
              <a:rPr lang="en-GB" dirty="0" err="1"/>
              <a:t>Vous</a:t>
            </a:r>
            <a:r>
              <a:rPr lang="en-GB" dirty="0"/>
              <a:t> </a:t>
            </a:r>
            <a:r>
              <a:rPr lang="en-GB" dirty="0" err="1"/>
              <a:t>voyez</a:t>
            </a:r>
            <a:r>
              <a:rPr lang="en-GB" dirty="0"/>
              <a:t> que </a:t>
            </a:r>
            <a:r>
              <a:rPr lang="en-GB" dirty="0" err="1"/>
              <a:t>c’est</a:t>
            </a:r>
            <a:r>
              <a:rPr lang="en-GB" dirty="0"/>
              <a:t> simple</a:t>
            </a:r>
          </a:p>
        </p:txBody>
      </p:sp>
      <p:pic>
        <p:nvPicPr>
          <p:cNvPr id="6" name="Espace réservé du contenu 5" descr="Une image contenant intérieur, personne, femme, chemise&#10;&#10;Description générée automatiquement">
            <a:extLst>
              <a:ext uri="{FF2B5EF4-FFF2-40B4-BE49-F238E27FC236}">
                <a16:creationId xmlns:a16="http://schemas.microsoft.com/office/drawing/2014/main" id="{44334409-33A1-DB46-A653-0913BA96CC11}"/>
              </a:ext>
            </a:extLst>
          </p:cNvPr>
          <p:cNvPicPr>
            <a:picLocks noGrp="1" noChangeAspect="1"/>
          </p:cNvPicPr>
          <p:nvPr>
            <p:ph idx="1"/>
          </p:nvPr>
        </p:nvPicPr>
        <p:blipFill>
          <a:blip r:embed="rId2"/>
          <a:stretch>
            <a:fillRect/>
          </a:stretch>
        </p:blipFill>
        <p:spPr>
          <a:xfrm>
            <a:off x="1692651" y="2177774"/>
            <a:ext cx="7663384" cy="4310654"/>
          </a:xfrm>
        </p:spPr>
      </p:pic>
      <p:sp>
        <p:nvSpPr>
          <p:cNvPr id="4" name="Espace réservé du numéro de diapositive 3">
            <a:extLst>
              <a:ext uri="{FF2B5EF4-FFF2-40B4-BE49-F238E27FC236}">
                <a16:creationId xmlns:a16="http://schemas.microsoft.com/office/drawing/2014/main" id="{199FFE21-F184-0C42-857A-E89115B5AC6E}"/>
              </a:ext>
            </a:extLst>
          </p:cNvPr>
          <p:cNvSpPr>
            <a:spLocks noGrp="1"/>
          </p:cNvSpPr>
          <p:nvPr>
            <p:ph type="sldNum" sz="quarter" idx="12"/>
          </p:nvPr>
        </p:nvSpPr>
        <p:spPr/>
        <p:txBody>
          <a:bodyPr/>
          <a:lstStyle/>
          <a:p>
            <a:fld id="{6D22F896-40B5-4ADD-8801-0D06FADFA095}" type="slidenum">
              <a:rPr lang="en-US" smtClean="0"/>
              <a:t>60</a:t>
            </a:fld>
            <a:endParaRPr lang="en-US" dirty="0"/>
          </a:p>
        </p:txBody>
      </p:sp>
    </p:spTree>
    <p:extLst>
      <p:ext uri="{BB962C8B-B14F-4D97-AF65-F5344CB8AC3E}">
        <p14:creationId xmlns:p14="http://schemas.microsoft.com/office/powerpoint/2010/main" val="12500023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5. Les opérations de base</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61</a:t>
            </a:fld>
            <a:endParaRPr lang="en-US" dirty="0"/>
          </a:p>
        </p:txBody>
      </p:sp>
    </p:spTree>
    <p:extLst>
      <p:ext uri="{BB962C8B-B14F-4D97-AF65-F5344CB8AC3E}">
        <p14:creationId xmlns:p14="http://schemas.microsoft.com/office/powerpoint/2010/main" val="1661504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8C088F-BF48-584F-BA2D-496F9981B427}"/>
              </a:ext>
            </a:extLst>
          </p:cNvPr>
          <p:cNvSpPr>
            <a:spLocks noGrp="1"/>
          </p:cNvSpPr>
          <p:nvPr>
            <p:ph type="title"/>
          </p:nvPr>
        </p:nvSpPr>
        <p:spPr/>
        <p:txBody>
          <a:bodyPr/>
          <a:lstStyle/>
          <a:p>
            <a:r>
              <a:rPr lang="fr-FR" dirty="0" err="1"/>
              <a:t>Calculus</a:t>
            </a:r>
            <a:endParaRPr lang="fr-FR" dirty="0"/>
          </a:p>
        </p:txBody>
      </p:sp>
      <p:sp>
        <p:nvSpPr>
          <p:cNvPr id="3" name="Espace réservé du contenu 2">
            <a:extLst>
              <a:ext uri="{FF2B5EF4-FFF2-40B4-BE49-F238E27FC236}">
                <a16:creationId xmlns:a16="http://schemas.microsoft.com/office/drawing/2014/main" id="{BCD021BA-3422-F04F-A5BE-5F1F61CDBA6E}"/>
              </a:ext>
            </a:extLst>
          </p:cNvPr>
          <p:cNvSpPr>
            <a:spLocks noGrp="1"/>
          </p:cNvSpPr>
          <p:nvPr>
            <p:ph idx="1"/>
          </p:nvPr>
        </p:nvSpPr>
        <p:spPr/>
        <p:txBody>
          <a:bodyPr/>
          <a:lstStyle/>
          <a:p>
            <a:pPr algn="just"/>
            <a:r>
              <a:rPr lang="fr-FR" dirty="0"/>
              <a:t>Calcul vient du latin </a:t>
            </a:r>
            <a:r>
              <a:rPr lang="fr-FR" dirty="0" err="1"/>
              <a:t>calculus</a:t>
            </a:r>
            <a:r>
              <a:rPr lang="fr-FR" dirty="0"/>
              <a:t> qui signifie cailloux car les premiers comptes étaient effectués avec des petits cailloux. </a:t>
            </a:r>
          </a:p>
          <a:p>
            <a:pPr algn="just"/>
            <a:r>
              <a:rPr lang="fr-FR" dirty="0"/>
              <a:t>Nous avons vu qu’un ordinateur n’était qu’une grosse machine à calculer mais nous n’avons pas parlé des opérations qu’il était capable d’effectuer. </a:t>
            </a:r>
          </a:p>
          <a:p>
            <a:pPr algn="just"/>
            <a:r>
              <a:rPr lang="fr-FR" dirty="0"/>
              <a:t>Notre super calculatrice possède de base … 5 opérations et avec cela on peut refaire le monde.</a:t>
            </a:r>
          </a:p>
          <a:p>
            <a:pPr algn="just"/>
            <a:r>
              <a:rPr lang="fr-FR" dirty="0"/>
              <a:t>On verra que nous pouvons inclure une bibliothèque mathématique mais commençons avec nos 5 opérations. </a:t>
            </a:r>
          </a:p>
        </p:txBody>
      </p:sp>
      <p:sp>
        <p:nvSpPr>
          <p:cNvPr id="6" name="Espace réservé du numéro de diapositive 5">
            <a:extLst>
              <a:ext uri="{FF2B5EF4-FFF2-40B4-BE49-F238E27FC236}">
                <a16:creationId xmlns:a16="http://schemas.microsoft.com/office/drawing/2014/main" id="{D10C425B-4546-E14A-902D-BBFECCB65C0C}"/>
              </a:ext>
            </a:extLst>
          </p:cNvPr>
          <p:cNvSpPr>
            <a:spLocks noGrp="1"/>
          </p:cNvSpPr>
          <p:nvPr>
            <p:ph type="sldNum" sz="quarter" idx="12"/>
          </p:nvPr>
        </p:nvSpPr>
        <p:spPr/>
        <p:txBody>
          <a:bodyPr/>
          <a:lstStyle/>
          <a:p>
            <a:fld id="{6D22F896-40B5-4ADD-8801-0D06FADFA095}" type="slidenum">
              <a:rPr lang="en-US" smtClean="0"/>
              <a:t>62</a:t>
            </a:fld>
            <a:endParaRPr lang="en-US" dirty="0"/>
          </a:p>
        </p:txBody>
      </p:sp>
      <p:sp>
        <p:nvSpPr>
          <p:cNvPr id="5" name="ZoneTexte 4">
            <a:extLst>
              <a:ext uri="{FF2B5EF4-FFF2-40B4-BE49-F238E27FC236}">
                <a16:creationId xmlns:a16="http://schemas.microsoft.com/office/drawing/2014/main" id="{AAA48B90-9B8C-914A-85D0-01E2E99500AD}"/>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17539097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3F53227-9778-C547-81CF-2EB940336493}"/>
              </a:ext>
            </a:extLst>
          </p:cNvPr>
          <p:cNvSpPr>
            <a:spLocks noGrp="1"/>
          </p:cNvSpPr>
          <p:nvPr>
            <p:ph idx="1"/>
          </p:nvPr>
        </p:nvSpPr>
        <p:spPr/>
        <p:txBody>
          <a:bodyPr/>
          <a:lstStyle/>
          <a:p>
            <a:r>
              <a:rPr lang="fr-FR" dirty="0"/>
              <a:t>Les 5 opérations de base : </a:t>
            </a:r>
          </a:p>
          <a:p>
            <a:endParaRPr lang="fr-FR" dirty="0"/>
          </a:p>
          <a:p>
            <a:pPr lvl="1"/>
            <a:r>
              <a:rPr lang="fr-FR" dirty="0"/>
              <a:t>Addition</a:t>
            </a:r>
          </a:p>
          <a:p>
            <a:pPr lvl="1"/>
            <a:r>
              <a:rPr lang="fr-FR" dirty="0"/>
              <a:t>Soustraction</a:t>
            </a:r>
          </a:p>
          <a:p>
            <a:pPr lvl="1"/>
            <a:r>
              <a:rPr lang="fr-FR" dirty="0"/>
              <a:t>Multiplication</a:t>
            </a:r>
          </a:p>
          <a:p>
            <a:pPr lvl="1"/>
            <a:r>
              <a:rPr lang="fr-FR" dirty="0"/>
              <a:t>Division</a:t>
            </a:r>
          </a:p>
          <a:p>
            <a:pPr lvl="1"/>
            <a:r>
              <a:rPr lang="fr-FR" dirty="0"/>
              <a:t>Modulo (je vous expliquerai ce que c'est si vous ne savez pas)</a:t>
            </a:r>
          </a:p>
          <a:p>
            <a:pPr marL="0" indent="0">
              <a:buNone/>
            </a:pPr>
            <a:endParaRPr lang="fr-FR" dirty="0"/>
          </a:p>
        </p:txBody>
      </p:sp>
      <p:sp>
        <p:nvSpPr>
          <p:cNvPr id="6" name="Espace réservé du numéro de diapositive 5">
            <a:extLst>
              <a:ext uri="{FF2B5EF4-FFF2-40B4-BE49-F238E27FC236}">
                <a16:creationId xmlns:a16="http://schemas.microsoft.com/office/drawing/2014/main" id="{D3BF60D1-F6E3-9347-8B6C-F8CA8FCEACA8}"/>
              </a:ext>
            </a:extLst>
          </p:cNvPr>
          <p:cNvSpPr>
            <a:spLocks noGrp="1"/>
          </p:cNvSpPr>
          <p:nvPr>
            <p:ph type="sldNum" sz="quarter" idx="12"/>
          </p:nvPr>
        </p:nvSpPr>
        <p:spPr/>
        <p:txBody>
          <a:bodyPr/>
          <a:lstStyle/>
          <a:p>
            <a:fld id="{6D22F896-40B5-4ADD-8801-0D06FADFA095}" type="slidenum">
              <a:rPr lang="en-US" smtClean="0"/>
              <a:t>63</a:t>
            </a:fld>
            <a:endParaRPr lang="en-US" dirty="0"/>
          </a:p>
        </p:txBody>
      </p:sp>
      <p:sp>
        <p:nvSpPr>
          <p:cNvPr id="5" name="Titre 1">
            <a:extLst>
              <a:ext uri="{FF2B5EF4-FFF2-40B4-BE49-F238E27FC236}">
                <a16:creationId xmlns:a16="http://schemas.microsoft.com/office/drawing/2014/main" id="{F60A2D26-8B03-0F47-9AEA-93D9F8FB4DAC}"/>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Calculus</a:t>
            </a:r>
            <a:endParaRPr lang="fr-FR" dirty="0"/>
          </a:p>
        </p:txBody>
      </p:sp>
      <p:sp>
        <p:nvSpPr>
          <p:cNvPr id="7" name="ZoneTexte 6">
            <a:extLst>
              <a:ext uri="{FF2B5EF4-FFF2-40B4-BE49-F238E27FC236}">
                <a16:creationId xmlns:a16="http://schemas.microsoft.com/office/drawing/2014/main" id="{FFE4AB2B-9EDC-F545-BF4C-2DA666C0110F}"/>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33818990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056B283-7D13-E444-BD10-97CB256EDD73}"/>
              </a:ext>
            </a:extLst>
          </p:cNvPr>
          <p:cNvSpPr>
            <a:spLocks noGrp="1"/>
          </p:cNvSpPr>
          <p:nvPr>
            <p:ph idx="1"/>
          </p:nvPr>
        </p:nvSpPr>
        <p:spPr/>
        <p:txBody>
          <a:bodyPr/>
          <a:lstStyle/>
          <a:p>
            <a:pPr algn="just"/>
            <a:r>
              <a:rPr lang="fr-FR" b="1" dirty="0">
                <a:solidFill>
                  <a:srgbClr val="FFFF00"/>
                </a:solidFill>
              </a:rPr>
              <a:t>L’addition +</a:t>
            </a:r>
          </a:p>
          <a:p>
            <a:pPr algn="just"/>
            <a:endParaRPr lang="fr-FR" dirty="0"/>
          </a:p>
          <a:p>
            <a:pPr algn="just"/>
            <a:r>
              <a:rPr lang="fr-FR" dirty="0"/>
              <a:t>Pour faire une addition, on utilise le signe … + 😄 😄 😄 😄 😄 😄</a:t>
            </a:r>
          </a:p>
          <a:p>
            <a:pPr algn="just"/>
            <a:r>
              <a:rPr lang="fr-FR" dirty="0"/>
              <a:t>Le résultat d’un opération addition doit être affecté à une variable. </a:t>
            </a:r>
          </a:p>
          <a:p>
            <a:pPr algn="just"/>
            <a:r>
              <a:rPr lang="fr-FR" dirty="0"/>
              <a:t>Une variable peut être utilisée dans la </a:t>
            </a:r>
            <a:r>
              <a:rPr lang="fr-FR" dirty="0" err="1"/>
              <a:t>Rvalue</a:t>
            </a:r>
            <a:r>
              <a:rPr lang="fr-FR" dirty="0"/>
              <a:t> à condition qu’elle soit initialisée. Le résultat d’une opération peut être utilisé comme valeur à afficher </a:t>
            </a:r>
          </a:p>
          <a:p>
            <a:pPr algn="just"/>
            <a:endParaRPr lang="fr-FR" dirty="0"/>
          </a:p>
          <a:p>
            <a:pPr algn="just"/>
            <a:endParaRPr lang="fr-FR" dirty="0"/>
          </a:p>
        </p:txBody>
      </p:sp>
      <p:sp>
        <p:nvSpPr>
          <p:cNvPr id="6" name="Espace réservé du numéro de diapositive 5">
            <a:extLst>
              <a:ext uri="{FF2B5EF4-FFF2-40B4-BE49-F238E27FC236}">
                <a16:creationId xmlns:a16="http://schemas.microsoft.com/office/drawing/2014/main" id="{4FBE0068-F42F-EB48-B845-4094C6A4B550}"/>
              </a:ext>
            </a:extLst>
          </p:cNvPr>
          <p:cNvSpPr>
            <a:spLocks noGrp="1"/>
          </p:cNvSpPr>
          <p:nvPr>
            <p:ph type="sldNum" sz="quarter" idx="12"/>
          </p:nvPr>
        </p:nvSpPr>
        <p:spPr/>
        <p:txBody>
          <a:bodyPr/>
          <a:lstStyle/>
          <a:p>
            <a:fld id="{6D22F896-40B5-4ADD-8801-0D06FADFA095}" type="slidenum">
              <a:rPr lang="en-US" smtClean="0"/>
              <a:t>64</a:t>
            </a:fld>
            <a:endParaRPr lang="en-US" dirty="0"/>
          </a:p>
        </p:txBody>
      </p:sp>
      <p:sp>
        <p:nvSpPr>
          <p:cNvPr id="5" name="Titre 1">
            <a:extLst>
              <a:ext uri="{FF2B5EF4-FFF2-40B4-BE49-F238E27FC236}">
                <a16:creationId xmlns:a16="http://schemas.microsoft.com/office/drawing/2014/main" id="{E768C434-45DC-224B-BE78-379AD3CCF754}"/>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E169DEA8-D6DC-F44D-A061-B3929880DE71}"/>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230726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CFC15C7-6461-7D42-91E6-0C6D4ED31558}"/>
              </a:ext>
            </a:extLst>
          </p:cNvPr>
          <p:cNvSpPr>
            <a:spLocks noGrp="1"/>
          </p:cNvSpPr>
          <p:nvPr>
            <p:ph idx="1"/>
          </p:nvPr>
        </p:nvSpPr>
        <p:spPr/>
        <p:txBody>
          <a:bodyPr/>
          <a:lstStyle/>
          <a:p>
            <a:r>
              <a:rPr lang="fr-FR" b="1" dirty="0">
                <a:solidFill>
                  <a:srgbClr val="FFFF00"/>
                </a:solidFill>
              </a:rPr>
              <a:t>L’addition</a:t>
            </a:r>
            <a:r>
              <a:rPr lang="fr-FR" dirty="0"/>
              <a:t> </a:t>
            </a:r>
          </a:p>
        </p:txBody>
      </p:sp>
      <p:sp>
        <p:nvSpPr>
          <p:cNvPr id="6" name="Espace réservé du numéro de diapositive 5">
            <a:extLst>
              <a:ext uri="{FF2B5EF4-FFF2-40B4-BE49-F238E27FC236}">
                <a16:creationId xmlns:a16="http://schemas.microsoft.com/office/drawing/2014/main" id="{72C7109E-BAC1-1F45-B89C-4C181401527E}"/>
              </a:ext>
            </a:extLst>
          </p:cNvPr>
          <p:cNvSpPr>
            <a:spLocks noGrp="1"/>
          </p:cNvSpPr>
          <p:nvPr>
            <p:ph type="sldNum" sz="quarter" idx="12"/>
          </p:nvPr>
        </p:nvSpPr>
        <p:spPr/>
        <p:txBody>
          <a:bodyPr/>
          <a:lstStyle/>
          <a:p>
            <a:fld id="{6D22F896-40B5-4ADD-8801-0D06FADFA095}" type="slidenum">
              <a:rPr lang="en-US" smtClean="0"/>
              <a:t>65</a:t>
            </a:fld>
            <a:endParaRPr lang="en-US" dirty="0"/>
          </a:p>
        </p:txBody>
      </p:sp>
      <p:sp>
        <p:nvSpPr>
          <p:cNvPr id="5" name="Titre 1">
            <a:extLst>
              <a:ext uri="{FF2B5EF4-FFF2-40B4-BE49-F238E27FC236}">
                <a16:creationId xmlns:a16="http://schemas.microsoft.com/office/drawing/2014/main" id="{2A396CEB-D477-A140-9113-C5AE5992AC19}"/>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2B66236B-94A1-4240-9804-A4CD61463CE9}"/>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8" name="Image 7">
            <a:extLst>
              <a:ext uri="{FF2B5EF4-FFF2-40B4-BE49-F238E27FC236}">
                <a16:creationId xmlns:a16="http://schemas.microsoft.com/office/drawing/2014/main" id="{10E6DD78-EAF1-9F48-9B7E-A4FBF66F8DBD}"/>
              </a:ext>
            </a:extLst>
          </p:cNvPr>
          <p:cNvPicPr>
            <a:picLocks noChangeAspect="1"/>
          </p:cNvPicPr>
          <p:nvPr/>
        </p:nvPicPr>
        <p:blipFill>
          <a:blip r:embed="rId2"/>
          <a:stretch>
            <a:fillRect/>
          </a:stretch>
        </p:blipFill>
        <p:spPr>
          <a:xfrm>
            <a:off x="834419" y="2763747"/>
            <a:ext cx="5105514" cy="3728633"/>
          </a:xfrm>
          <a:prstGeom prst="rect">
            <a:avLst/>
          </a:prstGeom>
        </p:spPr>
      </p:pic>
      <p:pic>
        <p:nvPicPr>
          <p:cNvPr id="10" name="Image 9">
            <a:extLst>
              <a:ext uri="{FF2B5EF4-FFF2-40B4-BE49-F238E27FC236}">
                <a16:creationId xmlns:a16="http://schemas.microsoft.com/office/drawing/2014/main" id="{AD07749E-103D-7743-B0EC-9135592A9AA5}"/>
              </a:ext>
            </a:extLst>
          </p:cNvPr>
          <p:cNvPicPr>
            <a:picLocks noChangeAspect="1"/>
          </p:cNvPicPr>
          <p:nvPr/>
        </p:nvPicPr>
        <p:blipFill>
          <a:blip r:embed="rId3"/>
          <a:stretch>
            <a:fillRect/>
          </a:stretch>
        </p:blipFill>
        <p:spPr>
          <a:xfrm>
            <a:off x="7014941" y="4029111"/>
            <a:ext cx="3022600" cy="977900"/>
          </a:xfrm>
          <a:prstGeom prst="rect">
            <a:avLst/>
          </a:prstGeom>
        </p:spPr>
      </p:pic>
    </p:spTree>
    <p:extLst>
      <p:ext uri="{BB962C8B-B14F-4D97-AF65-F5344CB8AC3E}">
        <p14:creationId xmlns:p14="http://schemas.microsoft.com/office/powerpoint/2010/main" val="2942385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7D37E9C-6AB6-544F-92F6-D61A242C47D3}"/>
              </a:ext>
            </a:extLst>
          </p:cNvPr>
          <p:cNvSpPr>
            <a:spLocks noGrp="1"/>
          </p:cNvSpPr>
          <p:nvPr>
            <p:ph idx="1"/>
          </p:nvPr>
        </p:nvSpPr>
        <p:spPr/>
        <p:txBody>
          <a:bodyPr/>
          <a:lstStyle/>
          <a:p>
            <a:r>
              <a:rPr lang="fr-FR" b="1" dirty="0">
                <a:solidFill>
                  <a:srgbClr val="FFFF00"/>
                </a:solidFill>
              </a:rPr>
              <a:t>La soustraction -</a:t>
            </a:r>
          </a:p>
          <a:p>
            <a:endParaRPr lang="fr-FR" dirty="0"/>
          </a:p>
          <a:p>
            <a:r>
              <a:rPr lang="fr-FR" dirty="0"/>
              <a:t>Tout ce qui était valable pour l’addition le reste pour la soustraction. Donc rien de plus. </a:t>
            </a:r>
          </a:p>
        </p:txBody>
      </p:sp>
      <p:sp>
        <p:nvSpPr>
          <p:cNvPr id="6" name="Espace réservé du numéro de diapositive 5">
            <a:extLst>
              <a:ext uri="{FF2B5EF4-FFF2-40B4-BE49-F238E27FC236}">
                <a16:creationId xmlns:a16="http://schemas.microsoft.com/office/drawing/2014/main" id="{85C0590C-CF32-CC46-AF83-610498B7A49E}"/>
              </a:ext>
            </a:extLst>
          </p:cNvPr>
          <p:cNvSpPr>
            <a:spLocks noGrp="1"/>
          </p:cNvSpPr>
          <p:nvPr>
            <p:ph type="sldNum" sz="quarter" idx="12"/>
          </p:nvPr>
        </p:nvSpPr>
        <p:spPr/>
        <p:txBody>
          <a:bodyPr/>
          <a:lstStyle/>
          <a:p>
            <a:fld id="{6D22F896-40B5-4ADD-8801-0D06FADFA095}" type="slidenum">
              <a:rPr lang="en-US" smtClean="0"/>
              <a:t>66</a:t>
            </a:fld>
            <a:endParaRPr lang="en-US" dirty="0"/>
          </a:p>
        </p:txBody>
      </p:sp>
      <p:sp>
        <p:nvSpPr>
          <p:cNvPr id="5" name="Titre 1">
            <a:extLst>
              <a:ext uri="{FF2B5EF4-FFF2-40B4-BE49-F238E27FC236}">
                <a16:creationId xmlns:a16="http://schemas.microsoft.com/office/drawing/2014/main" id="{ADF76701-9EEA-2143-85E7-5785300EC349}"/>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27F9956C-D878-AE4F-A4F3-63E7C42D3ED8}"/>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8" name="Image 7">
            <a:extLst>
              <a:ext uri="{FF2B5EF4-FFF2-40B4-BE49-F238E27FC236}">
                <a16:creationId xmlns:a16="http://schemas.microsoft.com/office/drawing/2014/main" id="{E0BB29C8-95D7-4747-A583-05DCCFA749B2}"/>
              </a:ext>
            </a:extLst>
          </p:cNvPr>
          <p:cNvPicPr>
            <a:picLocks noChangeAspect="1"/>
          </p:cNvPicPr>
          <p:nvPr/>
        </p:nvPicPr>
        <p:blipFill>
          <a:blip r:embed="rId2"/>
          <a:stretch>
            <a:fillRect/>
          </a:stretch>
        </p:blipFill>
        <p:spPr>
          <a:xfrm>
            <a:off x="990957" y="3990279"/>
            <a:ext cx="3745430" cy="2747641"/>
          </a:xfrm>
          <a:prstGeom prst="rect">
            <a:avLst/>
          </a:prstGeom>
        </p:spPr>
      </p:pic>
      <p:pic>
        <p:nvPicPr>
          <p:cNvPr id="10" name="Image 9">
            <a:extLst>
              <a:ext uri="{FF2B5EF4-FFF2-40B4-BE49-F238E27FC236}">
                <a16:creationId xmlns:a16="http://schemas.microsoft.com/office/drawing/2014/main" id="{E8F5BE7D-BA37-E746-B415-779A9F508067}"/>
              </a:ext>
            </a:extLst>
          </p:cNvPr>
          <p:cNvPicPr>
            <a:picLocks noChangeAspect="1"/>
          </p:cNvPicPr>
          <p:nvPr/>
        </p:nvPicPr>
        <p:blipFill>
          <a:blip r:embed="rId3"/>
          <a:stretch>
            <a:fillRect/>
          </a:stretch>
        </p:blipFill>
        <p:spPr>
          <a:xfrm>
            <a:off x="5561316" y="4778553"/>
            <a:ext cx="3124200" cy="876300"/>
          </a:xfrm>
          <a:prstGeom prst="rect">
            <a:avLst/>
          </a:prstGeom>
        </p:spPr>
      </p:pic>
    </p:spTree>
    <p:extLst>
      <p:ext uri="{BB962C8B-B14F-4D97-AF65-F5344CB8AC3E}">
        <p14:creationId xmlns:p14="http://schemas.microsoft.com/office/powerpoint/2010/main" val="27498709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9449736-7F43-5542-B8CF-FBF9F33AA9F3}"/>
              </a:ext>
            </a:extLst>
          </p:cNvPr>
          <p:cNvSpPr>
            <a:spLocks noGrp="1"/>
          </p:cNvSpPr>
          <p:nvPr>
            <p:ph idx="1"/>
          </p:nvPr>
        </p:nvSpPr>
        <p:spPr/>
        <p:txBody>
          <a:bodyPr/>
          <a:lstStyle/>
          <a:p>
            <a:r>
              <a:rPr lang="fr-FR" b="1" dirty="0">
                <a:solidFill>
                  <a:srgbClr val="FFFF00"/>
                </a:solidFill>
              </a:rPr>
              <a:t>La division /</a:t>
            </a:r>
          </a:p>
          <a:p>
            <a:endParaRPr lang="fr-FR" dirty="0"/>
          </a:p>
          <a:p>
            <a:r>
              <a:rPr lang="fr-FR" dirty="0"/>
              <a:t>Toutes les recommandations classiques de l’opération division reste valable ici (division par zéro interdite) mais il faut y ajouter quelques particularités spécifiques à C. Prenons cet exemple : </a:t>
            </a:r>
          </a:p>
          <a:p>
            <a:endParaRPr lang="fr-FR" dirty="0"/>
          </a:p>
        </p:txBody>
      </p:sp>
      <p:sp>
        <p:nvSpPr>
          <p:cNvPr id="6" name="Espace réservé du numéro de diapositive 5">
            <a:extLst>
              <a:ext uri="{FF2B5EF4-FFF2-40B4-BE49-F238E27FC236}">
                <a16:creationId xmlns:a16="http://schemas.microsoft.com/office/drawing/2014/main" id="{6630C442-7042-D843-ABC6-ED9047D1DC1E}"/>
              </a:ext>
            </a:extLst>
          </p:cNvPr>
          <p:cNvSpPr>
            <a:spLocks noGrp="1"/>
          </p:cNvSpPr>
          <p:nvPr>
            <p:ph type="sldNum" sz="quarter" idx="12"/>
          </p:nvPr>
        </p:nvSpPr>
        <p:spPr/>
        <p:txBody>
          <a:bodyPr/>
          <a:lstStyle/>
          <a:p>
            <a:fld id="{6D22F896-40B5-4ADD-8801-0D06FADFA095}" type="slidenum">
              <a:rPr lang="en-US" smtClean="0"/>
              <a:t>67</a:t>
            </a:fld>
            <a:endParaRPr lang="en-US" dirty="0"/>
          </a:p>
        </p:txBody>
      </p:sp>
      <p:sp>
        <p:nvSpPr>
          <p:cNvPr id="5" name="Titre 1">
            <a:extLst>
              <a:ext uri="{FF2B5EF4-FFF2-40B4-BE49-F238E27FC236}">
                <a16:creationId xmlns:a16="http://schemas.microsoft.com/office/drawing/2014/main" id="{08027DAD-38D1-C34E-8341-090183E9956C}"/>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2F0D2BA7-0D38-154A-8675-F71822F2A291}"/>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10" name="Image 9">
            <a:extLst>
              <a:ext uri="{FF2B5EF4-FFF2-40B4-BE49-F238E27FC236}">
                <a16:creationId xmlns:a16="http://schemas.microsoft.com/office/drawing/2014/main" id="{49AE6F9A-A90A-B740-8948-CBC761142DD1}"/>
              </a:ext>
            </a:extLst>
          </p:cNvPr>
          <p:cNvPicPr>
            <a:picLocks noChangeAspect="1"/>
          </p:cNvPicPr>
          <p:nvPr/>
        </p:nvPicPr>
        <p:blipFill>
          <a:blip r:embed="rId3"/>
          <a:stretch>
            <a:fillRect/>
          </a:stretch>
        </p:blipFill>
        <p:spPr>
          <a:xfrm>
            <a:off x="1007342" y="4530436"/>
            <a:ext cx="2955040" cy="2217882"/>
          </a:xfrm>
          <a:prstGeom prst="rect">
            <a:avLst/>
          </a:prstGeom>
        </p:spPr>
      </p:pic>
      <p:sp>
        <p:nvSpPr>
          <p:cNvPr id="11" name="ZoneTexte 10">
            <a:extLst>
              <a:ext uri="{FF2B5EF4-FFF2-40B4-BE49-F238E27FC236}">
                <a16:creationId xmlns:a16="http://schemas.microsoft.com/office/drawing/2014/main" id="{7F408303-0CFF-5C4B-BE3C-E5186F7BD4ED}"/>
              </a:ext>
            </a:extLst>
          </p:cNvPr>
          <p:cNvSpPr txBox="1"/>
          <p:nvPr/>
        </p:nvSpPr>
        <p:spPr>
          <a:xfrm>
            <a:off x="4391891" y="4530436"/>
            <a:ext cx="7378495" cy="369332"/>
          </a:xfrm>
          <a:prstGeom prst="rect">
            <a:avLst/>
          </a:prstGeom>
          <a:noFill/>
        </p:spPr>
        <p:txBody>
          <a:bodyPr wrap="none" rtlCol="0">
            <a:spAutoFit/>
          </a:bodyPr>
          <a:lstStyle/>
          <a:p>
            <a:r>
              <a:rPr lang="fr-FR" dirty="0"/>
              <a:t>Le résultat attendu est normalement 4.5. Voilà ce que nous obtenons</a:t>
            </a:r>
          </a:p>
        </p:txBody>
      </p:sp>
      <p:pic>
        <p:nvPicPr>
          <p:cNvPr id="13" name="Image 12">
            <a:extLst>
              <a:ext uri="{FF2B5EF4-FFF2-40B4-BE49-F238E27FC236}">
                <a16:creationId xmlns:a16="http://schemas.microsoft.com/office/drawing/2014/main" id="{958F0E3A-ADAD-1647-B189-3434E70E8944}"/>
              </a:ext>
            </a:extLst>
          </p:cNvPr>
          <p:cNvPicPr>
            <a:picLocks noChangeAspect="1"/>
          </p:cNvPicPr>
          <p:nvPr/>
        </p:nvPicPr>
        <p:blipFill>
          <a:blip r:embed="rId4"/>
          <a:stretch>
            <a:fillRect/>
          </a:stretch>
        </p:blipFill>
        <p:spPr>
          <a:xfrm>
            <a:off x="5855855" y="5339289"/>
            <a:ext cx="2946400" cy="596900"/>
          </a:xfrm>
          <a:prstGeom prst="rect">
            <a:avLst/>
          </a:prstGeom>
        </p:spPr>
      </p:pic>
    </p:spTree>
    <p:extLst>
      <p:ext uri="{BB962C8B-B14F-4D97-AF65-F5344CB8AC3E}">
        <p14:creationId xmlns:p14="http://schemas.microsoft.com/office/powerpoint/2010/main" val="7036055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939FCF1-210E-DC47-A685-FE00420BB734}"/>
              </a:ext>
            </a:extLst>
          </p:cNvPr>
          <p:cNvSpPr>
            <a:spLocks noGrp="1"/>
          </p:cNvSpPr>
          <p:nvPr>
            <p:ph idx="1"/>
          </p:nvPr>
        </p:nvSpPr>
        <p:spPr/>
        <p:txBody>
          <a:bodyPr>
            <a:normAutofit lnSpcReduction="10000"/>
          </a:bodyPr>
          <a:lstStyle/>
          <a:p>
            <a:r>
              <a:rPr lang="fr-FR" b="1" dirty="0">
                <a:solidFill>
                  <a:srgbClr val="FFFF00"/>
                </a:solidFill>
              </a:rPr>
              <a:t>La division /</a:t>
            </a:r>
          </a:p>
          <a:p>
            <a:r>
              <a:rPr lang="fr-FR" dirty="0"/>
              <a:t>Pourquoi le résultat est faux ???? 😩 😩 😩 😩 😩</a:t>
            </a:r>
          </a:p>
          <a:p>
            <a:endParaRPr lang="fr-FR" dirty="0"/>
          </a:p>
          <a:p>
            <a:r>
              <a:rPr lang="fr-FR" dirty="0"/>
              <a:t>En fait c’est simple. X est un entier, Y est un entier. Pour un ordinateur si vous diviser deux entiers, le résultat ne peut être qu’un entier et le 4.5 est transformé en 4.0. </a:t>
            </a:r>
          </a:p>
          <a:p>
            <a:endParaRPr lang="fr-FR" dirty="0"/>
          </a:p>
          <a:p>
            <a:r>
              <a:rPr lang="fr-FR" dirty="0"/>
              <a:t>Comment résoudre ce problème sans changer la nature de X ou Y ??? Il y a plusieurs solutions</a:t>
            </a:r>
          </a:p>
        </p:txBody>
      </p:sp>
      <p:sp>
        <p:nvSpPr>
          <p:cNvPr id="6" name="Espace réservé du numéro de diapositive 5">
            <a:extLst>
              <a:ext uri="{FF2B5EF4-FFF2-40B4-BE49-F238E27FC236}">
                <a16:creationId xmlns:a16="http://schemas.microsoft.com/office/drawing/2014/main" id="{2ACABBBF-67A7-C74A-9CAB-59EF196229E6}"/>
              </a:ext>
            </a:extLst>
          </p:cNvPr>
          <p:cNvSpPr>
            <a:spLocks noGrp="1"/>
          </p:cNvSpPr>
          <p:nvPr>
            <p:ph type="sldNum" sz="quarter" idx="12"/>
          </p:nvPr>
        </p:nvSpPr>
        <p:spPr/>
        <p:txBody>
          <a:bodyPr/>
          <a:lstStyle/>
          <a:p>
            <a:fld id="{6D22F896-40B5-4ADD-8801-0D06FADFA095}" type="slidenum">
              <a:rPr lang="en-US" smtClean="0"/>
              <a:t>68</a:t>
            </a:fld>
            <a:endParaRPr lang="en-US" dirty="0"/>
          </a:p>
        </p:txBody>
      </p:sp>
      <p:sp>
        <p:nvSpPr>
          <p:cNvPr id="5" name="Titre 1">
            <a:extLst>
              <a:ext uri="{FF2B5EF4-FFF2-40B4-BE49-F238E27FC236}">
                <a16:creationId xmlns:a16="http://schemas.microsoft.com/office/drawing/2014/main" id="{5E778953-A21A-D54F-B408-EADF8BF97FEB}"/>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F030F884-B3C3-414F-B396-342679626F6D}"/>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31214503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5771F9A-275D-734E-8518-C50375157C82}"/>
              </a:ext>
            </a:extLst>
          </p:cNvPr>
          <p:cNvSpPr>
            <a:spLocks noGrp="1"/>
          </p:cNvSpPr>
          <p:nvPr>
            <p:ph idx="1"/>
          </p:nvPr>
        </p:nvSpPr>
        <p:spPr>
          <a:xfrm>
            <a:off x="124691" y="2105892"/>
            <a:ext cx="7952509" cy="4752108"/>
          </a:xfrm>
        </p:spPr>
        <p:txBody>
          <a:bodyPr>
            <a:normAutofit lnSpcReduction="10000"/>
          </a:bodyPr>
          <a:lstStyle/>
          <a:p>
            <a:pPr algn="just"/>
            <a:r>
              <a:rPr lang="fr-FR" b="1" dirty="0">
                <a:solidFill>
                  <a:srgbClr val="FFFF00"/>
                </a:solidFill>
              </a:rPr>
              <a:t>La division /</a:t>
            </a:r>
          </a:p>
          <a:p>
            <a:pPr algn="just"/>
            <a:r>
              <a:rPr lang="fr-FR" dirty="0"/>
              <a:t>1) si vous divisiez une variable par un nombre on peut « forcer » un type juste le temps d’une opération. </a:t>
            </a:r>
          </a:p>
          <a:p>
            <a:pPr lvl="1" algn="just"/>
            <a:r>
              <a:rPr lang="fr-FR" dirty="0"/>
              <a:t>Z = X / 2. Le point derrière le 2 indique que son type change pour l’opération. Cela ne marche que si le numérateur ou dénominateur est un nombre.</a:t>
            </a:r>
          </a:p>
          <a:p>
            <a:pPr lvl="1" algn="just"/>
            <a:r>
              <a:rPr lang="fr-FR" dirty="0"/>
              <a:t>Z = X / (</a:t>
            </a:r>
            <a:r>
              <a:rPr lang="fr-FR" dirty="0" err="1"/>
              <a:t>float</a:t>
            </a:r>
            <a:r>
              <a:rPr lang="fr-FR" dirty="0"/>
              <a:t>)Y ou Z = (</a:t>
            </a:r>
            <a:r>
              <a:rPr lang="fr-FR" dirty="0" err="1"/>
              <a:t>float</a:t>
            </a:r>
            <a:r>
              <a:rPr lang="fr-FR" dirty="0"/>
              <a:t>) X / Y. Là encore on modifie le type juste le temps de l’opération. </a:t>
            </a:r>
          </a:p>
          <a:p>
            <a:pPr lvl="1" algn="just"/>
            <a:endParaRPr lang="fr-FR" dirty="0"/>
          </a:p>
          <a:p>
            <a:pPr algn="just"/>
            <a:r>
              <a:rPr lang="fr-FR" dirty="0"/>
              <a:t>Cette opération appelée </a:t>
            </a:r>
            <a:r>
              <a:rPr lang="fr-FR" dirty="0" err="1"/>
              <a:t>cast</a:t>
            </a:r>
            <a:r>
              <a:rPr lang="fr-FR" dirty="0"/>
              <a:t> utilise un principe de C qui est qu’une opération est effectuée sur le plus grand format des opérantes. Une variable devenant un réel, l’opération s’effectuera sur des réels et le résultat sera cohérent. </a:t>
            </a:r>
          </a:p>
        </p:txBody>
      </p:sp>
      <p:sp>
        <p:nvSpPr>
          <p:cNvPr id="6" name="Espace réservé du numéro de diapositive 5">
            <a:extLst>
              <a:ext uri="{FF2B5EF4-FFF2-40B4-BE49-F238E27FC236}">
                <a16:creationId xmlns:a16="http://schemas.microsoft.com/office/drawing/2014/main" id="{4AE47A59-205B-AB42-B760-D08F40AEC8F9}"/>
              </a:ext>
            </a:extLst>
          </p:cNvPr>
          <p:cNvSpPr>
            <a:spLocks noGrp="1"/>
          </p:cNvSpPr>
          <p:nvPr>
            <p:ph type="sldNum" sz="quarter" idx="12"/>
          </p:nvPr>
        </p:nvSpPr>
        <p:spPr/>
        <p:txBody>
          <a:bodyPr/>
          <a:lstStyle/>
          <a:p>
            <a:fld id="{6D22F896-40B5-4ADD-8801-0D06FADFA095}" type="slidenum">
              <a:rPr lang="en-US" smtClean="0"/>
              <a:t>69</a:t>
            </a:fld>
            <a:endParaRPr lang="en-US" dirty="0"/>
          </a:p>
        </p:txBody>
      </p:sp>
      <p:sp>
        <p:nvSpPr>
          <p:cNvPr id="5" name="Titre 1">
            <a:extLst>
              <a:ext uri="{FF2B5EF4-FFF2-40B4-BE49-F238E27FC236}">
                <a16:creationId xmlns:a16="http://schemas.microsoft.com/office/drawing/2014/main" id="{BBB0ED80-C074-9B4E-9CB6-1AE25B2D5361}"/>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4A22609F-8E28-1B41-A429-3BCDF9B7E9EE}"/>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8" name="Image 7">
            <a:extLst>
              <a:ext uri="{FF2B5EF4-FFF2-40B4-BE49-F238E27FC236}">
                <a16:creationId xmlns:a16="http://schemas.microsoft.com/office/drawing/2014/main" id="{291CE45E-F4B8-9347-B418-AF5F55825AEA}"/>
              </a:ext>
            </a:extLst>
          </p:cNvPr>
          <p:cNvPicPr>
            <a:picLocks noChangeAspect="1"/>
          </p:cNvPicPr>
          <p:nvPr/>
        </p:nvPicPr>
        <p:blipFill>
          <a:blip r:embed="rId2"/>
          <a:stretch>
            <a:fillRect/>
          </a:stretch>
        </p:blipFill>
        <p:spPr>
          <a:xfrm>
            <a:off x="8176746" y="2189969"/>
            <a:ext cx="3858720" cy="2395886"/>
          </a:xfrm>
          <a:prstGeom prst="rect">
            <a:avLst/>
          </a:prstGeom>
        </p:spPr>
      </p:pic>
      <p:pic>
        <p:nvPicPr>
          <p:cNvPr id="10" name="Image 9">
            <a:extLst>
              <a:ext uri="{FF2B5EF4-FFF2-40B4-BE49-F238E27FC236}">
                <a16:creationId xmlns:a16="http://schemas.microsoft.com/office/drawing/2014/main" id="{E137DB09-9F85-E143-883A-2D66E166FED0}"/>
              </a:ext>
            </a:extLst>
          </p:cNvPr>
          <p:cNvPicPr>
            <a:picLocks noChangeAspect="1"/>
          </p:cNvPicPr>
          <p:nvPr/>
        </p:nvPicPr>
        <p:blipFill>
          <a:blip r:embed="rId3"/>
          <a:stretch>
            <a:fillRect/>
          </a:stretch>
        </p:blipFill>
        <p:spPr>
          <a:xfrm>
            <a:off x="8557991" y="5297461"/>
            <a:ext cx="2959100" cy="711200"/>
          </a:xfrm>
          <a:prstGeom prst="rect">
            <a:avLst/>
          </a:prstGeom>
        </p:spPr>
      </p:pic>
    </p:spTree>
    <p:extLst>
      <p:ext uri="{BB962C8B-B14F-4D97-AF65-F5344CB8AC3E}">
        <p14:creationId xmlns:p14="http://schemas.microsoft.com/office/powerpoint/2010/main" val="27113059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85A1CAC-AF86-3A4F-B45B-7B939C8C5D7B}"/>
              </a:ext>
            </a:extLst>
          </p:cNvPr>
          <p:cNvSpPr>
            <a:spLocks noGrp="1"/>
          </p:cNvSpPr>
          <p:nvPr>
            <p:ph idx="1"/>
          </p:nvPr>
        </p:nvSpPr>
        <p:spPr/>
        <p:txBody>
          <a:bodyPr/>
          <a:lstStyle/>
          <a:p>
            <a:r>
              <a:rPr lang="fr-FR" b="1" dirty="0">
                <a:solidFill>
                  <a:srgbClr val="FFFF00"/>
                </a:solidFill>
              </a:rPr>
              <a:t>Modulo %</a:t>
            </a:r>
          </a:p>
          <a:p>
            <a:endParaRPr lang="fr-FR" dirty="0"/>
          </a:p>
          <a:p>
            <a:r>
              <a:rPr lang="fr-FR" dirty="0"/>
              <a:t>Le modulo affichera le reste d’une division d’un nombre par un autre. Son type est donc un entier.</a:t>
            </a:r>
          </a:p>
        </p:txBody>
      </p:sp>
      <p:sp>
        <p:nvSpPr>
          <p:cNvPr id="6" name="Espace réservé du numéro de diapositive 5">
            <a:extLst>
              <a:ext uri="{FF2B5EF4-FFF2-40B4-BE49-F238E27FC236}">
                <a16:creationId xmlns:a16="http://schemas.microsoft.com/office/drawing/2014/main" id="{B87299F0-1B9C-8C4D-B41F-8F4DB728E0E4}"/>
              </a:ext>
            </a:extLst>
          </p:cNvPr>
          <p:cNvSpPr>
            <a:spLocks noGrp="1"/>
          </p:cNvSpPr>
          <p:nvPr>
            <p:ph type="sldNum" sz="quarter" idx="12"/>
          </p:nvPr>
        </p:nvSpPr>
        <p:spPr/>
        <p:txBody>
          <a:bodyPr/>
          <a:lstStyle/>
          <a:p>
            <a:fld id="{6D22F896-40B5-4ADD-8801-0D06FADFA095}" type="slidenum">
              <a:rPr lang="en-US" smtClean="0"/>
              <a:t>70</a:t>
            </a:fld>
            <a:endParaRPr lang="en-US" dirty="0"/>
          </a:p>
        </p:txBody>
      </p:sp>
      <p:sp>
        <p:nvSpPr>
          <p:cNvPr id="5" name="Titre 1">
            <a:extLst>
              <a:ext uri="{FF2B5EF4-FFF2-40B4-BE49-F238E27FC236}">
                <a16:creationId xmlns:a16="http://schemas.microsoft.com/office/drawing/2014/main" id="{0D75C2D2-6DE8-D040-847F-173B20E6D3F1}"/>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851F9DD7-E8AD-FC45-83E0-F44417025DBB}"/>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8" name="Image 7">
            <a:extLst>
              <a:ext uri="{FF2B5EF4-FFF2-40B4-BE49-F238E27FC236}">
                <a16:creationId xmlns:a16="http://schemas.microsoft.com/office/drawing/2014/main" id="{0AE175B5-19DB-E14C-B251-C3C5C8985EE6}"/>
              </a:ext>
            </a:extLst>
          </p:cNvPr>
          <p:cNvPicPr>
            <a:picLocks noChangeAspect="1"/>
          </p:cNvPicPr>
          <p:nvPr/>
        </p:nvPicPr>
        <p:blipFill>
          <a:blip r:embed="rId2"/>
          <a:stretch>
            <a:fillRect/>
          </a:stretch>
        </p:blipFill>
        <p:spPr>
          <a:xfrm>
            <a:off x="817418" y="4055646"/>
            <a:ext cx="3505200" cy="2696874"/>
          </a:xfrm>
          <a:prstGeom prst="rect">
            <a:avLst/>
          </a:prstGeom>
        </p:spPr>
      </p:pic>
      <p:pic>
        <p:nvPicPr>
          <p:cNvPr id="10" name="Image 9">
            <a:extLst>
              <a:ext uri="{FF2B5EF4-FFF2-40B4-BE49-F238E27FC236}">
                <a16:creationId xmlns:a16="http://schemas.microsoft.com/office/drawing/2014/main" id="{674E1020-4765-9C4E-8CBE-42DE5EC185E8}"/>
              </a:ext>
            </a:extLst>
          </p:cNvPr>
          <p:cNvPicPr>
            <a:picLocks noChangeAspect="1"/>
          </p:cNvPicPr>
          <p:nvPr/>
        </p:nvPicPr>
        <p:blipFill>
          <a:blip r:embed="rId3"/>
          <a:stretch>
            <a:fillRect/>
          </a:stretch>
        </p:blipFill>
        <p:spPr>
          <a:xfrm>
            <a:off x="4610100" y="4136531"/>
            <a:ext cx="2971800" cy="647700"/>
          </a:xfrm>
          <a:prstGeom prst="rect">
            <a:avLst/>
          </a:prstGeom>
        </p:spPr>
      </p:pic>
      <p:sp>
        <p:nvSpPr>
          <p:cNvPr id="11" name="ZoneTexte 10">
            <a:extLst>
              <a:ext uri="{FF2B5EF4-FFF2-40B4-BE49-F238E27FC236}">
                <a16:creationId xmlns:a16="http://schemas.microsoft.com/office/drawing/2014/main" id="{123B246C-ACF8-FF4C-A72B-B56C8927A31B}"/>
              </a:ext>
            </a:extLst>
          </p:cNvPr>
          <p:cNvSpPr txBox="1"/>
          <p:nvPr/>
        </p:nvSpPr>
        <p:spPr>
          <a:xfrm>
            <a:off x="4610100" y="5126615"/>
            <a:ext cx="5420591" cy="830997"/>
          </a:xfrm>
          <a:prstGeom prst="rect">
            <a:avLst/>
          </a:prstGeom>
          <a:noFill/>
        </p:spPr>
        <p:txBody>
          <a:bodyPr wrap="square" rtlCol="0">
            <a:spAutoFit/>
          </a:bodyPr>
          <a:lstStyle/>
          <a:p>
            <a:r>
              <a:rPr lang="fr-FR" sz="2400" dirty="0"/>
              <a:t>Notez la petite astuce pour afficher un % dans la chaine du </a:t>
            </a:r>
            <a:r>
              <a:rPr lang="fr-FR" sz="2400" dirty="0" err="1"/>
              <a:t>printf</a:t>
            </a:r>
            <a:r>
              <a:rPr lang="fr-FR" sz="2400" dirty="0"/>
              <a:t> 🤡</a:t>
            </a:r>
          </a:p>
        </p:txBody>
      </p:sp>
    </p:spTree>
    <p:extLst>
      <p:ext uri="{BB962C8B-B14F-4D97-AF65-F5344CB8AC3E}">
        <p14:creationId xmlns:p14="http://schemas.microsoft.com/office/powerpoint/2010/main" val="2032751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DB03AD3-4C12-F141-AE53-BACAF0F1CCA2}"/>
              </a:ext>
            </a:extLst>
          </p:cNvPr>
          <p:cNvSpPr>
            <a:spLocks noGrp="1"/>
          </p:cNvSpPr>
          <p:nvPr>
            <p:ph idx="1"/>
          </p:nvPr>
        </p:nvSpPr>
        <p:spPr>
          <a:xfrm>
            <a:off x="680321" y="2336872"/>
            <a:ext cx="10155319" cy="4301671"/>
          </a:xfrm>
        </p:spPr>
        <p:txBody>
          <a:bodyPr>
            <a:normAutofit/>
          </a:bodyPr>
          <a:lstStyle/>
          <a:p>
            <a:r>
              <a:rPr lang="fr-FR" b="1" dirty="0">
                <a:solidFill>
                  <a:srgbClr val="FFFF00"/>
                </a:solidFill>
              </a:rPr>
              <a:t>Les raccourcis : incrémentation/décrémentation de 1 </a:t>
            </a:r>
          </a:p>
          <a:p>
            <a:r>
              <a:rPr lang="fr-FR" dirty="0"/>
              <a:t>Il y a un raccourci extrêmement utilisé en C c’est l’incrément de 1.</a:t>
            </a:r>
          </a:p>
          <a:p>
            <a:r>
              <a:rPr lang="fr-FR" dirty="0"/>
              <a:t>  Au lieu d’écrire A = A + 1, il est plus simple d’écrire A++ et pour A = A -1 le raccourcis s’écrit A--.</a:t>
            </a:r>
          </a:p>
          <a:p>
            <a:r>
              <a:rPr lang="fr-FR" dirty="0"/>
              <a:t>Mais je vois parfois écrit en C A++ et parfois ++A il y a une différence ?</a:t>
            </a:r>
          </a:p>
          <a:p>
            <a:r>
              <a:rPr lang="fr-FR" dirty="0"/>
              <a:t>Oui et non cela dépend de la l’instruction dans laquelle ce raccourcis est utilisé. </a:t>
            </a:r>
          </a:p>
          <a:p>
            <a:r>
              <a:rPr lang="fr-FR" dirty="0"/>
              <a:t>On va essayer d’être clair. </a:t>
            </a:r>
          </a:p>
        </p:txBody>
      </p:sp>
      <p:sp>
        <p:nvSpPr>
          <p:cNvPr id="6" name="Espace réservé du numéro de diapositive 5">
            <a:extLst>
              <a:ext uri="{FF2B5EF4-FFF2-40B4-BE49-F238E27FC236}">
                <a16:creationId xmlns:a16="http://schemas.microsoft.com/office/drawing/2014/main" id="{03742BC8-4E9E-D543-8926-4DB27934C5C4}"/>
              </a:ext>
            </a:extLst>
          </p:cNvPr>
          <p:cNvSpPr>
            <a:spLocks noGrp="1"/>
          </p:cNvSpPr>
          <p:nvPr>
            <p:ph type="sldNum" sz="quarter" idx="12"/>
          </p:nvPr>
        </p:nvSpPr>
        <p:spPr/>
        <p:txBody>
          <a:bodyPr/>
          <a:lstStyle/>
          <a:p>
            <a:fld id="{6D22F896-40B5-4ADD-8801-0D06FADFA095}" type="slidenum">
              <a:rPr lang="en-US" smtClean="0"/>
              <a:t>71</a:t>
            </a:fld>
            <a:endParaRPr lang="en-US" dirty="0"/>
          </a:p>
        </p:txBody>
      </p:sp>
      <p:sp>
        <p:nvSpPr>
          <p:cNvPr id="5" name="Titre 1">
            <a:extLst>
              <a:ext uri="{FF2B5EF4-FFF2-40B4-BE49-F238E27FC236}">
                <a16:creationId xmlns:a16="http://schemas.microsoft.com/office/drawing/2014/main" id="{B4BC4993-8EA3-7649-8F38-898856AB2896}"/>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3BB6517B-44B1-BD48-BF2A-6500201A7D67}"/>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27351626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CDA4940-8D39-9544-BE7E-F621FF0F1864}"/>
              </a:ext>
            </a:extLst>
          </p:cNvPr>
          <p:cNvSpPr>
            <a:spLocks noGrp="1"/>
          </p:cNvSpPr>
          <p:nvPr>
            <p:ph idx="1"/>
          </p:nvPr>
        </p:nvSpPr>
        <p:spPr>
          <a:xfrm>
            <a:off x="536483" y="2172486"/>
            <a:ext cx="6840362" cy="4207766"/>
          </a:xfrm>
        </p:spPr>
        <p:txBody>
          <a:bodyPr>
            <a:normAutofit/>
          </a:bodyPr>
          <a:lstStyle/>
          <a:p>
            <a:pPr algn="just"/>
            <a:r>
              <a:rPr lang="fr-FR" dirty="0"/>
              <a:t>A++ est appelée une </a:t>
            </a:r>
            <a:r>
              <a:rPr lang="fr-FR" dirty="0">
                <a:solidFill>
                  <a:srgbClr val="FFFF00"/>
                </a:solidFill>
              </a:rPr>
              <a:t>post-incrémentation</a:t>
            </a:r>
            <a:r>
              <a:rPr lang="fr-FR" dirty="0"/>
              <a:t>. ++A est appelée une </a:t>
            </a:r>
            <a:r>
              <a:rPr lang="fr-FR" dirty="0">
                <a:solidFill>
                  <a:srgbClr val="FFFF00"/>
                </a:solidFill>
              </a:rPr>
              <a:t>pré-incrémentation (-- sera la même mais en décrémentation) </a:t>
            </a:r>
            <a:r>
              <a:rPr lang="fr-FR" dirty="0"/>
              <a:t>. Dans la pré-</a:t>
            </a:r>
            <a:r>
              <a:rPr lang="fr-FR" dirty="0" err="1"/>
              <a:t>inc</a:t>
            </a:r>
            <a:r>
              <a:rPr lang="fr-FR" dirty="0"/>
              <a:t> on incrémente la valeur et on l’utilise ensuite dans l’expression. Pour la post-</a:t>
            </a:r>
            <a:r>
              <a:rPr lang="fr-FR" dirty="0" err="1"/>
              <a:t>inc</a:t>
            </a:r>
            <a:r>
              <a:rPr lang="fr-FR" dirty="0"/>
              <a:t> on utilise la valeur dans l’expression et on l’incrémente une fois l’instruction évaluée (attention l’instruction est la </a:t>
            </a:r>
            <a:r>
              <a:rPr lang="fr-FR" dirty="0" err="1"/>
              <a:t>Rvalue</a:t>
            </a:r>
            <a:r>
              <a:rPr lang="fr-FR" dirty="0"/>
              <a:t>).</a:t>
            </a:r>
          </a:p>
          <a:p>
            <a:pPr algn="just"/>
            <a:r>
              <a:rPr lang="fr-FR" dirty="0"/>
              <a:t>Prenons des exemples qui expliquent l’utilisation du ++ (ou --):</a:t>
            </a:r>
          </a:p>
        </p:txBody>
      </p:sp>
      <p:sp>
        <p:nvSpPr>
          <p:cNvPr id="6" name="Espace réservé du numéro de diapositive 5">
            <a:extLst>
              <a:ext uri="{FF2B5EF4-FFF2-40B4-BE49-F238E27FC236}">
                <a16:creationId xmlns:a16="http://schemas.microsoft.com/office/drawing/2014/main" id="{3792528F-45D3-4841-B13C-E4897049B45A}"/>
              </a:ext>
            </a:extLst>
          </p:cNvPr>
          <p:cNvSpPr>
            <a:spLocks noGrp="1"/>
          </p:cNvSpPr>
          <p:nvPr>
            <p:ph type="sldNum" sz="quarter" idx="12"/>
          </p:nvPr>
        </p:nvSpPr>
        <p:spPr/>
        <p:txBody>
          <a:bodyPr/>
          <a:lstStyle/>
          <a:p>
            <a:fld id="{6D22F896-40B5-4ADD-8801-0D06FADFA095}" type="slidenum">
              <a:rPr lang="en-US" smtClean="0"/>
              <a:t>72</a:t>
            </a:fld>
            <a:endParaRPr lang="en-US" dirty="0"/>
          </a:p>
        </p:txBody>
      </p:sp>
      <p:sp>
        <p:nvSpPr>
          <p:cNvPr id="5" name="Titre 1">
            <a:extLst>
              <a:ext uri="{FF2B5EF4-FFF2-40B4-BE49-F238E27FC236}">
                <a16:creationId xmlns:a16="http://schemas.microsoft.com/office/drawing/2014/main" id="{28222E4B-B592-3A42-BC18-E98E49ECCC5E}"/>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71919CEB-0489-2444-858C-38B2FF7FE34D}"/>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4" name="Image 3">
            <a:extLst>
              <a:ext uri="{FF2B5EF4-FFF2-40B4-BE49-F238E27FC236}">
                <a16:creationId xmlns:a16="http://schemas.microsoft.com/office/drawing/2014/main" id="{C6C5F3C1-86C3-AB45-8530-F65B217E63B5}"/>
              </a:ext>
            </a:extLst>
          </p:cNvPr>
          <p:cNvPicPr>
            <a:picLocks noChangeAspect="1"/>
          </p:cNvPicPr>
          <p:nvPr/>
        </p:nvPicPr>
        <p:blipFill>
          <a:blip r:embed="rId2"/>
          <a:stretch>
            <a:fillRect/>
          </a:stretch>
        </p:blipFill>
        <p:spPr>
          <a:xfrm>
            <a:off x="7526220" y="2557445"/>
            <a:ext cx="4509360" cy="3386476"/>
          </a:xfrm>
          <a:prstGeom prst="rect">
            <a:avLst/>
          </a:prstGeom>
        </p:spPr>
      </p:pic>
      <p:pic>
        <p:nvPicPr>
          <p:cNvPr id="9" name="Image 8">
            <a:extLst>
              <a:ext uri="{FF2B5EF4-FFF2-40B4-BE49-F238E27FC236}">
                <a16:creationId xmlns:a16="http://schemas.microsoft.com/office/drawing/2014/main" id="{FF072C6D-1E04-EB4E-81CB-272E1699AF47}"/>
              </a:ext>
            </a:extLst>
          </p:cNvPr>
          <p:cNvPicPr>
            <a:picLocks noChangeAspect="1"/>
          </p:cNvPicPr>
          <p:nvPr/>
        </p:nvPicPr>
        <p:blipFill>
          <a:blip r:embed="rId3"/>
          <a:stretch>
            <a:fillRect/>
          </a:stretch>
        </p:blipFill>
        <p:spPr>
          <a:xfrm>
            <a:off x="4073061" y="5783352"/>
            <a:ext cx="3162300" cy="596900"/>
          </a:xfrm>
          <a:prstGeom prst="rect">
            <a:avLst/>
          </a:prstGeom>
        </p:spPr>
      </p:pic>
    </p:spTree>
    <p:extLst>
      <p:ext uri="{BB962C8B-B14F-4D97-AF65-F5344CB8AC3E}">
        <p14:creationId xmlns:p14="http://schemas.microsoft.com/office/powerpoint/2010/main" val="20376925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823780-CE03-824A-9DD5-615327566143}"/>
              </a:ext>
            </a:extLst>
          </p:cNvPr>
          <p:cNvSpPr>
            <a:spLocks noGrp="1"/>
          </p:cNvSpPr>
          <p:nvPr>
            <p:ph idx="1"/>
          </p:nvPr>
        </p:nvSpPr>
        <p:spPr/>
        <p:txBody>
          <a:bodyPr/>
          <a:lstStyle/>
          <a:p>
            <a:r>
              <a:rPr lang="fr-FR" dirty="0"/>
              <a:t>Maintenant si l’incrémentation (décrémentation) est la seule instruction de la ligne le résultat entre A++ et ++A est identique. </a:t>
            </a:r>
          </a:p>
        </p:txBody>
      </p:sp>
      <p:sp>
        <p:nvSpPr>
          <p:cNvPr id="6" name="Espace réservé du numéro de diapositive 5">
            <a:extLst>
              <a:ext uri="{FF2B5EF4-FFF2-40B4-BE49-F238E27FC236}">
                <a16:creationId xmlns:a16="http://schemas.microsoft.com/office/drawing/2014/main" id="{1DF23E99-7690-9A4B-B9C5-14A4383B6BB1}"/>
              </a:ext>
            </a:extLst>
          </p:cNvPr>
          <p:cNvSpPr>
            <a:spLocks noGrp="1"/>
          </p:cNvSpPr>
          <p:nvPr>
            <p:ph type="sldNum" sz="quarter" idx="12"/>
          </p:nvPr>
        </p:nvSpPr>
        <p:spPr/>
        <p:txBody>
          <a:bodyPr/>
          <a:lstStyle/>
          <a:p>
            <a:fld id="{6D22F896-40B5-4ADD-8801-0D06FADFA095}" type="slidenum">
              <a:rPr lang="en-US" smtClean="0"/>
              <a:t>73</a:t>
            </a:fld>
            <a:endParaRPr lang="en-US" dirty="0"/>
          </a:p>
        </p:txBody>
      </p:sp>
      <p:sp>
        <p:nvSpPr>
          <p:cNvPr id="5" name="Titre 1">
            <a:extLst>
              <a:ext uri="{FF2B5EF4-FFF2-40B4-BE49-F238E27FC236}">
                <a16:creationId xmlns:a16="http://schemas.microsoft.com/office/drawing/2014/main" id="{C82B783B-5B0A-254F-B3FF-C1848BD1116E}"/>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55D0B0D9-1859-CA49-86DC-16669682805A}"/>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4" name="Image 3">
            <a:extLst>
              <a:ext uri="{FF2B5EF4-FFF2-40B4-BE49-F238E27FC236}">
                <a16:creationId xmlns:a16="http://schemas.microsoft.com/office/drawing/2014/main" id="{A6952C81-0336-B148-B4B5-17690EF118CF}"/>
              </a:ext>
            </a:extLst>
          </p:cNvPr>
          <p:cNvPicPr>
            <a:picLocks noChangeAspect="1"/>
          </p:cNvPicPr>
          <p:nvPr/>
        </p:nvPicPr>
        <p:blipFill>
          <a:blip r:embed="rId2"/>
          <a:stretch>
            <a:fillRect/>
          </a:stretch>
        </p:blipFill>
        <p:spPr>
          <a:xfrm>
            <a:off x="1104686" y="3339100"/>
            <a:ext cx="4103601" cy="2828247"/>
          </a:xfrm>
          <a:prstGeom prst="rect">
            <a:avLst/>
          </a:prstGeom>
        </p:spPr>
      </p:pic>
      <p:pic>
        <p:nvPicPr>
          <p:cNvPr id="9" name="Image 8">
            <a:extLst>
              <a:ext uri="{FF2B5EF4-FFF2-40B4-BE49-F238E27FC236}">
                <a16:creationId xmlns:a16="http://schemas.microsoft.com/office/drawing/2014/main" id="{986665AA-84BC-7C4F-9E21-3C9F1434A06F}"/>
              </a:ext>
            </a:extLst>
          </p:cNvPr>
          <p:cNvPicPr>
            <a:picLocks noChangeAspect="1"/>
          </p:cNvPicPr>
          <p:nvPr/>
        </p:nvPicPr>
        <p:blipFill>
          <a:blip r:embed="rId3"/>
          <a:stretch>
            <a:fillRect/>
          </a:stretch>
        </p:blipFill>
        <p:spPr>
          <a:xfrm>
            <a:off x="5655734" y="4216828"/>
            <a:ext cx="4191000" cy="787400"/>
          </a:xfrm>
          <a:prstGeom prst="rect">
            <a:avLst/>
          </a:prstGeom>
        </p:spPr>
      </p:pic>
    </p:spTree>
    <p:extLst>
      <p:ext uri="{BB962C8B-B14F-4D97-AF65-F5344CB8AC3E}">
        <p14:creationId xmlns:p14="http://schemas.microsoft.com/office/powerpoint/2010/main" val="29814362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7766104-A060-DC41-BDC7-9B10283EE377}"/>
              </a:ext>
            </a:extLst>
          </p:cNvPr>
          <p:cNvSpPr>
            <a:spLocks noGrp="1"/>
          </p:cNvSpPr>
          <p:nvPr>
            <p:ph idx="1"/>
          </p:nvPr>
        </p:nvSpPr>
        <p:spPr/>
        <p:txBody>
          <a:bodyPr/>
          <a:lstStyle/>
          <a:p>
            <a:pPr algn="just"/>
            <a:r>
              <a:rPr lang="fr-FR" b="1" dirty="0">
                <a:solidFill>
                  <a:srgbClr val="FFFF00"/>
                </a:solidFill>
              </a:rPr>
              <a:t>Les raccourcis sur les opérations de base</a:t>
            </a:r>
          </a:p>
          <a:p>
            <a:pPr algn="just"/>
            <a:r>
              <a:rPr lang="fr-FR" dirty="0"/>
              <a:t>Imaginez que vous ayez une opération de type A = A + 4. Il est interdit d’écrire A++ ++ ++ ++. Mais, il existe une autre façon de simplifier l’expression. En effet en C nous pouvons écrire A+=4. Ceci est possible pour toutes les opérations de base (si si les 4). </a:t>
            </a:r>
          </a:p>
        </p:txBody>
      </p:sp>
      <p:sp>
        <p:nvSpPr>
          <p:cNvPr id="6" name="Espace réservé du numéro de diapositive 5">
            <a:extLst>
              <a:ext uri="{FF2B5EF4-FFF2-40B4-BE49-F238E27FC236}">
                <a16:creationId xmlns:a16="http://schemas.microsoft.com/office/drawing/2014/main" id="{5823F2F8-64F4-6841-893F-FDFB76651C1F}"/>
              </a:ext>
            </a:extLst>
          </p:cNvPr>
          <p:cNvSpPr>
            <a:spLocks noGrp="1"/>
          </p:cNvSpPr>
          <p:nvPr>
            <p:ph type="sldNum" sz="quarter" idx="12"/>
          </p:nvPr>
        </p:nvSpPr>
        <p:spPr/>
        <p:txBody>
          <a:bodyPr/>
          <a:lstStyle/>
          <a:p>
            <a:fld id="{6D22F896-40B5-4ADD-8801-0D06FADFA095}" type="slidenum">
              <a:rPr lang="en-US" smtClean="0"/>
              <a:t>74</a:t>
            </a:fld>
            <a:endParaRPr lang="en-US" dirty="0"/>
          </a:p>
        </p:txBody>
      </p:sp>
      <p:sp>
        <p:nvSpPr>
          <p:cNvPr id="5" name="Titre 1">
            <a:extLst>
              <a:ext uri="{FF2B5EF4-FFF2-40B4-BE49-F238E27FC236}">
                <a16:creationId xmlns:a16="http://schemas.microsoft.com/office/drawing/2014/main" id="{BBBED906-18FD-6940-A482-BE68C048A980}"/>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AA3B9B84-E9CC-7449-A86D-B1A5D18A184B}"/>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4" name="Image 3">
            <a:extLst>
              <a:ext uri="{FF2B5EF4-FFF2-40B4-BE49-F238E27FC236}">
                <a16:creationId xmlns:a16="http://schemas.microsoft.com/office/drawing/2014/main" id="{AF16A699-55D7-E449-A27E-B661C9770DE2}"/>
              </a:ext>
            </a:extLst>
          </p:cNvPr>
          <p:cNvPicPr>
            <a:picLocks noChangeAspect="1"/>
          </p:cNvPicPr>
          <p:nvPr/>
        </p:nvPicPr>
        <p:blipFill>
          <a:blip r:embed="rId2"/>
          <a:stretch>
            <a:fillRect/>
          </a:stretch>
        </p:blipFill>
        <p:spPr>
          <a:xfrm>
            <a:off x="1028416" y="4275286"/>
            <a:ext cx="2680556" cy="2377913"/>
          </a:xfrm>
          <a:prstGeom prst="rect">
            <a:avLst/>
          </a:prstGeom>
        </p:spPr>
      </p:pic>
      <p:pic>
        <p:nvPicPr>
          <p:cNvPr id="9" name="Image 8">
            <a:extLst>
              <a:ext uri="{FF2B5EF4-FFF2-40B4-BE49-F238E27FC236}">
                <a16:creationId xmlns:a16="http://schemas.microsoft.com/office/drawing/2014/main" id="{D960D800-CAE9-5F4F-8069-CEA9F0E55042}"/>
              </a:ext>
            </a:extLst>
          </p:cNvPr>
          <p:cNvPicPr>
            <a:picLocks noChangeAspect="1"/>
          </p:cNvPicPr>
          <p:nvPr/>
        </p:nvPicPr>
        <p:blipFill>
          <a:blip r:embed="rId3"/>
          <a:stretch>
            <a:fillRect/>
          </a:stretch>
        </p:blipFill>
        <p:spPr>
          <a:xfrm>
            <a:off x="5364037" y="4958851"/>
            <a:ext cx="2984500" cy="1193800"/>
          </a:xfrm>
          <a:prstGeom prst="rect">
            <a:avLst/>
          </a:prstGeom>
        </p:spPr>
      </p:pic>
    </p:spTree>
    <p:extLst>
      <p:ext uri="{BB962C8B-B14F-4D97-AF65-F5344CB8AC3E}">
        <p14:creationId xmlns:p14="http://schemas.microsoft.com/office/powerpoint/2010/main" val="6035198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4DEFDC0-F666-1D4C-B430-7756FBDD919D}"/>
              </a:ext>
            </a:extLst>
          </p:cNvPr>
          <p:cNvSpPr>
            <a:spLocks noGrp="1"/>
          </p:cNvSpPr>
          <p:nvPr>
            <p:ph idx="1"/>
          </p:nvPr>
        </p:nvSpPr>
        <p:spPr/>
        <p:txBody>
          <a:bodyPr/>
          <a:lstStyle/>
          <a:p>
            <a:pPr algn="just"/>
            <a:r>
              <a:rPr lang="fr-FR" b="1" dirty="0">
                <a:solidFill>
                  <a:srgbClr val="FFFF00"/>
                </a:solidFill>
              </a:rPr>
              <a:t>Attention au piège des signes</a:t>
            </a:r>
          </a:p>
          <a:p>
            <a:r>
              <a:rPr lang="fr-FR" dirty="0"/>
              <a:t>Qu’affiche comme résultat cette opération ?</a:t>
            </a:r>
          </a:p>
        </p:txBody>
      </p:sp>
      <p:sp>
        <p:nvSpPr>
          <p:cNvPr id="6" name="Espace réservé du numéro de diapositive 5">
            <a:extLst>
              <a:ext uri="{FF2B5EF4-FFF2-40B4-BE49-F238E27FC236}">
                <a16:creationId xmlns:a16="http://schemas.microsoft.com/office/drawing/2014/main" id="{7266B358-E6E9-9945-A492-860F675CC31A}"/>
              </a:ext>
            </a:extLst>
          </p:cNvPr>
          <p:cNvSpPr>
            <a:spLocks noGrp="1"/>
          </p:cNvSpPr>
          <p:nvPr>
            <p:ph type="sldNum" sz="quarter" idx="12"/>
          </p:nvPr>
        </p:nvSpPr>
        <p:spPr/>
        <p:txBody>
          <a:bodyPr/>
          <a:lstStyle/>
          <a:p>
            <a:fld id="{6D22F896-40B5-4ADD-8801-0D06FADFA095}" type="slidenum">
              <a:rPr lang="en-US" smtClean="0"/>
              <a:t>75</a:t>
            </a:fld>
            <a:endParaRPr lang="en-US" dirty="0"/>
          </a:p>
        </p:txBody>
      </p:sp>
      <p:sp>
        <p:nvSpPr>
          <p:cNvPr id="5" name="Titre 1">
            <a:extLst>
              <a:ext uri="{FF2B5EF4-FFF2-40B4-BE49-F238E27FC236}">
                <a16:creationId xmlns:a16="http://schemas.microsoft.com/office/drawing/2014/main" id="{8A3EA23A-9E2B-C749-BB6E-4694C11BB916}"/>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FCCAE8D6-58B2-BA4E-90F2-5C9767C0D72E}"/>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9" name="Image 8">
            <a:extLst>
              <a:ext uri="{FF2B5EF4-FFF2-40B4-BE49-F238E27FC236}">
                <a16:creationId xmlns:a16="http://schemas.microsoft.com/office/drawing/2014/main" id="{B1CB48B1-D0F2-AE41-82F8-4E9CA7DBE913}"/>
              </a:ext>
            </a:extLst>
          </p:cNvPr>
          <p:cNvPicPr>
            <a:picLocks noChangeAspect="1"/>
          </p:cNvPicPr>
          <p:nvPr/>
        </p:nvPicPr>
        <p:blipFill>
          <a:blip r:embed="rId2"/>
          <a:stretch>
            <a:fillRect/>
          </a:stretch>
        </p:blipFill>
        <p:spPr>
          <a:xfrm>
            <a:off x="5952875" y="3436179"/>
            <a:ext cx="3327400" cy="685800"/>
          </a:xfrm>
          <a:prstGeom prst="rect">
            <a:avLst/>
          </a:prstGeom>
        </p:spPr>
      </p:pic>
      <p:pic>
        <p:nvPicPr>
          <p:cNvPr id="11" name="Image 10">
            <a:extLst>
              <a:ext uri="{FF2B5EF4-FFF2-40B4-BE49-F238E27FC236}">
                <a16:creationId xmlns:a16="http://schemas.microsoft.com/office/drawing/2014/main" id="{1C09E358-ABF1-0742-87BD-9CAFE51354E2}"/>
              </a:ext>
            </a:extLst>
          </p:cNvPr>
          <p:cNvPicPr>
            <a:picLocks noChangeAspect="1"/>
          </p:cNvPicPr>
          <p:nvPr/>
        </p:nvPicPr>
        <p:blipFill>
          <a:blip r:embed="rId3"/>
          <a:stretch>
            <a:fillRect/>
          </a:stretch>
        </p:blipFill>
        <p:spPr>
          <a:xfrm>
            <a:off x="341330" y="3444051"/>
            <a:ext cx="4263020" cy="2994845"/>
          </a:xfrm>
          <a:prstGeom prst="rect">
            <a:avLst/>
          </a:prstGeom>
        </p:spPr>
      </p:pic>
      <p:sp>
        <p:nvSpPr>
          <p:cNvPr id="12" name="ZoneTexte 11">
            <a:extLst>
              <a:ext uri="{FF2B5EF4-FFF2-40B4-BE49-F238E27FC236}">
                <a16:creationId xmlns:a16="http://schemas.microsoft.com/office/drawing/2014/main" id="{F0BCC160-9E09-844B-B972-B539319FF804}"/>
              </a:ext>
            </a:extLst>
          </p:cNvPr>
          <p:cNvSpPr txBox="1"/>
          <p:nvPr/>
        </p:nvSpPr>
        <p:spPr>
          <a:xfrm>
            <a:off x="4767210" y="4297955"/>
            <a:ext cx="7212457" cy="1754326"/>
          </a:xfrm>
          <a:prstGeom prst="rect">
            <a:avLst/>
          </a:prstGeom>
          <a:noFill/>
        </p:spPr>
        <p:txBody>
          <a:bodyPr wrap="square" rtlCol="0">
            <a:spAutoFit/>
          </a:bodyPr>
          <a:lstStyle/>
          <a:p>
            <a:r>
              <a:rPr lang="fr-FR" dirty="0"/>
              <a:t>Avec la priorité des opérateurs mathématiques on attendait </a:t>
            </a:r>
          </a:p>
          <a:p>
            <a:r>
              <a:rPr lang="fr-FR" dirty="0"/>
              <a:t>Comme résultat 2*8 = 16 + 5 donc 21 </a:t>
            </a:r>
          </a:p>
          <a:p>
            <a:r>
              <a:rPr lang="fr-FR" dirty="0"/>
              <a:t>Pourquoi ce 26 ? En fait cette opération *= (et les autres) s’applique à toute la </a:t>
            </a:r>
            <a:r>
              <a:rPr lang="fr-FR" dirty="0" err="1"/>
              <a:t>Rvalue</a:t>
            </a:r>
            <a:r>
              <a:rPr lang="fr-FR" dirty="0"/>
              <a:t>. </a:t>
            </a:r>
          </a:p>
          <a:p>
            <a:r>
              <a:rPr lang="fr-FR" dirty="0"/>
              <a:t>En fait on a X *= (8 + Y) soit X *= 13 donc avec X valant 2 on obtient bien le 26 affiché. </a:t>
            </a:r>
          </a:p>
        </p:txBody>
      </p:sp>
    </p:spTree>
    <p:extLst>
      <p:ext uri="{BB962C8B-B14F-4D97-AF65-F5344CB8AC3E}">
        <p14:creationId xmlns:p14="http://schemas.microsoft.com/office/powerpoint/2010/main" val="17577979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BD866C8-104F-324A-833D-20148DAC794A}"/>
              </a:ext>
            </a:extLst>
          </p:cNvPr>
          <p:cNvSpPr>
            <a:spLocks noGrp="1"/>
          </p:cNvSpPr>
          <p:nvPr>
            <p:ph idx="1"/>
          </p:nvPr>
        </p:nvSpPr>
        <p:spPr>
          <a:xfrm>
            <a:off x="680321" y="2336872"/>
            <a:ext cx="9613861" cy="4423523"/>
          </a:xfrm>
        </p:spPr>
        <p:txBody>
          <a:bodyPr>
            <a:normAutofit/>
          </a:bodyPr>
          <a:lstStyle/>
          <a:p>
            <a:pPr algn="just"/>
            <a:r>
              <a:rPr lang="fr-FR" b="1" dirty="0">
                <a:solidFill>
                  <a:srgbClr val="FFFF00"/>
                </a:solidFill>
              </a:rPr>
              <a:t>La bibliothèque mathématique</a:t>
            </a:r>
          </a:p>
          <a:p>
            <a:pPr algn="just"/>
            <a:r>
              <a:rPr lang="fr-FR" dirty="0"/>
              <a:t>Bien, pour effectuer certains calculs, nos 4 opérations de base vont très vite être limitées. Il faut alors construire des fonctions qui permettrons de calculer des factoriels, des puissances, valeurs absolues, des racines carrées, etc. Si nous en verrons que quelques unes sur des exemples (comme le factoriel), certaines sont moins évidentes à programmer (vous connaissez l’algorithme pour calculer une racine carrée ?).</a:t>
            </a:r>
          </a:p>
          <a:p>
            <a:pPr algn="just"/>
            <a:r>
              <a:rPr lang="fr-FR" dirty="0"/>
              <a:t>Heureusement certains ont bien bossé pour nous simplifier la vie et vous trouverez plein de fonctions déjà écrites dans la bibliothèque </a:t>
            </a:r>
            <a:r>
              <a:rPr lang="fr-FR" dirty="0" err="1"/>
              <a:t>math.h</a:t>
            </a:r>
            <a:r>
              <a:rPr lang="fr-FR" dirty="0"/>
              <a:t> (encore faut-il l’inclure 🤪). </a:t>
            </a:r>
          </a:p>
        </p:txBody>
      </p:sp>
      <p:sp>
        <p:nvSpPr>
          <p:cNvPr id="6" name="Espace réservé du numéro de diapositive 5">
            <a:extLst>
              <a:ext uri="{FF2B5EF4-FFF2-40B4-BE49-F238E27FC236}">
                <a16:creationId xmlns:a16="http://schemas.microsoft.com/office/drawing/2014/main" id="{18EB3724-35CE-2345-83A1-93A0905C0EF7}"/>
              </a:ext>
            </a:extLst>
          </p:cNvPr>
          <p:cNvSpPr>
            <a:spLocks noGrp="1"/>
          </p:cNvSpPr>
          <p:nvPr>
            <p:ph type="sldNum" sz="quarter" idx="12"/>
          </p:nvPr>
        </p:nvSpPr>
        <p:spPr/>
        <p:txBody>
          <a:bodyPr/>
          <a:lstStyle/>
          <a:p>
            <a:fld id="{6D22F896-40B5-4ADD-8801-0D06FADFA095}" type="slidenum">
              <a:rPr lang="en-US" smtClean="0"/>
              <a:t>76</a:t>
            </a:fld>
            <a:endParaRPr lang="en-US" dirty="0"/>
          </a:p>
        </p:txBody>
      </p:sp>
      <p:sp>
        <p:nvSpPr>
          <p:cNvPr id="5" name="Titre 1">
            <a:extLst>
              <a:ext uri="{FF2B5EF4-FFF2-40B4-BE49-F238E27FC236}">
                <a16:creationId xmlns:a16="http://schemas.microsoft.com/office/drawing/2014/main" id="{FF9D6B3B-91DB-7740-8591-D6289B23D63C}"/>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6B0462DE-508D-9F47-9BF8-0C4793CE6BCC}"/>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7865207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8D0B6E-95DC-8C46-B9CC-41FC4D89B6F0}"/>
              </a:ext>
            </a:extLst>
          </p:cNvPr>
          <p:cNvSpPr>
            <a:spLocks noGrp="1"/>
          </p:cNvSpPr>
          <p:nvPr>
            <p:ph idx="1"/>
          </p:nvPr>
        </p:nvSpPr>
        <p:spPr>
          <a:xfrm>
            <a:off x="680321" y="2336872"/>
            <a:ext cx="9613861" cy="3990775"/>
          </a:xfrm>
        </p:spPr>
        <p:txBody>
          <a:bodyPr>
            <a:normAutofit fontScale="92500" lnSpcReduction="20000"/>
          </a:bodyPr>
          <a:lstStyle/>
          <a:p>
            <a:r>
              <a:rPr lang="fr-FR" dirty="0"/>
              <a:t>De quelles fonctions dispos-t-on ? </a:t>
            </a:r>
          </a:p>
          <a:p>
            <a:r>
              <a:rPr lang="fr-FR" dirty="0" err="1"/>
              <a:t>fabs</a:t>
            </a:r>
            <a:r>
              <a:rPr lang="fr-FR" dirty="0"/>
              <a:t> (valeur absolue)</a:t>
            </a:r>
          </a:p>
          <a:p>
            <a:r>
              <a:rPr lang="fr-FR" dirty="0" err="1"/>
              <a:t>ceil</a:t>
            </a:r>
            <a:r>
              <a:rPr lang="fr-FR" dirty="0"/>
              <a:t> (entier supérieur au nombre réel donné)</a:t>
            </a:r>
          </a:p>
          <a:p>
            <a:r>
              <a:rPr lang="fr-FR" dirty="0" err="1"/>
              <a:t>floor</a:t>
            </a:r>
            <a:r>
              <a:rPr lang="fr-FR" dirty="0"/>
              <a:t> (entier inférieur au nombre réel donné)</a:t>
            </a:r>
          </a:p>
          <a:p>
            <a:r>
              <a:rPr lang="fr-FR" dirty="0" err="1"/>
              <a:t>pow</a:t>
            </a:r>
            <a:r>
              <a:rPr lang="fr-FR" dirty="0"/>
              <a:t> (puissance) </a:t>
            </a:r>
          </a:p>
          <a:p>
            <a:r>
              <a:rPr lang="fr-FR" dirty="0" err="1"/>
              <a:t>sqrt</a:t>
            </a:r>
            <a:r>
              <a:rPr lang="fr-FR" dirty="0"/>
              <a:t> (racine carrée)</a:t>
            </a:r>
          </a:p>
          <a:p>
            <a:r>
              <a:rPr lang="fr-FR" dirty="0"/>
              <a:t>sin, cos tan </a:t>
            </a:r>
            <a:r>
              <a:rPr lang="fr-FR" dirty="0" err="1"/>
              <a:t>asin</a:t>
            </a:r>
            <a:r>
              <a:rPr lang="fr-FR" dirty="0"/>
              <a:t>, </a:t>
            </a:r>
            <a:r>
              <a:rPr lang="fr-FR" dirty="0" err="1"/>
              <a:t>acos,atan</a:t>
            </a:r>
            <a:r>
              <a:rPr lang="fr-FR" dirty="0"/>
              <a:t> (no comment mais c’est en radian)</a:t>
            </a:r>
          </a:p>
          <a:p>
            <a:pPr lvl="1"/>
            <a:r>
              <a:rPr lang="fr-FR" dirty="0"/>
              <a:t>Angle en radian = pi * (angle en degré) / 180 </a:t>
            </a:r>
          </a:p>
          <a:p>
            <a:pPr lvl="1"/>
            <a:r>
              <a:rPr lang="fr-FR" dirty="0"/>
              <a:t>Angle en degré = 180 * (angle en radian) / pi </a:t>
            </a:r>
          </a:p>
          <a:p>
            <a:r>
              <a:rPr lang="fr-FR" dirty="0" err="1"/>
              <a:t>exp</a:t>
            </a:r>
            <a:r>
              <a:rPr lang="fr-FR" dirty="0"/>
              <a:t>, log, log10 (no comment)</a:t>
            </a:r>
          </a:p>
          <a:p>
            <a:r>
              <a:rPr lang="fr-FR" dirty="0"/>
              <a:t>Il y en a plein d’autres je vous laisse les découvrir sur Internet.</a:t>
            </a:r>
          </a:p>
        </p:txBody>
      </p:sp>
      <p:sp>
        <p:nvSpPr>
          <p:cNvPr id="6" name="Espace réservé du numéro de diapositive 5">
            <a:extLst>
              <a:ext uri="{FF2B5EF4-FFF2-40B4-BE49-F238E27FC236}">
                <a16:creationId xmlns:a16="http://schemas.microsoft.com/office/drawing/2014/main" id="{1F03F751-50F8-E64B-9270-A6821094BA74}"/>
              </a:ext>
            </a:extLst>
          </p:cNvPr>
          <p:cNvSpPr>
            <a:spLocks noGrp="1"/>
          </p:cNvSpPr>
          <p:nvPr>
            <p:ph type="sldNum" sz="quarter" idx="12"/>
          </p:nvPr>
        </p:nvSpPr>
        <p:spPr/>
        <p:txBody>
          <a:bodyPr/>
          <a:lstStyle/>
          <a:p>
            <a:fld id="{6D22F896-40B5-4ADD-8801-0D06FADFA095}" type="slidenum">
              <a:rPr lang="en-US" smtClean="0"/>
              <a:t>77</a:t>
            </a:fld>
            <a:endParaRPr lang="en-US" dirty="0"/>
          </a:p>
        </p:txBody>
      </p:sp>
      <p:sp>
        <p:nvSpPr>
          <p:cNvPr id="5" name="Titre 1">
            <a:extLst>
              <a:ext uri="{FF2B5EF4-FFF2-40B4-BE49-F238E27FC236}">
                <a16:creationId xmlns:a16="http://schemas.microsoft.com/office/drawing/2014/main" id="{BA7DD741-D6F9-884E-9988-97FBDD9F288C}"/>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652EFCD3-EBD7-0343-A58F-7B17FC24A9BC}"/>
              </a:ext>
            </a:extLst>
          </p:cNvPr>
          <p:cNvSpPr txBox="1"/>
          <p:nvPr/>
        </p:nvSpPr>
        <p:spPr>
          <a:xfrm>
            <a:off x="9780900" y="1109031"/>
            <a:ext cx="306494" cy="369332"/>
          </a:xfrm>
          <a:prstGeom prst="rect">
            <a:avLst/>
          </a:prstGeom>
          <a:noFill/>
        </p:spPr>
        <p:txBody>
          <a:bodyPr wrap="none" rtlCol="0">
            <a:spAutoFit/>
          </a:bodyPr>
          <a:lstStyle/>
          <a:p>
            <a:r>
              <a:rPr lang="fr-FR" dirty="0"/>
              <a:t>5</a:t>
            </a:r>
          </a:p>
        </p:txBody>
      </p:sp>
    </p:spTree>
    <p:extLst>
      <p:ext uri="{BB962C8B-B14F-4D97-AF65-F5344CB8AC3E}">
        <p14:creationId xmlns:p14="http://schemas.microsoft.com/office/powerpoint/2010/main" val="795606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FBBC08F-AD41-E340-BAEA-09F7BA272A9C}"/>
              </a:ext>
            </a:extLst>
          </p:cNvPr>
          <p:cNvSpPr>
            <a:spLocks noGrp="1"/>
          </p:cNvSpPr>
          <p:nvPr>
            <p:ph idx="1"/>
          </p:nvPr>
        </p:nvSpPr>
        <p:spPr/>
        <p:txBody>
          <a:bodyPr/>
          <a:lstStyle/>
          <a:p>
            <a:r>
              <a:rPr lang="fr-FR" dirty="0"/>
              <a:t>Exemple</a:t>
            </a:r>
          </a:p>
        </p:txBody>
      </p:sp>
      <p:sp>
        <p:nvSpPr>
          <p:cNvPr id="6" name="Espace réservé du numéro de diapositive 5">
            <a:extLst>
              <a:ext uri="{FF2B5EF4-FFF2-40B4-BE49-F238E27FC236}">
                <a16:creationId xmlns:a16="http://schemas.microsoft.com/office/drawing/2014/main" id="{005D7637-469A-F44A-B843-CB7243AA6E15}"/>
              </a:ext>
            </a:extLst>
          </p:cNvPr>
          <p:cNvSpPr>
            <a:spLocks noGrp="1"/>
          </p:cNvSpPr>
          <p:nvPr>
            <p:ph type="sldNum" sz="quarter" idx="12"/>
          </p:nvPr>
        </p:nvSpPr>
        <p:spPr/>
        <p:txBody>
          <a:bodyPr/>
          <a:lstStyle/>
          <a:p>
            <a:fld id="{6D22F896-40B5-4ADD-8801-0D06FADFA095}" type="slidenum">
              <a:rPr lang="en-US" smtClean="0"/>
              <a:t>78</a:t>
            </a:fld>
            <a:endParaRPr lang="en-US" dirty="0"/>
          </a:p>
        </p:txBody>
      </p:sp>
      <p:sp>
        <p:nvSpPr>
          <p:cNvPr id="5" name="Titre 1">
            <a:extLst>
              <a:ext uri="{FF2B5EF4-FFF2-40B4-BE49-F238E27FC236}">
                <a16:creationId xmlns:a16="http://schemas.microsoft.com/office/drawing/2014/main" id="{F87F0062-13D2-3346-86F5-177FBEFA3847}"/>
              </a:ext>
            </a:extLst>
          </p:cNvPr>
          <p:cNvSpPr>
            <a:spLocks noGrp="1"/>
          </p:cNvSpPr>
          <p:nvPr>
            <p:ph type="title"/>
          </p:nvPr>
        </p:nvSpPr>
        <p:spPr>
          <a:xfrm>
            <a:off x="680321" y="753228"/>
            <a:ext cx="9613861" cy="1080938"/>
          </a:xfrm>
        </p:spPr>
        <p:txBody>
          <a:bodyPr/>
          <a:lstStyle/>
          <a:p>
            <a:r>
              <a:rPr lang="fr-FR" dirty="0" err="1"/>
              <a:t>Calculus</a:t>
            </a:r>
            <a:endParaRPr lang="fr-FR" dirty="0"/>
          </a:p>
        </p:txBody>
      </p:sp>
      <p:sp>
        <p:nvSpPr>
          <p:cNvPr id="7" name="ZoneTexte 6">
            <a:extLst>
              <a:ext uri="{FF2B5EF4-FFF2-40B4-BE49-F238E27FC236}">
                <a16:creationId xmlns:a16="http://schemas.microsoft.com/office/drawing/2014/main" id="{A360F1EA-7B1D-EA49-B45B-9B5FECDAECF5}"/>
              </a:ext>
            </a:extLst>
          </p:cNvPr>
          <p:cNvSpPr txBox="1"/>
          <p:nvPr/>
        </p:nvSpPr>
        <p:spPr>
          <a:xfrm>
            <a:off x="9780900" y="1109031"/>
            <a:ext cx="306494" cy="369332"/>
          </a:xfrm>
          <a:prstGeom prst="rect">
            <a:avLst/>
          </a:prstGeom>
          <a:noFill/>
        </p:spPr>
        <p:txBody>
          <a:bodyPr wrap="none" rtlCol="0">
            <a:spAutoFit/>
          </a:bodyPr>
          <a:lstStyle/>
          <a:p>
            <a:r>
              <a:rPr lang="fr-FR" dirty="0"/>
              <a:t>5</a:t>
            </a:r>
          </a:p>
        </p:txBody>
      </p:sp>
      <p:pic>
        <p:nvPicPr>
          <p:cNvPr id="8" name="Image 7">
            <a:extLst>
              <a:ext uri="{FF2B5EF4-FFF2-40B4-BE49-F238E27FC236}">
                <a16:creationId xmlns:a16="http://schemas.microsoft.com/office/drawing/2014/main" id="{C3557F85-7AD8-8D4F-8606-FCB2FF58F920}"/>
              </a:ext>
            </a:extLst>
          </p:cNvPr>
          <p:cNvPicPr>
            <a:picLocks noChangeAspect="1"/>
          </p:cNvPicPr>
          <p:nvPr/>
        </p:nvPicPr>
        <p:blipFill>
          <a:blip r:embed="rId2"/>
          <a:stretch>
            <a:fillRect/>
          </a:stretch>
        </p:blipFill>
        <p:spPr>
          <a:xfrm>
            <a:off x="518274" y="2825181"/>
            <a:ext cx="5851704" cy="3667200"/>
          </a:xfrm>
          <a:prstGeom prst="rect">
            <a:avLst/>
          </a:prstGeom>
        </p:spPr>
      </p:pic>
      <p:pic>
        <p:nvPicPr>
          <p:cNvPr id="10" name="Image 9">
            <a:extLst>
              <a:ext uri="{FF2B5EF4-FFF2-40B4-BE49-F238E27FC236}">
                <a16:creationId xmlns:a16="http://schemas.microsoft.com/office/drawing/2014/main" id="{D8AA10F5-2B55-D14F-9B24-A12FEDE25AFA}"/>
              </a:ext>
            </a:extLst>
          </p:cNvPr>
          <p:cNvPicPr>
            <a:picLocks noChangeAspect="1"/>
          </p:cNvPicPr>
          <p:nvPr/>
        </p:nvPicPr>
        <p:blipFill>
          <a:blip r:embed="rId3"/>
          <a:stretch>
            <a:fillRect/>
          </a:stretch>
        </p:blipFill>
        <p:spPr>
          <a:xfrm>
            <a:off x="7140930" y="4136531"/>
            <a:ext cx="4165600" cy="774700"/>
          </a:xfrm>
          <a:prstGeom prst="rect">
            <a:avLst/>
          </a:prstGeom>
        </p:spPr>
      </p:pic>
    </p:spTree>
    <p:extLst>
      <p:ext uri="{BB962C8B-B14F-4D97-AF65-F5344CB8AC3E}">
        <p14:creationId xmlns:p14="http://schemas.microsoft.com/office/powerpoint/2010/main" val="3241911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F08368-5A06-B145-AD60-C2C6F54D072A}"/>
              </a:ext>
            </a:extLst>
          </p:cNvPr>
          <p:cNvSpPr>
            <a:spLocks noGrp="1"/>
          </p:cNvSpPr>
          <p:nvPr>
            <p:ph type="title"/>
          </p:nvPr>
        </p:nvSpPr>
        <p:spPr/>
        <p:txBody>
          <a:bodyPr/>
          <a:lstStyle/>
          <a:p>
            <a:r>
              <a:rPr lang="fr-FR" dirty="0"/>
              <a:t>Exercice simple opérations de base</a:t>
            </a:r>
          </a:p>
        </p:txBody>
      </p:sp>
      <p:sp>
        <p:nvSpPr>
          <p:cNvPr id="3" name="Espace réservé du contenu 2">
            <a:extLst>
              <a:ext uri="{FF2B5EF4-FFF2-40B4-BE49-F238E27FC236}">
                <a16:creationId xmlns:a16="http://schemas.microsoft.com/office/drawing/2014/main" id="{FE658002-41BF-B04B-AAEE-EB7A83F8CB72}"/>
              </a:ext>
            </a:extLst>
          </p:cNvPr>
          <p:cNvSpPr>
            <a:spLocks noGrp="1"/>
          </p:cNvSpPr>
          <p:nvPr>
            <p:ph idx="1"/>
          </p:nvPr>
        </p:nvSpPr>
        <p:spPr>
          <a:xfrm>
            <a:off x="680321" y="2336872"/>
            <a:ext cx="9613861" cy="4018957"/>
          </a:xfrm>
        </p:spPr>
        <p:txBody>
          <a:bodyPr>
            <a:normAutofit/>
          </a:bodyPr>
          <a:lstStyle/>
          <a:p>
            <a:pPr algn="just"/>
            <a:r>
              <a:rPr lang="fr-FR" dirty="0"/>
              <a:t>Ecrire un programme qui calcule :</a:t>
            </a:r>
          </a:p>
          <a:p>
            <a:pPr lvl="1" algn="just"/>
            <a:r>
              <a:rPr lang="fr-FR" dirty="0"/>
              <a:t>La circonférence d’un cercle dont les valeurs sont données au clavier</a:t>
            </a:r>
          </a:p>
          <a:p>
            <a:pPr lvl="1" algn="just"/>
            <a:r>
              <a:rPr lang="fr-FR" dirty="0"/>
              <a:t>La surface d’un cercle dont les valeurs sont données au clavier</a:t>
            </a:r>
          </a:p>
          <a:p>
            <a:pPr algn="just"/>
            <a:endParaRPr lang="fr-FR" dirty="0"/>
          </a:p>
          <a:p>
            <a:pPr algn="just"/>
            <a:r>
              <a:rPr lang="fr-FR" dirty="0"/>
              <a:t>Ecrire un programme où vous rentrez au clavier les longueurs des 3 côtés d’un triangle. Dire si le triangle est rectangle et dans tous les cas calculez les trois angles que vous afficherez en degrés.</a:t>
            </a:r>
          </a:p>
          <a:p>
            <a:pPr marL="457200" lvl="1" indent="0" algn="just">
              <a:buNone/>
            </a:pPr>
            <a:endParaRPr lang="fr-FR" dirty="0"/>
          </a:p>
        </p:txBody>
      </p:sp>
      <p:sp>
        <p:nvSpPr>
          <p:cNvPr id="4" name="Espace réservé du numéro de diapositive 3">
            <a:extLst>
              <a:ext uri="{FF2B5EF4-FFF2-40B4-BE49-F238E27FC236}">
                <a16:creationId xmlns:a16="http://schemas.microsoft.com/office/drawing/2014/main" id="{AA9B6E53-C4A4-8346-9F5C-8A6CA56E57CB}"/>
              </a:ext>
            </a:extLst>
          </p:cNvPr>
          <p:cNvSpPr>
            <a:spLocks noGrp="1"/>
          </p:cNvSpPr>
          <p:nvPr>
            <p:ph type="sldNum" sz="quarter" idx="12"/>
          </p:nvPr>
        </p:nvSpPr>
        <p:spPr/>
        <p:txBody>
          <a:bodyPr/>
          <a:lstStyle/>
          <a:p>
            <a:fld id="{6D22F896-40B5-4ADD-8801-0D06FADFA095}" type="slidenum">
              <a:rPr lang="en-US" smtClean="0"/>
              <a:t>79</a:t>
            </a:fld>
            <a:endParaRPr lang="en-US" dirty="0"/>
          </a:p>
        </p:txBody>
      </p:sp>
    </p:spTree>
    <p:extLst>
      <p:ext uri="{BB962C8B-B14F-4D97-AF65-F5344CB8AC3E}">
        <p14:creationId xmlns:p14="http://schemas.microsoft.com/office/powerpoint/2010/main" val="42844847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F59DCB-A69B-4047-8952-E4EC992D0F3C}"/>
              </a:ext>
            </a:extLst>
          </p:cNvPr>
          <p:cNvSpPr>
            <a:spLocks noGrp="1"/>
          </p:cNvSpPr>
          <p:nvPr>
            <p:ph type="title"/>
          </p:nvPr>
        </p:nvSpPr>
        <p:spPr/>
        <p:txBody>
          <a:bodyPr/>
          <a:lstStyle/>
          <a:p>
            <a:r>
              <a:rPr lang="en-GB" dirty="0" err="1"/>
              <a:t>Même</a:t>
            </a:r>
            <a:r>
              <a:rPr lang="en-GB" dirty="0"/>
              <a:t> </a:t>
            </a:r>
            <a:r>
              <a:rPr lang="en-GB" dirty="0" err="1"/>
              <a:t>lui</a:t>
            </a:r>
            <a:r>
              <a:rPr lang="en-GB" dirty="0"/>
              <a:t> le </a:t>
            </a:r>
            <a:r>
              <a:rPr lang="en-GB" dirty="0" err="1"/>
              <a:t>dit</a:t>
            </a:r>
            <a:endParaRPr lang="en-GB" dirty="0"/>
          </a:p>
        </p:txBody>
      </p:sp>
      <p:pic>
        <p:nvPicPr>
          <p:cNvPr id="6" name="Espace réservé du contenu 5" descr="Une image contenant homme, personne, portant, photo&#10;&#10;Description générée automatiquement">
            <a:extLst>
              <a:ext uri="{FF2B5EF4-FFF2-40B4-BE49-F238E27FC236}">
                <a16:creationId xmlns:a16="http://schemas.microsoft.com/office/drawing/2014/main" id="{9F97040B-5DCB-A54F-AB3C-12DD1565C21A}"/>
              </a:ext>
            </a:extLst>
          </p:cNvPr>
          <p:cNvPicPr>
            <a:picLocks noGrp="1" noChangeAspect="1"/>
          </p:cNvPicPr>
          <p:nvPr>
            <p:ph idx="1"/>
          </p:nvPr>
        </p:nvPicPr>
        <p:blipFill>
          <a:blip r:embed="rId3"/>
          <a:stretch>
            <a:fillRect/>
          </a:stretch>
        </p:blipFill>
        <p:spPr>
          <a:xfrm>
            <a:off x="2330493" y="2251502"/>
            <a:ext cx="6588219" cy="3988961"/>
          </a:xfrm>
        </p:spPr>
      </p:pic>
      <p:sp>
        <p:nvSpPr>
          <p:cNvPr id="4" name="Espace réservé du numéro de diapositive 3">
            <a:extLst>
              <a:ext uri="{FF2B5EF4-FFF2-40B4-BE49-F238E27FC236}">
                <a16:creationId xmlns:a16="http://schemas.microsoft.com/office/drawing/2014/main" id="{49FFCE6A-19B9-AB4E-AF9C-7C904ACACBB6}"/>
              </a:ext>
            </a:extLst>
          </p:cNvPr>
          <p:cNvSpPr>
            <a:spLocks noGrp="1"/>
          </p:cNvSpPr>
          <p:nvPr>
            <p:ph type="sldNum" sz="quarter" idx="12"/>
          </p:nvPr>
        </p:nvSpPr>
        <p:spPr/>
        <p:txBody>
          <a:bodyPr/>
          <a:lstStyle/>
          <a:p>
            <a:fld id="{6D22F896-40B5-4ADD-8801-0D06FADFA095}" type="slidenum">
              <a:rPr lang="en-US" smtClean="0"/>
              <a:t>80</a:t>
            </a:fld>
            <a:endParaRPr lang="en-US" dirty="0"/>
          </a:p>
        </p:txBody>
      </p:sp>
    </p:spTree>
    <p:extLst>
      <p:ext uri="{BB962C8B-B14F-4D97-AF65-F5344CB8AC3E}">
        <p14:creationId xmlns:p14="http://schemas.microsoft.com/office/powerpoint/2010/main" val="34982735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6. Les conditionnelles</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81</a:t>
            </a:fld>
            <a:endParaRPr lang="en-US" dirty="0"/>
          </a:p>
        </p:txBody>
      </p:sp>
    </p:spTree>
    <p:extLst>
      <p:ext uri="{BB962C8B-B14F-4D97-AF65-F5344CB8AC3E}">
        <p14:creationId xmlns:p14="http://schemas.microsoft.com/office/powerpoint/2010/main" val="32433323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FF97E8B-2D6A-6A47-9D61-64762F311E07}"/>
              </a:ext>
            </a:extLst>
          </p:cNvPr>
          <p:cNvSpPr>
            <a:spLocks noGrp="1"/>
          </p:cNvSpPr>
          <p:nvPr>
            <p:ph idx="1"/>
          </p:nvPr>
        </p:nvSpPr>
        <p:spPr/>
        <p:txBody>
          <a:bodyPr/>
          <a:lstStyle/>
          <a:p>
            <a:pPr algn="just"/>
            <a:r>
              <a:rPr lang="fr-FR" dirty="0"/>
              <a:t>Ok savoir créer et initialiser les variables c’est bien, utiliser des fonctions de </a:t>
            </a:r>
            <a:r>
              <a:rPr lang="fr-FR" dirty="0" err="1"/>
              <a:t>calule</a:t>
            </a:r>
            <a:r>
              <a:rPr lang="fr-FR" dirty="0"/>
              <a:t> c’est un plus mais si on ne peut pas comparer les valeurs et orienter un programme en fonction des résultats, nos programmes informatiques risquent de ne pas faire grand chose d’intéressant. </a:t>
            </a:r>
          </a:p>
          <a:p>
            <a:pPr algn="just"/>
            <a:r>
              <a:rPr lang="fr-FR" dirty="0"/>
              <a:t>Nous allons donc introduire la notion de conditionnelle et toutes les outils annexes comme les comparateurs autres opérateurs logiques.</a:t>
            </a:r>
          </a:p>
          <a:p>
            <a:pPr algn="just"/>
            <a:r>
              <a:rPr lang="fr-FR" dirty="0"/>
              <a:t>Bien on commence !!!!</a:t>
            </a:r>
          </a:p>
        </p:txBody>
      </p:sp>
      <p:sp>
        <p:nvSpPr>
          <p:cNvPr id="6" name="Espace réservé du numéro de diapositive 5">
            <a:extLst>
              <a:ext uri="{FF2B5EF4-FFF2-40B4-BE49-F238E27FC236}">
                <a16:creationId xmlns:a16="http://schemas.microsoft.com/office/drawing/2014/main" id="{FBD072F2-7156-544E-86FF-B49120B23886}"/>
              </a:ext>
            </a:extLst>
          </p:cNvPr>
          <p:cNvSpPr>
            <a:spLocks noGrp="1"/>
          </p:cNvSpPr>
          <p:nvPr>
            <p:ph type="sldNum" sz="quarter" idx="12"/>
          </p:nvPr>
        </p:nvSpPr>
        <p:spPr/>
        <p:txBody>
          <a:bodyPr/>
          <a:lstStyle/>
          <a:p>
            <a:fld id="{6D22F896-40B5-4ADD-8801-0D06FADFA095}" type="slidenum">
              <a:rPr lang="en-US" smtClean="0"/>
              <a:t>82</a:t>
            </a:fld>
            <a:endParaRPr lang="en-US" dirty="0"/>
          </a:p>
        </p:txBody>
      </p:sp>
      <p:sp>
        <p:nvSpPr>
          <p:cNvPr id="5" name="Titre 1">
            <a:extLst>
              <a:ext uri="{FF2B5EF4-FFF2-40B4-BE49-F238E27FC236}">
                <a16:creationId xmlns:a16="http://schemas.microsoft.com/office/drawing/2014/main" id="{0EE65276-E3D8-534F-96ED-1CF91BC62593}"/>
              </a:ext>
            </a:extLst>
          </p:cNvPr>
          <p:cNvSpPr>
            <a:spLocks noGrp="1"/>
          </p:cNvSpPr>
          <p:nvPr>
            <p:ph type="title"/>
          </p:nvPr>
        </p:nvSpPr>
        <p:spPr>
          <a:xfrm>
            <a:off x="680321" y="753228"/>
            <a:ext cx="9613861" cy="1080938"/>
          </a:xfrm>
        </p:spPr>
        <p:txBody>
          <a:bodyPr/>
          <a:lstStyle/>
          <a:p>
            <a:r>
              <a:rPr lang="fr-FR" dirty="0"/>
              <a:t>Sortie de conditionnelle(s)</a:t>
            </a:r>
          </a:p>
        </p:txBody>
      </p:sp>
      <p:sp>
        <p:nvSpPr>
          <p:cNvPr id="7" name="ZoneTexte 6">
            <a:extLst>
              <a:ext uri="{FF2B5EF4-FFF2-40B4-BE49-F238E27FC236}">
                <a16:creationId xmlns:a16="http://schemas.microsoft.com/office/drawing/2014/main" id="{A196BD49-8BCD-4C49-B83D-51DD48B30AE1}"/>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28570617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3AA706D-11FF-8341-909A-0740DA179334}"/>
              </a:ext>
            </a:extLst>
          </p:cNvPr>
          <p:cNvSpPr>
            <a:spLocks noGrp="1"/>
          </p:cNvSpPr>
          <p:nvPr>
            <p:ph idx="1"/>
          </p:nvPr>
        </p:nvSpPr>
        <p:spPr>
          <a:xfrm>
            <a:off x="680321" y="2336873"/>
            <a:ext cx="9953432" cy="3599316"/>
          </a:xfrm>
        </p:spPr>
        <p:txBody>
          <a:bodyPr>
            <a:normAutofit/>
          </a:bodyPr>
          <a:lstStyle/>
          <a:p>
            <a:pPr algn="just"/>
            <a:r>
              <a:rPr lang="fr-FR" dirty="0"/>
              <a:t>Une conditionnelle va servir à exécuter des parties de programme différentes en fonction de la comparaison de deux variables. Ce sont des actions que l’on fait souvent :</a:t>
            </a:r>
          </a:p>
          <a:p>
            <a:pPr lvl="1" algn="just"/>
            <a:r>
              <a:rPr lang="fr-FR" dirty="0"/>
              <a:t>Si ma note en info est supérieure à 10 j’aurai mon année</a:t>
            </a:r>
          </a:p>
          <a:p>
            <a:pPr lvl="1" algn="just"/>
            <a:r>
              <a:rPr lang="fr-FR" dirty="0"/>
              <a:t>Si je ne suis pas toujours le nez sur mon portable alors je comprendrai le cours</a:t>
            </a:r>
          </a:p>
          <a:p>
            <a:pPr lvl="1" algn="just"/>
            <a:r>
              <a:rPr lang="fr-FR" dirty="0"/>
              <a:t>Si ma note en maths est supérieure à 10 alors je pense que je rêve.</a:t>
            </a:r>
          </a:p>
          <a:p>
            <a:pPr algn="just"/>
            <a:r>
              <a:rPr lang="fr-FR" dirty="0"/>
              <a:t>Dans la construction d’une condition il y a le « Si » puis une comparaison (souvent de variables ou d’expression) et une action à réaliser si cette condition est vraie ou fausse. </a:t>
            </a:r>
          </a:p>
          <a:p>
            <a:pPr algn="just"/>
            <a:endParaRPr lang="fr-FR" dirty="0"/>
          </a:p>
          <a:p>
            <a:pPr lvl="1" algn="just"/>
            <a:endParaRPr lang="fr-FR" dirty="0"/>
          </a:p>
        </p:txBody>
      </p:sp>
      <p:sp>
        <p:nvSpPr>
          <p:cNvPr id="4" name="Espace réservé du numéro de diapositive 3">
            <a:extLst>
              <a:ext uri="{FF2B5EF4-FFF2-40B4-BE49-F238E27FC236}">
                <a16:creationId xmlns:a16="http://schemas.microsoft.com/office/drawing/2014/main" id="{8278FD4F-97DF-CF4C-BCC4-F3524B80025A}"/>
              </a:ext>
            </a:extLst>
          </p:cNvPr>
          <p:cNvSpPr>
            <a:spLocks noGrp="1"/>
          </p:cNvSpPr>
          <p:nvPr>
            <p:ph type="sldNum" sz="quarter" idx="12"/>
          </p:nvPr>
        </p:nvSpPr>
        <p:spPr/>
        <p:txBody>
          <a:bodyPr/>
          <a:lstStyle/>
          <a:p>
            <a:fld id="{6D22F896-40B5-4ADD-8801-0D06FADFA095}" type="slidenum">
              <a:rPr lang="en-US" smtClean="0"/>
              <a:t>83</a:t>
            </a:fld>
            <a:endParaRPr lang="en-US" dirty="0"/>
          </a:p>
        </p:txBody>
      </p:sp>
      <p:sp>
        <p:nvSpPr>
          <p:cNvPr id="5" name="Titre 1">
            <a:extLst>
              <a:ext uri="{FF2B5EF4-FFF2-40B4-BE49-F238E27FC236}">
                <a16:creationId xmlns:a16="http://schemas.microsoft.com/office/drawing/2014/main" id="{ED2CDA3F-293F-3049-B0A9-E3356FCD629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1A6DAE8C-534B-3F46-AE79-45A98B067C63}"/>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2982238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43004F4-C741-DC4F-8DFB-CF74D2D596A4}"/>
              </a:ext>
            </a:extLst>
          </p:cNvPr>
          <p:cNvSpPr>
            <a:spLocks noGrp="1"/>
          </p:cNvSpPr>
          <p:nvPr>
            <p:ph idx="1"/>
          </p:nvPr>
        </p:nvSpPr>
        <p:spPr/>
        <p:txBody>
          <a:bodyPr/>
          <a:lstStyle/>
          <a:p>
            <a:pPr algn="just"/>
            <a:r>
              <a:rPr lang="fr-FR" b="1" dirty="0">
                <a:solidFill>
                  <a:srgbClr val="FFFF00"/>
                </a:solidFill>
              </a:rPr>
              <a:t>Les symboles de comparaison</a:t>
            </a:r>
          </a:p>
          <a:p>
            <a:pPr algn="just"/>
            <a:r>
              <a:rPr lang="fr-FR" dirty="0"/>
              <a:t>Pour comparer des valeurs nous devons disposer d’un certain nombre de symboles de comparaison comme en mathématique. Les voilà :  </a:t>
            </a:r>
          </a:p>
        </p:txBody>
      </p:sp>
      <p:sp>
        <p:nvSpPr>
          <p:cNvPr id="4" name="Espace réservé du numéro de diapositive 3">
            <a:extLst>
              <a:ext uri="{FF2B5EF4-FFF2-40B4-BE49-F238E27FC236}">
                <a16:creationId xmlns:a16="http://schemas.microsoft.com/office/drawing/2014/main" id="{C6E3BAE8-D77F-E24C-955D-0C2C975B734B}"/>
              </a:ext>
            </a:extLst>
          </p:cNvPr>
          <p:cNvSpPr>
            <a:spLocks noGrp="1"/>
          </p:cNvSpPr>
          <p:nvPr>
            <p:ph type="sldNum" sz="quarter" idx="12"/>
          </p:nvPr>
        </p:nvSpPr>
        <p:spPr/>
        <p:txBody>
          <a:bodyPr/>
          <a:lstStyle/>
          <a:p>
            <a:fld id="{6D22F896-40B5-4ADD-8801-0D06FADFA095}" type="slidenum">
              <a:rPr lang="en-US" smtClean="0"/>
              <a:t>84</a:t>
            </a:fld>
            <a:endParaRPr lang="en-US" dirty="0"/>
          </a:p>
        </p:txBody>
      </p:sp>
      <p:sp>
        <p:nvSpPr>
          <p:cNvPr id="5" name="Titre 1">
            <a:extLst>
              <a:ext uri="{FF2B5EF4-FFF2-40B4-BE49-F238E27FC236}">
                <a16:creationId xmlns:a16="http://schemas.microsoft.com/office/drawing/2014/main" id="{4FBD3F1C-985A-0F44-BB51-3864ED9BE1D0}"/>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620B6CF0-C333-DB4E-8E1F-C0F881D75C18}"/>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6136AE80-D0E2-C744-8AEA-340018E165CE}"/>
              </a:ext>
            </a:extLst>
          </p:cNvPr>
          <p:cNvPicPr>
            <a:picLocks noChangeAspect="1"/>
          </p:cNvPicPr>
          <p:nvPr/>
        </p:nvPicPr>
        <p:blipFill>
          <a:blip r:embed="rId2"/>
          <a:stretch>
            <a:fillRect/>
          </a:stretch>
        </p:blipFill>
        <p:spPr>
          <a:xfrm>
            <a:off x="1070516" y="3890633"/>
            <a:ext cx="3843390" cy="2777671"/>
          </a:xfrm>
          <a:prstGeom prst="rect">
            <a:avLst/>
          </a:prstGeom>
        </p:spPr>
      </p:pic>
      <p:sp>
        <p:nvSpPr>
          <p:cNvPr id="9" name="ZoneTexte 8">
            <a:extLst>
              <a:ext uri="{FF2B5EF4-FFF2-40B4-BE49-F238E27FC236}">
                <a16:creationId xmlns:a16="http://schemas.microsoft.com/office/drawing/2014/main" id="{3A9FCFF0-6C1D-E543-986E-A03AB6AD2C47}"/>
              </a:ext>
            </a:extLst>
          </p:cNvPr>
          <p:cNvSpPr txBox="1"/>
          <p:nvPr/>
        </p:nvSpPr>
        <p:spPr>
          <a:xfrm>
            <a:off x="5682323" y="4271704"/>
            <a:ext cx="5143759" cy="923330"/>
          </a:xfrm>
          <a:prstGeom prst="rect">
            <a:avLst/>
          </a:prstGeom>
          <a:noFill/>
        </p:spPr>
        <p:txBody>
          <a:bodyPr wrap="square" rtlCol="0">
            <a:spAutoFit/>
          </a:bodyPr>
          <a:lstStyle/>
          <a:p>
            <a:r>
              <a:rPr lang="fr-FR" dirty="0">
                <a:highlight>
                  <a:srgbClr val="000000"/>
                </a:highlight>
              </a:rPr>
              <a:t>Erreur classique : confondre ==  qui est une comparaison de deux valeurs et = qui le symbole d’affectation.</a:t>
            </a:r>
          </a:p>
        </p:txBody>
      </p:sp>
    </p:spTree>
    <p:extLst>
      <p:ext uri="{BB962C8B-B14F-4D97-AF65-F5344CB8AC3E}">
        <p14:creationId xmlns:p14="http://schemas.microsoft.com/office/powerpoint/2010/main" val="5636472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3F918F-114A-694A-8202-2683ED4A9165}"/>
              </a:ext>
            </a:extLst>
          </p:cNvPr>
          <p:cNvSpPr>
            <a:spLocks noGrp="1"/>
          </p:cNvSpPr>
          <p:nvPr>
            <p:ph idx="1"/>
          </p:nvPr>
        </p:nvSpPr>
        <p:spPr/>
        <p:txBody>
          <a:bodyPr/>
          <a:lstStyle/>
          <a:p>
            <a:r>
              <a:rPr lang="fr-FR" b="1" dirty="0">
                <a:solidFill>
                  <a:srgbClr val="FFFF00"/>
                </a:solidFill>
              </a:rPr>
              <a:t>Le if simple</a:t>
            </a:r>
          </a:p>
          <a:p>
            <a:r>
              <a:rPr lang="fr-FR" dirty="0"/>
              <a:t>La construction est relativement simple</a:t>
            </a:r>
          </a:p>
          <a:p>
            <a:pPr lvl="1"/>
            <a:r>
              <a:rPr lang="fr-FR" dirty="0"/>
              <a:t>If (condition à tester est vraie)</a:t>
            </a:r>
          </a:p>
          <a:p>
            <a:pPr marL="457200" lvl="1" indent="0">
              <a:buNone/>
            </a:pPr>
            <a:r>
              <a:rPr lang="fr-FR" dirty="0"/>
              <a:t>	{</a:t>
            </a:r>
          </a:p>
          <a:p>
            <a:pPr marL="457200" lvl="1" indent="0">
              <a:buNone/>
            </a:pPr>
            <a:r>
              <a:rPr lang="fr-FR" dirty="0"/>
              <a:t>	/* les instructions à réaliser si la condition est vraie */</a:t>
            </a:r>
          </a:p>
          <a:p>
            <a:pPr marL="457200" lvl="1" indent="0">
              <a:buNone/>
            </a:pPr>
            <a:r>
              <a:rPr lang="fr-FR" dirty="0"/>
              <a:t>	}</a:t>
            </a:r>
          </a:p>
        </p:txBody>
      </p:sp>
      <p:sp>
        <p:nvSpPr>
          <p:cNvPr id="4" name="Espace réservé du numéro de diapositive 3">
            <a:extLst>
              <a:ext uri="{FF2B5EF4-FFF2-40B4-BE49-F238E27FC236}">
                <a16:creationId xmlns:a16="http://schemas.microsoft.com/office/drawing/2014/main" id="{C9C78304-78A2-B145-AC3B-7B51C4DEE9F8}"/>
              </a:ext>
            </a:extLst>
          </p:cNvPr>
          <p:cNvSpPr>
            <a:spLocks noGrp="1"/>
          </p:cNvSpPr>
          <p:nvPr>
            <p:ph type="sldNum" sz="quarter" idx="12"/>
          </p:nvPr>
        </p:nvSpPr>
        <p:spPr/>
        <p:txBody>
          <a:bodyPr/>
          <a:lstStyle/>
          <a:p>
            <a:fld id="{6D22F896-40B5-4ADD-8801-0D06FADFA095}" type="slidenum">
              <a:rPr lang="en-US" smtClean="0"/>
              <a:t>85</a:t>
            </a:fld>
            <a:endParaRPr lang="en-US" dirty="0"/>
          </a:p>
        </p:txBody>
      </p:sp>
      <p:sp>
        <p:nvSpPr>
          <p:cNvPr id="5" name="Titre 1">
            <a:extLst>
              <a:ext uri="{FF2B5EF4-FFF2-40B4-BE49-F238E27FC236}">
                <a16:creationId xmlns:a16="http://schemas.microsoft.com/office/drawing/2014/main" id="{973852AB-158A-3342-B425-9844E8A98791}"/>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50D3BF85-3C41-1C49-B348-E491733117D9}"/>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10" name="Image 9">
            <a:extLst>
              <a:ext uri="{FF2B5EF4-FFF2-40B4-BE49-F238E27FC236}">
                <a16:creationId xmlns:a16="http://schemas.microsoft.com/office/drawing/2014/main" id="{4EAAE308-8CAA-B240-9413-13817AEE3203}"/>
              </a:ext>
            </a:extLst>
          </p:cNvPr>
          <p:cNvPicPr>
            <a:picLocks noChangeAspect="1"/>
          </p:cNvPicPr>
          <p:nvPr/>
        </p:nvPicPr>
        <p:blipFill>
          <a:blip r:embed="rId2"/>
          <a:stretch>
            <a:fillRect/>
          </a:stretch>
        </p:blipFill>
        <p:spPr>
          <a:xfrm>
            <a:off x="7560030" y="5334660"/>
            <a:ext cx="3746500" cy="635000"/>
          </a:xfrm>
          <a:prstGeom prst="rect">
            <a:avLst/>
          </a:prstGeom>
        </p:spPr>
      </p:pic>
      <p:sp>
        <p:nvSpPr>
          <p:cNvPr id="11" name="ZoneTexte 10">
            <a:extLst>
              <a:ext uri="{FF2B5EF4-FFF2-40B4-BE49-F238E27FC236}">
                <a16:creationId xmlns:a16="http://schemas.microsoft.com/office/drawing/2014/main" id="{6A188B3C-16F0-084E-B7F0-48C5FE23C613}"/>
              </a:ext>
            </a:extLst>
          </p:cNvPr>
          <p:cNvSpPr txBox="1"/>
          <p:nvPr/>
        </p:nvSpPr>
        <p:spPr>
          <a:xfrm>
            <a:off x="482885" y="5424755"/>
            <a:ext cx="2132315" cy="369332"/>
          </a:xfrm>
          <a:prstGeom prst="rect">
            <a:avLst/>
          </a:prstGeom>
          <a:noFill/>
        </p:spPr>
        <p:txBody>
          <a:bodyPr wrap="none" rtlCol="0">
            <a:spAutoFit/>
          </a:bodyPr>
          <a:lstStyle/>
          <a:p>
            <a:r>
              <a:rPr lang="fr-FR" dirty="0"/>
              <a:t>Exemple au hasard</a:t>
            </a:r>
          </a:p>
        </p:txBody>
      </p:sp>
      <p:pic>
        <p:nvPicPr>
          <p:cNvPr id="7" name="Image 6">
            <a:extLst>
              <a:ext uri="{FF2B5EF4-FFF2-40B4-BE49-F238E27FC236}">
                <a16:creationId xmlns:a16="http://schemas.microsoft.com/office/drawing/2014/main" id="{56C307D6-73F2-4C44-946E-9A2E60CDA47A}"/>
              </a:ext>
            </a:extLst>
          </p:cNvPr>
          <p:cNvPicPr>
            <a:picLocks noChangeAspect="1"/>
          </p:cNvPicPr>
          <p:nvPr/>
        </p:nvPicPr>
        <p:blipFill>
          <a:blip r:embed="rId3"/>
          <a:stretch>
            <a:fillRect/>
          </a:stretch>
        </p:blipFill>
        <p:spPr>
          <a:xfrm>
            <a:off x="3259652" y="4186400"/>
            <a:ext cx="3288030" cy="2647286"/>
          </a:xfrm>
          <a:prstGeom prst="rect">
            <a:avLst/>
          </a:prstGeom>
        </p:spPr>
      </p:pic>
    </p:spTree>
    <p:extLst>
      <p:ext uri="{BB962C8B-B14F-4D97-AF65-F5344CB8AC3E}">
        <p14:creationId xmlns:p14="http://schemas.microsoft.com/office/powerpoint/2010/main" val="32935079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3C2012D-C7BB-A542-A4F0-1AD5E59CC478}"/>
              </a:ext>
            </a:extLst>
          </p:cNvPr>
          <p:cNvSpPr>
            <a:spLocks noGrp="1"/>
          </p:cNvSpPr>
          <p:nvPr>
            <p:ph idx="1"/>
          </p:nvPr>
        </p:nvSpPr>
        <p:spPr/>
        <p:txBody>
          <a:bodyPr/>
          <a:lstStyle/>
          <a:p>
            <a:r>
              <a:rPr lang="fr-FR" b="1" dirty="0">
                <a:solidFill>
                  <a:srgbClr val="FFFF00"/>
                </a:solidFill>
              </a:rPr>
              <a:t>Le if avec un </a:t>
            </a:r>
            <a:r>
              <a:rPr lang="fr-FR" b="1" dirty="0" err="1">
                <a:solidFill>
                  <a:srgbClr val="FFFF00"/>
                </a:solidFill>
              </a:rPr>
              <a:t>else</a:t>
            </a:r>
            <a:r>
              <a:rPr lang="fr-FR" b="1" dirty="0">
                <a:solidFill>
                  <a:srgbClr val="FFFF00"/>
                </a:solidFill>
              </a:rPr>
              <a:t> c’est mieux.</a:t>
            </a:r>
          </a:p>
          <a:p>
            <a:r>
              <a:rPr lang="fr-FR" dirty="0"/>
              <a:t>Si le test du if est </a:t>
            </a:r>
            <a:r>
              <a:rPr lang="fr-FR" b="1" dirty="0">
                <a:solidFill>
                  <a:srgbClr val="FFFF00"/>
                </a:solidFill>
              </a:rPr>
              <a:t>vrai</a:t>
            </a:r>
            <a:r>
              <a:rPr lang="fr-FR" dirty="0"/>
              <a:t> on sait réaliser une action mais si celui-ci est </a:t>
            </a:r>
            <a:r>
              <a:rPr lang="fr-FR" b="1" dirty="0">
                <a:solidFill>
                  <a:srgbClr val="FFFF00"/>
                </a:solidFill>
              </a:rPr>
              <a:t>faux</a:t>
            </a:r>
            <a:r>
              <a:rPr lang="fr-FR" dirty="0"/>
              <a:t> il faut bien pouvoir en exécuter une autre. Reprenons notre exemple. </a:t>
            </a:r>
          </a:p>
        </p:txBody>
      </p:sp>
      <p:sp>
        <p:nvSpPr>
          <p:cNvPr id="4" name="Espace réservé du numéro de diapositive 3">
            <a:extLst>
              <a:ext uri="{FF2B5EF4-FFF2-40B4-BE49-F238E27FC236}">
                <a16:creationId xmlns:a16="http://schemas.microsoft.com/office/drawing/2014/main" id="{557C6B52-3CFB-954C-8A8E-2413E87043BD}"/>
              </a:ext>
            </a:extLst>
          </p:cNvPr>
          <p:cNvSpPr>
            <a:spLocks noGrp="1"/>
          </p:cNvSpPr>
          <p:nvPr>
            <p:ph type="sldNum" sz="quarter" idx="12"/>
          </p:nvPr>
        </p:nvSpPr>
        <p:spPr/>
        <p:txBody>
          <a:bodyPr/>
          <a:lstStyle/>
          <a:p>
            <a:fld id="{6D22F896-40B5-4ADD-8801-0D06FADFA095}" type="slidenum">
              <a:rPr lang="en-US" smtClean="0"/>
              <a:t>86</a:t>
            </a:fld>
            <a:endParaRPr lang="en-US" dirty="0"/>
          </a:p>
        </p:txBody>
      </p:sp>
      <p:sp>
        <p:nvSpPr>
          <p:cNvPr id="5" name="Titre 1">
            <a:extLst>
              <a:ext uri="{FF2B5EF4-FFF2-40B4-BE49-F238E27FC236}">
                <a16:creationId xmlns:a16="http://schemas.microsoft.com/office/drawing/2014/main" id="{D9A2015E-897D-5440-9F8C-B11BE7D92F52}"/>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A603DF58-B8A5-7C44-B086-BB2B4F338136}"/>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5D56BA19-FA21-8A4A-A62A-AD734E4D850E}"/>
              </a:ext>
            </a:extLst>
          </p:cNvPr>
          <p:cNvPicPr>
            <a:picLocks noChangeAspect="1"/>
          </p:cNvPicPr>
          <p:nvPr/>
        </p:nvPicPr>
        <p:blipFill>
          <a:blip r:embed="rId2"/>
          <a:stretch>
            <a:fillRect/>
          </a:stretch>
        </p:blipFill>
        <p:spPr>
          <a:xfrm>
            <a:off x="755905" y="3879271"/>
            <a:ext cx="3629710" cy="2844223"/>
          </a:xfrm>
          <a:prstGeom prst="rect">
            <a:avLst/>
          </a:prstGeom>
        </p:spPr>
      </p:pic>
      <p:pic>
        <p:nvPicPr>
          <p:cNvPr id="10" name="Image 9">
            <a:extLst>
              <a:ext uri="{FF2B5EF4-FFF2-40B4-BE49-F238E27FC236}">
                <a16:creationId xmlns:a16="http://schemas.microsoft.com/office/drawing/2014/main" id="{6F2B735B-897B-774E-ADD0-E355BB1069C1}"/>
              </a:ext>
            </a:extLst>
          </p:cNvPr>
          <p:cNvPicPr>
            <a:picLocks noChangeAspect="1"/>
          </p:cNvPicPr>
          <p:nvPr/>
        </p:nvPicPr>
        <p:blipFill>
          <a:blip r:embed="rId3"/>
          <a:stretch>
            <a:fillRect/>
          </a:stretch>
        </p:blipFill>
        <p:spPr>
          <a:xfrm>
            <a:off x="4566907" y="3879271"/>
            <a:ext cx="2921000" cy="673100"/>
          </a:xfrm>
          <a:prstGeom prst="rect">
            <a:avLst/>
          </a:prstGeom>
        </p:spPr>
      </p:pic>
      <p:sp>
        <p:nvSpPr>
          <p:cNvPr id="11" name="ZoneTexte 10">
            <a:extLst>
              <a:ext uri="{FF2B5EF4-FFF2-40B4-BE49-F238E27FC236}">
                <a16:creationId xmlns:a16="http://schemas.microsoft.com/office/drawing/2014/main" id="{278D7DB1-4FDC-7942-ACFC-F4E3CAB96A44}"/>
              </a:ext>
            </a:extLst>
          </p:cNvPr>
          <p:cNvSpPr txBox="1"/>
          <p:nvPr/>
        </p:nvSpPr>
        <p:spPr>
          <a:xfrm>
            <a:off x="4566907" y="4761357"/>
            <a:ext cx="6869188" cy="646331"/>
          </a:xfrm>
          <a:prstGeom prst="rect">
            <a:avLst/>
          </a:prstGeom>
          <a:noFill/>
        </p:spPr>
        <p:txBody>
          <a:bodyPr wrap="none" rtlCol="0">
            <a:spAutoFit/>
          </a:bodyPr>
          <a:lstStyle/>
          <a:p>
            <a:r>
              <a:rPr lang="fr-FR" dirty="0"/>
              <a:t>La condition du if est fausse, on va donc exécuter la partie </a:t>
            </a:r>
            <a:r>
              <a:rPr lang="fr-FR" dirty="0" err="1"/>
              <a:t>else</a:t>
            </a:r>
            <a:r>
              <a:rPr lang="fr-FR" dirty="0"/>
              <a:t>.</a:t>
            </a:r>
          </a:p>
          <a:p>
            <a:endParaRPr lang="fr-FR" dirty="0"/>
          </a:p>
        </p:txBody>
      </p:sp>
    </p:spTree>
    <p:extLst>
      <p:ext uri="{BB962C8B-B14F-4D97-AF65-F5344CB8AC3E}">
        <p14:creationId xmlns:p14="http://schemas.microsoft.com/office/powerpoint/2010/main" val="4494318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0BE8F49-2DED-0441-807D-C0EBA5194B8B}"/>
              </a:ext>
            </a:extLst>
          </p:cNvPr>
          <p:cNvSpPr>
            <a:spLocks noGrp="1"/>
          </p:cNvSpPr>
          <p:nvPr>
            <p:ph idx="1"/>
          </p:nvPr>
        </p:nvSpPr>
        <p:spPr/>
        <p:txBody>
          <a:bodyPr/>
          <a:lstStyle/>
          <a:p>
            <a:r>
              <a:rPr lang="fr-FR" b="1" dirty="0">
                <a:solidFill>
                  <a:srgbClr val="FFFF00"/>
                </a:solidFill>
              </a:rPr>
              <a:t>Plein de if et plein de </a:t>
            </a:r>
            <a:r>
              <a:rPr lang="fr-FR" b="1" dirty="0" err="1">
                <a:solidFill>
                  <a:srgbClr val="FFFF00"/>
                </a:solidFill>
              </a:rPr>
              <a:t>else</a:t>
            </a:r>
            <a:endParaRPr lang="fr-FR" b="1" dirty="0">
              <a:solidFill>
                <a:srgbClr val="FFFF00"/>
              </a:solidFill>
            </a:endParaRPr>
          </a:p>
          <a:p>
            <a:r>
              <a:rPr lang="fr-FR" dirty="0"/>
              <a:t>On peut bien entendu multiplier les conditionnelles et les imbriquer si cela est nécessaire. </a:t>
            </a:r>
          </a:p>
        </p:txBody>
      </p:sp>
      <p:sp>
        <p:nvSpPr>
          <p:cNvPr id="4" name="Espace réservé du numéro de diapositive 3">
            <a:extLst>
              <a:ext uri="{FF2B5EF4-FFF2-40B4-BE49-F238E27FC236}">
                <a16:creationId xmlns:a16="http://schemas.microsoft.com/office/drawing/2014/main" id="{83ED37A9-024D-1A45-8F6B-8C2AE86180E8}"/>
              </a:ext>
            </a:extLst>
          </p:cNvPr>
          <p:cNvSpPr>
            <a:spLocks noGrp="1"/>
          </p:cNvSpPr>
          <p:nvPr>
            <p:ph type="sldNum" sz="quarter" idx="12"/>
          </p:nvPr>
        </p:nvSpPr>
        <p:spPr/>
        <p:txBody>
          <a:bodyPr/>
          <a:lstStyle/>
          <a:p>
            <a:fld id="{6D22F896-40B5-4ADD-8801-0D06FADFA095}" type="slidenum">
              <a:rPr lang="en-US" smtClean="0"/>
              <a:t>87</a:t>
            </a:fld>
            <a:endParaRPr lang="en-US" dirty="0"/>
          </a:p>
        </p:txBody>
      </p:sp>
      <p:sp>
        <p:nvSpPr>
          <p:cNvPr id="5" name="Titre 1">
            <a:extLst>
              <a:ext uri="{FF2B5EF4-FFF2-40B4-BE49-F238E27FC236}">
                <a16:creationId xmlns:a16="http://schemas.microsoft.com/office/drawing/2014/main" id="{649430A5-EDCF-8948-A553-A696E9354A73}"/>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DFF9FB3F-6F61-1D47-9C4F-8BD86C695485}"/>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
        <p:nvSpPr>
          <p:cNvPr id="9" name="ZoneTexte 8">
            <a:extLst>
              <a:ext uri="{FF2B5EF4-FFF2-40B4-BE49-F238E27FC236}">
                <a16:creationId xmlns:a16="http://schemas.microsoft.com/office/drawing/2014/main" id="{CB613D5A-A2BE-6842-B3C6-77DCB165A55D}"/>
              </a:ext>
            </a:extLst>
          </p:cNvPr>
          <p:cNvSpPr txBox="1"/>
          <p:nvPr/>
        </p:nvSpPr>
        <p:spPr>
          <a:xfrm>
            <a:off x="4403835" y="4351283"/>
            <a:ext cx="5286704" cy="923330"/>
          </a:xfrm>
          <a:prstGeom prst="rect">
            <a:avLst/>
          </a:prstGeom>
          <a:noFill/>
        </p:spPr>
        <p:txBody>
          <a:bodyPr wrap="square" rtlCol="0">
            <a:spAutoFit/>
          </a:bodyPr>
          <a:lstStyle/>
          <a:p>
            <a:pPr algn="just"/>
            <a:r>
              <a:rPr lang="fr-FR" dirty="0"/>
              <a:t>Testez les différents cas de figure en faisant varier les scores des équipes. Attention le résultat peut être de la pure SF. </a:t>
            </a:r>
          </a:p>
        </p:txBody>
      </p:sp>
      <p:pic>
        <p:nvPicPr>
          <p:cNvPr id="11" name="Image 10">
            <a:extLst>
              <a:ext uri="{FF2B5EF4-FFF2-40B4-BE49-F238E27FC236}">
                <a16:creationId xmlns:a16="http://schemas.microsoft.com/office/drawing/2014/main" id="{401F0D72-633B-D243-AE30-7FD0F1EDE4D8}"/>
              </a:ext>
            </a:extLst>
          </p:cNvPr>
          <p:cNvPicPr>
            <a:picLocks noChangeAspect="1"/>
          </p:cNvPicPr>
          <p:nvPr/>
        </p:nvPicPr>
        <p:blipFill>
          <a:blip r:embed="rId2"/>
          <a:stretch>
            <a:fillRect/>
          </a:stretch>
        </p:blipFill>
        <p:spPr>
          <a:xfrm>
            <a:off x="959416" y="3531476"/>
            <a:ext cx="3087288" cy="3326524"/>
          </a:xfrm>
          <a:prstGeom prst="rect">
            <a:avLst/>
          </a:prstGeom>
        </p:spPr>
      </p:pic>
    </p:spTree>
    <p:extLst>
      <p:ext uri="{BB962C8B-B14F-4D97-AF65-F5344CB8AC3E}">
        <p14:creationId xmlns:p14="http://schemas.microsoft.com/office/powerpoint/2010/main" val="792563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5E839B-A1E3-A24E-9928-4684DC41E0CD}"/>
              </a:ext>
            </a:extLst>
          </p:cNvPr>
          <p:cNvSpPr>
            <a:spLocks noGrp="1"/>
          </p:cNvSpPr>
          <p:nvPr>
            <p:ph idx="1"/>
          </p:nvPr>
        </p:nvSpPr>
        <p:spPr/>
        <p:txBody>
          <a:bodyPr/>
          <a:lstStyle/>
          <a:p>
            <a:r>
              <a:rPr lang="fr-FR" b="1" dirty="0">
                <a:solidFill>
                  <a:srgbClr val="FFFF00"/>
                </a:solidFill>
              </a:rPr>
              <a:t>Mais peut-on avoir plusieurs conditions dans un if ? </a:t>
            </a:r>
          </a:p>
          <a:p>
            <a:r>
              <a:rPr lang="fr-FR" dirty="0"/>
              <a:t>Oui et pour les « relier » nous avons besoin de nouveaux symboles logiques. </a:t>
            </a:r>
          </a:p>
          <a:p>
            <a:endParaRPr lang="fr-FR" dirty="0"/>
          </a:p>
        </p:txBody>
      </p:sp>
      <p:sp>
        <p:nvSpPr>
          <p:cNvPr id="4" name="Espace réservé du numéro de diapositive 3">
            <a:extLst>
              <a:ext uri="{FF2B5EF4-FFF2-40B4-BE49-F238E27FC236}">
                <a16:creationId xmlns:a16="http://schemas.microsoft.com/office/drawing/2014/main" id="{94FBA689-D3E1-2E42-8E38-FF30A9F5F9AE}"/>
              </a:ext>
            </a:extLst>
          </p:cNvPr>
          <p:cNvSpPr>
            <a:spLocks noGrp="1"/>
          </p:cNvSpPr>
          <p:nvPr>
            <p:ph type="sldNum" sz="quarter" idx="12"/>
          </p:nvPr>
        </p:nvSpPr>
        <p:spPr/>
        <p:txBody>
          <a:bodyPr/>
          <a:lstStyle/>
          <a:p>
            <a:fld id="{6D22F896-40B5-4ADD-8801-0D06FADFA095}" type="slidenum">
              <a:rPr lang="en-US" smtClean="0"/>
              <a:t>88</a:t>
            </a:fld>
            <a:endParaRPr lang="en-US" dirty="0"/>
          </a:p>
        </p:txBody>
      </p:sp>
      <p:sp>
        <p:nvSpPr>
          <p:cNvPr id="5" name="Titre 1">
            <a:extLst>
              <a:ext uri="{FF2B5EF4-FFF2-40B4-BE49-F238E27FC236}">
                <a16:creationId xmlns:a16="http://schemas.microsoft.com/office/drawing/2014/main" id="{23D18D36-CDCE-5D46-AE6C-934F2ECA8AEC}"/>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6DDA78B9-68F9-5049-B433-E8889A8A82CA}"/>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2879005F-A942-9641-8D6C-953F4BC39F8D}"/>
              </a:ext>
            </a:extLst>
          </p:cNvPr>
          <p:cNvPicPr>
            <a:picLocks noChangeAspect="1"/>
          </p:cNvPicPr>
          <p:nvPr/>
        </p:nvPicPr>
        <p:blipFill>
          <a:blip r:embed="rId2"/>
          <a:stretch>
            <a:fillRect/>
          </a:stretch>
        </p:blipFill>
        <p:spPr>
          <a:xfrm>
            <a:off x="2601967" y="3549650"/>
            <a:ext cx="1333500" cy="1435100"/>
          </a:xfrm>
          <a:prstGeom prst="rect">
            <a:avLst/>
          </a:prstGeom>
        </p:spPr>
      </p:pic>
      <p:sp>
        <p:nvSpPr>
          <p:cNvPr id="9" name="ZoneTexte 8">
            <a:extLst>
              <a:ext uri="{FF2B5EF4-FFF2-40B4-BE49-F238E27FC236}">
                <a16:creationId xmlns:a16="http://schemas.microsoft.com/office/drawing/2014/main" id="{4A5CB05F-2676-0944-84B5-4D1C0F54AB05}"/>
              </a:ext>
            </a:extLst>
          </p:cNvPr>
          <p:cNvSpPr txBox="1"/>
          <p:nvPr/>
        </p:nvSpPr>
        <p:spPr>
          <a:xfrm>
            <a:off x="4172606" y="3813365"/>
            <a:ext cx="5181227" cy="646331"/>
          </a:xfrm>
          <a:prstGeom prst="rect">
            <a:avLst/>
          </a:prstGeom>
          <a:noFill/>
        </p:spPr>
        <p:txBody>
          <a:bodyPr wrap="none" rtlCol="0">
            <a:spAutoFit/>
          </a:bodyPr>
          <a:lstStyle/>
          <a:p>
            <a:r>
              <a:rPr lang="fr-FR" dirty="0"/>
              <a:t>Je sais il est très moche ce et commercial. </a:t>
            </a:r>
          </a:p>
          <a:p>
            <a:r>
              <a:rPr lang="fr-FR" dirty="0"/>
              <a:t>Merci d’envoyer vos réclamations à Microsoft …</a:t>
            </a:r>
          </a:p>
        </p:txBody>
      </p:sp>
      <p:sp>
        <p:nvSpPr>
          <p:cNvPr id="10" name="ZoneTexte 9">
            <a:extLst>
              <a:ext uri="{FF2B5EF4-FFF2-40B4-BE49-F238E27FC236}">
                <a16:creationId xmlns:a16="http://schemas.microsoft.com/office/drawing/2014/main" id="{19C7B80A-D9E1-834C-A1EC-8C859808CF0F}"/>
              </a:ext>
            </a:extLst>
          </p:cNvPr>
          <p:cNvSpPr txBox="1"/>
          <p:nvPr/>
        </p:nvSpPr>
        <p:spPr>
          <a:xfrm>
            <a:off x="935420" y="5353664"/>
            <a:ext cx="7439409" cy="369332"/>
          </a:xfrm>
          <a:prstGeom prst="rect">
            <a:avLst/>
          </a:prstGeom>
          <a:noFill/>
        </p:spPr>
        <p:txBody>
          <a:bodyPr wrap="none" rtlCol="0">
            <a:spAutoFit/>
          </a:bodyPr>
          <a:lstStyle/>
          <a:p>
            <a:r>
              <a:rPr lang="fr-FR" dirty="0"/>
              <a:t>Voyons un exemple d’utilisation puisque vous venez de passer le Bac. </a:t>
            </a:r>
          </a:p>
        </p:txBody>
      </p:sp>
    </p:spTree>
    <p:extLst>
      <p:ext uri="{BB962C8B-B14F-4D97-AF65-F5344CB8AC3E}">
        <p14:creationId xmlns:p14="http://schemas.microsoft.com/office/powerpoint/2010/main" val="5239165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E04A1D5-26EC-9C4C-A11A-D7AE6FFDBB47}"/>
              </a:ext>
            </a:extLst>
          </p:cNvPr>
          <p:cNvSpPr>
            <a:spLocks noGrp="1"/>
          </p:cNvSpPr>
          <p:nvPr>
            <p:ph idx="1"/>
          </p:nvPr>
        </p:nvSpPr>
        <p:spPr>
          <a:xfrm>
            <a:off x="5487251" y="2620653"/>
            <a:ext cx="4648424" cy="816230"/>
          </a:xfrm>
        </p:spPr>
        <p:txBody>
          <a:bodyPr/>
          <a:lstStyle/>
          <a:p>
            <a:r>
              <a:rPr lang="fr-FR" dirty="0"/>
              <a:t>Testez toutes les solutions en changeant la moyenne</a:t>
            </a:r>
          </a:p>
        </p:txBody>
      </p:sp>
      <p:sp>
        <p:nvSpPr>
          <p:cNvPr id="4" name="Espace réservé du numéro de diapositive 3">
            <a:extLst>
              <a:ext uri="{FF2B5EF4-FFF2-40B4-BE49-F238E27FC236}">
                <a16:creationId xmlns:a16="http://schemas.microsoft.com/office/drawing/2014/main" id="{77AA36BB-C64C-6E41-87C5-FE5318601DD5}"/>
              </a:ext>
            </a:extLst>
          </p:cNvPr>
          <p:cNvSpPr>
            <a:spLocks noGrp="1"/>
          </p:cNvSpPr>
          <p:nvPr>
            <p:ph type="sldNum" sz="quarter" idx="12"/>
          </p:nvPr>
        </p:nvSpPr>
        <p:spPr/>
        <p:txBody>
          <a:bodyPr/>
          <a:lstStyle/>
          <a:p>
            <a:fld id="{6D22F896-40B5-4ADD-8801-0D06FADFA095}" type="slidenum">
              <a:rPr lang="en-US" smtClean="0"/>
              <a:t>89</a:t>
            </a:fld>
            <a:endParaRPr lang="en-US" dirty="0"/>
          </a:p>
        </p:txBody>
      </p:sp>
      <p:sp>
        <p:nvSpPr>
          <p:cNvPr id="5" name="Titre 1">
            <a:extLst>
              <a:ext uri="{FF2B5EF4-FFF2-40B4-BE49-F238E27FC236}">
                <a16:creationId xmlns:a16="http://schemas.microsoft.com/office/drawing/2014/main" id="{ADB285C7-306D-C04C-8585-8E7B527DB6F3}"/>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32A0A6D8-399F-3445-AEAF-4ACC7AAF5287}"/>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6D1E7CF3-7B41-174B-876C-30E31E923916}"/>
              </a:ext>
            </a:extLst>
          </p:cNvPr>
          <p:cNvPicPr>
            <a:picLocks noChangeAspect="1"/>
          </p:cNvPicPr>
          <p:nvPr/>
        </p:nvPicPr>
        <p:blipFill>
          <a:blip r:embed="rId2"/>
          <a:stretch>
            <a:fillRect/>
          </a:stretch>
        </p:blipFill>
        <p:spPr>
          <a:xfrm>
            <a:off x="259885" y="2094903"/>
            <a:ext cx="5055491" cy="4776952"/>
          </a:xfrm>
          <a:prstGeom prst="rect">
            <a:avLst/>
          </a:prstGeom>
        </p:spPr>
      </p:pic>
    </p:spTree>
    <p:extLst>
      <p:ext uri="{BB962C8B-B14F-4D97-AF65-F5344CB8AC3E}">
        <p14:creationId xmlns:p14="http://schemas.microsoft.com/office/powerpoint/2010/main" val="28548116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4E7249D-8F8F-B647-BDA1-7C29C389D208}"/>
              </a:ext>
            </a:extLst>
          </p:cNvPr>
          <p:cNvSpPr>
            <a:spLocks noGrp="1"/>
          </p:cNvSpPr>
          <p:nvPr>
            <p:ph idx="1"/>
          </p:nvPr>
        </p:nvSpPr>
        <p:spPr>
          <a:xfrm>
            <a:off x="7372449" y="2473506"/>
            <a:ext cx="3022281" cy="1825224"/>
          </a:xfrm>
        </p:spPr>
        <p:txBody>
          <a:bodyPr/>
          <a:lstStyle/>
          <a:p>
            <a:r>
              <a:rPr lang="fr-FR" dirty="0"/>
              <a:t>Avec des OU et des conditionnelles plus complexes</a:t>
            </a:r>
          </a:p>
        </p:txBody>
      </p:sp>
      <p:sp>
        <p:nvSpPr>
          <p:cNvPr id="4" name="Espace réservé du numéro de diapositive 3">
            <a:extLst>
              <a:ext uri="{FF2B5EF4-FFF2-40B4-BE49-F238E27FC236}">
                <a16:creationId xmlns:a16="http://schemas.microsoft.com/office/drawing/2014/main" id="{DA31F80F-017D-EE4E-AA93-3BD978D805C1}"/>
              </a:ext>
            </a:extLst>
          </p:cNvPr>
          <p:cNvSpPr>
            <a:spLocks noGrp="1"/>
          </p:cNvSpPr>
          <p:nvPr>
            <p:ph type="sldNum" sz="quarter" idx="12"/>
          </p:nvPr>
        </p:nvSpPr>
        <p:spPr/>
        <p:txBody>
          <a:bodyPr/>
          <a:lstStyle/>
          <a:p>
            <a:fld id="{6D22F896-40B5-4ADD-8801-0D06FADFA095}" type="slidenum">
              <a:rPr lang="en-US" smtClean="0"/>
              <a:t>90</a:t>
            </a:fld>
            <a:endParaRPr lang="en-US" dirty="0"/>
          </a:p>
        </p:txBody>
      </p:sp>
      <p:sp>
        <p:nvSpPr>
          <p:cNvPr id="5" name="Titre 1">
            <a:extLst>
              <a:ext uri="{FF2B5EF4-FFF2-40B4-BE49-F238E27FC236}">
                <a16:creationId xmlns:a16="http://schemas.microsoft.com/office/drawing/2014/main" id="{906F4242-B796-C640-AFD3-C443581FBED7}"/>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a:t>Sortie de conditionnelle(s)</a:t>
            </a:r>
            <a:endParaRPr lang="fr-FR" dirty="0"/>
          </a:p>
        </p:txBody>
      </p:sp>
      <p:sp>
        <p:nvSpPr>
          <p:cNvPr id="6" name="ZoneTexte 5">
            <a:extLst>
              <a:ext uri="{FF2B5EF4-FFF2-40B4-BE49-F238E27FC236}">
                <a16:creationId xmlns:a16="http://schemas.microsoft.com/office/drawing/2014/main" id="{4EC34D46-2FD7-6140-BE66-9E1072DE4F43}"/>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BE8D303E-B7AD-374A-9F96-8F85CF11018C}"/>
              </a:ext>
            </a:extLst>
          </p:cNvPr>
          <p:cNvPicPr>
            <a:picLocks noChangeAspect="1"/>
          </p:cNvPicPr>
          <p:nvPr/>
        </p:nvPicPr>
        <p:blipFill>
          <a:blip r:embed="rId2"/>
          <a:stretch>
            <a:fillRect/>
          </a:stretch>
        </p:blipFill>
        <p:spPr>
          <a:xfrm>
            <a:off x="230351" y="2060027"/>
            <a:ext cx="7142099" cy="4477407"/>
          </a:xfrm>
          <a:prstGeom prst="rect">
            <a:avLst/>
          </a:prstGeom>
        </p:spPr>
      </p:pic>
      <p:sp>
        <p:nvSpPr>
          <p:cNvPr id="9" name="ZoneTexte 8">
            <a:extLst>
              <a:ext uri="{FF2B5EF4-FFF2-40B4-BE49-F238E27FC236}">
                <a16:creationId xmlns:a16="http://schemas.microsoft.com/office/drawing/2014/main" id="{C49021B8-99AA-3741-863D-C7420AFF3D75}"/>
              </a:ext>
            </a:extLst>
          </p:cNvPr>
          <p:cNvSpPr txBox="1"/>
          <p:nvPr/>
        </p:nvSpPr>
        <p:spPr>
          <a:xfrm>
            <a:off x="7535917" y="4002438"/>
            <a:ext cx="3289738" cy="923330"/>
          </a:xfrm>
          <a:prstGeom prst="rect">
            <a:avLst/>
          </a:prstGeom>
          <a:noFill/>
        </p:spPr>
        <p:txBody>
          <a:bodyPr wrap="square" rtlCol="0">
            <a:spAutoFit/>
          </a:bodyPr>
          <a:lstStyle/>
          <a:p>
            <a:pPr algn="just"/>
            <a:r>
              <a:rPr lang="fr-FR" dirty="0"/>
              <a:t>Donnez des valeurs à Qi et </a:t>
            </a:r>
            <a:r>
              <a:rPr lang="fr-FR" dirty="0" err="1"/>
              <a:t>Salairesemaine</a:t>
            </a:r>
            <a:r>
              <a:rPr lang="fr-FR" dirty="0"/>
              <a:t> pour afficher les trois réponses possibles</a:t>
            </a:r>
          </a:p>
        </p:txBody>
      </p:sp>
    </p:spTree>
    <p:extLst>
      <p:ext uri="{BB962C8B-B14F-4D97-AF65-F5344CB8AC3E}">
        <p14:creationId xmlns:p14="http://schemas.microsoft.com/office/powerpoint/2010/main" val="41898250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8EAA7CC-9057-DE48-A856-75CD12E8A5E4}"/>
              </a:ext>
            </a:extLst>
          </p:cNvPr>
          <p:cNvSpPr>
            <a:spLocks noGrp="1"/>
          </p:cNvSpPr>
          <p:nvPr>
            <p:ph idx="1"/>
          </p:nvPr>
        </p:nvSpPr>
        <p:spPr>
          <a:xfrm>
            <a:off x="680321" y="2336872"/>
            <a:ext cx="9613861" cy="4126989"/>
          </a:xfrm>
        </p:spPr>
        <p:txBody>
          <a:bodyPr>
            <a:normAutofit/>
          </a:bodyPr>
          <a:lstStyle/>
          <a:p>
            <a:pPr algn="just"/>
            <a:r>
              <a:rPr lang="fr-FR" b="1" dirty="0">
                <a:solidFill>
                  <a:srgbClr val="FFFF00"/>
                </a:solidFill>
              </a:rPr>
              <a:t>Conditionnelles et booléens.</a:t>
            </a:r>
          </a:p>
          <a:p>
            <a:pPr algn="just"/>
            <a:r>
              <a:rPr lang="fr-FR" dirty="0"/>
              <a:t>Bon, autant le dire tout de suite, les booléens en C c’est un serpent de mer. En fait le type booléen n’existe pas comme un type de base. A vous de le définir si vous en avez besoin. Ok je vais un peu vous aider car il y a plusieurs notions nouvelles que nous allons introduire ici. </a:t>
            </a:r>
          </a:p>
          <a:p>
            <a:pPr algn="just"/>
            <a:r>
              <a:rPr lang="fr-FR" dirty="0"/>
              <a:t>Il faut admettre qu’un booléen est en fait un entier qui pourra prendre les valeurs 0/1 ou Vrai/faux si on veut être cohérent.</a:t>
            </a:r>
          </a:p>
          <a:p>
            <a:pPr algn="just"/>
            <a:r>
              <a:rPr lang="fr-FR" dirty="0"/>
              <a:t>Pour être logique on dira que 0 correspond à Faux et 1 à Vrai. Cela dit ce n’est pas tout à fait la vérité. Si 0 est bien Faux, tout ce qui n’est pas Faux est Vrai (donc 1 est Vrai, 5 est Vrai mais aussi -4 …)</a:t>
            </a:r>
          </a:p>
          <a:p>
            <a:pPr algn="just"/>
            <a:endParaRPr lang="fr-FR" dirty="0"/>
          </a:p>
        </p:txBody>
      </p:sp>
      <p:sp>
        <p:nvSpPr>
          <p:cNvPr id="4" name="Espace réservé du numéro de diapositive 3">
            <a:extLst>
              <a:ext uri="{FF2B5EF4-FFF2-40B4-BE49-F238E27FC236}">
                <a16:creationId xmlns:a16="http://schemas.microsoft.com/office/drawing/2014/main" id="{4C9D7348-DA25-DA4F-AD63-E48D0D55AC29}"/>
              </a:ext>
            </a:extLst>
          </p:cNvPr>
          <p:cNvSpPr>
            <a:spLocks noGrp="1"/>
          </p:cNvSpPr>
          <p:nvPr>
            <p:ph type="sldNum" sz="quarter" idx="12"/>
          </p:nvPr>
        </p:nvSpPr>
        <p:spPr/>
        <p:txBody>
          <a:bodyPr/>
          <a:lstStyle/>
          <a:p>
            <a:fld id="{6D22F896-40B5-4ADD-8801-0D06FADFA095}" type="slidenum">
              <a:rPr lang="en-US" smtClean="0"/>
              <a:t>91</a:t>
            </a:fld>
            <a:endParaRPr lang="en-US" dirty="0"/>
          </a:p>
        </p:txBody>
      </p:sp>
      <p:sp>
        <p:nvSpPr>
          <p:cNvPr id="5" name="Titre 1">
            <a:extLst>
              <a:ext uri="{FF2B5EF4-FFF2-40B4-BE49-F238E27FC236}">
                <a16:creationId xmlns:a16="http://schemas.microsoft.com/office/drawing/2014/main" id="{087EDDD9-72CE-A54A-867B-203B2E9C0911}"/>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F1004B67-5D8A-2A4F-B611-4C083ECF18CC}"/>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12675344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D79874F-0FAD-D44E-A81F-E6CB4E461FA6}"/>
              </a:ext>
            </a:extLst>
          </p:cNvPr>
          <p:cNvSpPr>
            <a:spLocks noGrp="1"/>
          </p:cNvSpPr>
          <p:nvPr>
            <p:ph idx="1"/>
          </p:nvPr>
        </p:nvSpPr>
        <p:spPr>
          <a:xfrm>
            <a:off x="680321" y="2189969"/>
            <a:ext cx="9882576" cy="4294914"/>
          </a:xfrm>
        </p:spPr>
        <p:txBody>
          <a:bodyPr>
            <a:normAutofit lnSpcReduction="10000"/>
          </a:bodyPr>
          <a:lstStyle/>
          <a:p>
            <a:r>
              <a:rPr lang="fr-FR" dirty="0"/>
              <a:t>On va tout de suite prendre les bonnes habitudes, voilà comment définir le type booléen.</a:t>
            </a:r>
          </a:p>
          <a:p>
            <a:r>
              <a:rPr lang="fr-FR" dirty="0"/>
              <a:t>En dessous de #</a:t>
            </a:r>
            <a:r>
              <a:rPr lang="fr-FR" dirty="0" err="1"/>
              <a:t>include</a:t>
            </a:r>
            <a:r>
              <a:rPr lang="fr-FR" dirty="0"/>
              <a:t> nous allons introduire une autre fonction de C à savoir #</a:t>
            </a:r>
            <a:r>
              <a:rPr lang="fr-FR" dirty="0" err="1"/>
              <a:t>define</a:t>
            </a:r>
            <a:r>
              <a:rPr lang="fr-FR" dirty="0"/>
              <a:t>. </a:t>
            </a:r>
          </a:p>
          <a:p>
            <a:r>
              <a:rPr lang="fr-FR" dirty="0"/>
              <a:t>#</a:t>
            </a:r>
            <a:r>
              <a:rPr lang="fr-FR" dirty="0" err="1"/>
              <a:t>define</a:t>
            </a:r>
            <a:r>
              <a:rPr lang="fr-FR" dirty="0"/>
              <a:t> permet de remplacer automatiquement à la compilation une valeur par une autre</a:t>
            </a:r>
          </a:p>
          <a:p>
            <a:r>
              <a:rPr lang="fr-FR" b="1" dirty="0">
                <a:solidFill>
                  <a:srgbClr val="FFFF00"/>
                </a:solidFill>
              </a:rPr>
              <a:t>#</a:t>
            </a:r>
            <a:r>
              <a:rPr lang="fr-FR" b="1" dirty="0" err="1">
                <a:solidFill>
                  <a:srgbClr val="FFFF00"/>
                </a:solidFill>
              </a:rPr>
              <a:t>define</a:t>
            </a:r>
            <a:r>
              <a:rPr lang="fr-FR" b="1" dirty="0">
                <a:solidFill>
                  <a:srgbClr val="FFFF00"/>
                </a:solidFill>
              </a:rPr>
              <a:t> Vrai 1</a:t>
            </a:r>
          </a:p>
          <a:p>
            <a:r>
              <a:rPr lang="fr-FR" b="1" dirty="0">
                <a:solidFill>
                  <a:srgbClr val="FFFF00"/>
                </a:solidFill>
              </a:rPr>
              <a:t>#</a:t>
            </a:r>
            <a:r>
              <a:rPr lang="fr-FR" b="1" dirty="0" err="1">
                <a:solidFill>
                  <a:srgbClr val="FFFF00"/>
                </a:solidFill>
              </a:rPr>
              <a:t>define</a:t>
            </a:r>
            <a:r>
              <a:rPr lang="fr-FR" b="1" dirty="0">
                <a:solidFill>
                  <a:srgbClr val="FFFF00"/>
                </a:solidFill>
              </a:rPr>
              <a:t> Faux 0</a:t>
            </a:r>
          </a:p>
          <a:p>
            <a:endParaRPr lang="fr-FR" dirty="0"/>
          </a:p>
          <a:p>
            <a:r>
              <a:rPr lang="fr-FR" dirty="0"/>
              <a:t>Voyons un exemple simple, pour redéfinir le type booléen ce sera un peu plus tard dans ce cours. </a:t>
            </a:r>
          </a:p>
          <a:p>
            <a:endParaRPr lang="fr-FR" dirty="0"/>
          </a:p>
        </p:txBody>
      </p:sp>
      <p:sp>
        <p:nvSpPr>
          <p:cNvPr id="4" name="Espace réservé du numéro de diapositive 3">
            <a:extLst>
              <a:ext uri="{FF2B5EF4-FFF2-40B4-BE49-F238E27FC236}">
                <a16:creationId xmlns:a16="http://schemas.microsoft.com/office/drawing/2014/main" id="{F8CF4A38-4D0C-D949-9B24-0EC6C7BA5154}"/>
              </a:ext>
            </a:extLst>
          </p:cNvPr>
          <p:cNvSpPr>
            <a:spLocks noGrp="1"/>
          </p:cNvSpPr>
          <p:nvPr>
            <p:ph type="sldNum" sz="quarter" idx="12"/>
          </p:nvPr>
        </p:nvSpPr>
        <p:spPr/>
        <p:txBody>
          <a:bodyPr/>
          <a:lstStyle/>
          <a:p>
            <a:fld id="{6D22F896-40B5-4ADD-8801-0D06FADFA095}" type="slidenum">
              <a:rPr lang="en-US" smtClean="0"/>
              <a:t>92</a:t>
            </a:fld>
            <a:endParaRPr lang="en-US" dirty="0"/>
          </a:p>
        </p:txBody>
      </p:sp>
      <p:sp>
        <p:nvSpPr>
          <p:cNvPr id="5" name="Titre 1">
            <a:extLst>
              <a:ext uri="{FF2B5EF4-FFF2-40B4-BE49-F238E27FC236}">
                <a16:creationId xmlns:a16="http://schemas.microsoft.com/office/drawing/2014/main" id="{7B17B90B-EE60-244D-8E1E-B3A7C9ADB8EC}"/>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4A62896D-F6E9-E940-975C-72B1EF38FE9B}"/>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25550699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B8E5C18-0D4E-7E48-A513-55A99BB03D5D}"/>
              </a:ext>
            </a:extLst>
          </p:cNvPr>
          <p:cNvSpPr>
            <a:spLocks noGrp="1"/>
          </p:cNvSpPr>
          <p:nvPr>
            <p:ph type="sldNum" sz="quarter" idx="12"/>
          </p:nvPr>
        </p:nvSpPr>
        <p:spPr/>
        <p:txBody>
          <a:bodyPr/>
          <a:lstStyle/>
          <a:p>
            <a:fld id="{6D22F896-40B5-4ADD-8801-0D06FADFA095}" type="slidenum">
              <a:rPr lang="en-US" smtClean="0"/>
              <a:t>93</a:t>
            </a:fld>
            <a:endParaRPr lang="en-US" dirty="0"/>
          </a:p>
        </p:txBody>
      </p:sp>
      <p:sp>
        <p:nvSpPr>
          <p:cNvPr id="5" name="Titre 1">
            <a:extLst>
              <a:ext uri="{FF2B5EF4-FFF2-40B4-BE49-F238E27FC236}">
                <a16:creationId xmlns:a16="http://schemas.microsoft.com/office/drawing/2014/main" id="{BBEDDEA1-7647-014C-99BB-DDBC5720824B}"/>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A5B8ADD6-DB20-2F4A-ACF6-7971AAFE0B7E}"/>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3" name="Image 2">
            <a:extLst>
              <a:ext uri="{FF2B5EF4-FFF2-40B4-BE49-F238E27FC236}">
                <a16:creationId xmlns:a16="http://schemas.microsoft.com/office/drawing/2014/main" id="{49C4767D-431B-8E4B-9D75-00B81197460C}"/>
              </a:ext>
            </a:extLst>
          </p:cNvPr>
          <p:cNvPicPr>
            <a:picLocks noChangeAspect="1"/>
          </p:cNvPicPr>
          <p:nvPr/>
        </p:nvPicPr>
        <p:blipFill>
          <a:blip r:embed="rId2"/>
          <a:stretch>
            <a:fillRect/>
          </a:stretch>
        </p:blipFill>
        <p:spPr>
          <a:xfrm>
            <a:off x="3315289" y="1959386"/>
            <a:ext cx="3972479" cy="4898614"/>
          </a:xfrm>
          <a:prstGeom prst="rect">
            <a:avLst/>
          </a:prstGeom>
        </p:spPr>
      </p:pic>
    </p:spTree>
    <p:extLst>
      <p:ext uri="{BB962C8B-B14F-4D97-AF65-F5344CB8AC3E}">
        <p14:creationId xmlns:p14="http://schemas.microsoft.com/office/powerpoint/2010/main" val="4792553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CF89D7-8CB9-1842-ADF7-8364DD857FB9}"/>
              </a:ext>
            </a:extLst>
          </p:cNvPr>
          <p:cNvSpPr>
            <a:spLocks noGrp="1"/>
          </p:cNvSpPr>
          <p:nvPr>
            <p:ph idx="1"/>
          </p:nvPr>
        </p:nvSpPr>
        <p:spPr/>
        <p:txBody>
          <a:bodyPr/>
          <a:lstStyle/>
          <a:p>
            <a:pPr algn="just"/>
            <a:r>
              <a:rPr lang="fr-FR" b="1" dirty="0">
                <a:solidFill>
                  <a:srgbClr val="FFFF00"/>
                </a:solidFill>
              </a:rPr>
              <a:t>Le if </a:t>
            </a:r>
            <a:r>
              <a:rPr lang="fr-FR" b="1" dirty="0" err="1">
                <a:solidFill>
                  <a:srgbClr val="FFFF00"/>
                </a:solidFill>
              </a:rPr>
              <a:t>else</a:t>
            </a:r>
            <a:r>
              <a:rPr lang="fr-FR" b="1" dirty="0">
                <a:solidFill>
                  <a:srgbClr val="FFFF00"/>
                </a:solidFill>
              </a:rPr>
              <a:t> en ternaire …. </a:t>
            </a:r>
            <a:endParaRPr lang="fr-FR" dirty="0"/>
          </a:p>
          <a:p>
            <a:pPr algn="just"/>
            <a:r>
              <a:rPr lang="fr-FR" dirty="0"/>
              <a:t>Bon je vous présente cette écriture mais je vous mets en garde contre son utilisation surtout si plusieurs if </a:t>
            </a:r>
            <a:r>
              <a:rPr lang="fr-FR" dirty="0" err="1"/>
              <a:t>else</a:t>
            </a:r>
            <a:r>
              <a:rPr lang="fr-FR" dirty="0"/>
              <a:t> if se suivent.</a:t>
            </a:r>
          </a:p>
        </p:txBody>
      </p:sp>
      <p:sp>
        <p:nvSpPr>
          <p:cNvPr id="4" name="Espace réservé du numéro de diapositive 3">
            <a:extLst>
              <a:ext uri="{FF2B5EF4-FFF2-40B4-BE49-F238E27FC236}">
                <a16:creationId xmlns:a16="http://schemas.microsoft.com/office/drawing/2014/main" id="{55D90283-7565-B84B-B4F4-C2E09D01A3D1}"/>
              </a:ext>
            </a:extLst>
          </p:cNvPr>
          <p:cNvSpPr>
            <a:spLocks noGrp="1"/>
          </p:cNvSpPr>
          <p:nvPr>
            <p:ph type="sldNum" sz="quarter" idx="12"/>
          </p:nvPr>
        </p:nvSpPr>
        <p:spPr/>
        <p:txBody>
          <a:bodyPr/>
          <a:lstStyle/>
          <a:p>
            <a:fld id="{6D22F896-40B5-4ADD-8801-0D06FADFA095}" type="slidenum">
              <a:rPr lang="en-US" smtClean="0"/>
              <a:t>94</a:t>
            </a:fld>
            <a:endParaRPr lang="en-US" dirty="0"/>
          </a:p>
        </p:txBody>
      </p:sp>
      <p:sp>
        <p:nvSpPr>
          <p:cNvPr id="5" name="Titre 1">
            <a:extLst>
              <a:ext uri="{FF2B5EF4-FFF2-40B4-BE49-F238E27FC236}">
                <a16:creationId xmlns:a16="http://schemas.microsoft.com/office/drawing/2014/main" id="{75479BD8-65DF-5846-94B1-91174FC86ACB}"/>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0C1F28F8-BA97-C64E-A14C-7E60E08B5728}"/>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10" name="Image 9">
            <a:extLst>
              <a:ext uri="{FF2B5EF4-FFF2-40B4-BE49-F238E27FC236}">
                <a16:creationId xmlns:a16="http://schemas.microsoft.com/office/drawing/2014/main" id="{CB60029C-CCE2-4142-8943-0C36C8FBC159}"/>
              </a:ext>
            </a:extLst>
          </p:cNvPr>
          <p:cNvPicPr>
            <a:picLocks noChangeAspect="1"/>
          </p:cNvPicPr>
          <p:nvPr/>
        </p:nvPicPr>
        <p:blipFill>
          <a:blip r:embed="rId2"/>
          <a:stretch>
            <a:fillRect/>
          </a:stretch>
        </p:blipFill>
        <p:spPr>
          <a:xfrm>
            <a:off x="913188" y="3708970"/>
            <a:ext cx="3900017" cy="3149029"/>
          </a:xfrm>
          <a:prstGeom prst="rect">
            <a:avLst/>
          </a:prstGeom>
        </p:spPr>
      </p:pic>
      <p:pic>
        <p:nvPicPr>
          <p:cNvPr id="12" name="Image 11">
            <a:extLst>
              <a:ext uri="{FF2B5EF4-FFF2-40B4-BE49-F238E27FC236}">
                <a16:creationId xmlns:a16="http://schemas.microsoft.com/office/drawing/2014/main" id="{0B4F4EC6-F3EA-6B49-BA12-8E4709DE006B}"/>
              </a:ext>
            </a:extLst>
          </p:cNvPr>
          <p:cNvPicPr>
            <a:picLocks noChangeAspect="1"/>
          </p:cNvPicPr>
          <p:nvPr/>
        </p:nvPicPr>
        <p:blipFill>
          <a:blip r:embed="rId3"/>
          <a:stretch>
            <a:fillRect/>
          </a:stretch>
        </p:blipFill>
        <p:spPr>
          <a:xfrm>
            <a:off x="5815815" y="3657672"/>
            <a:ext cx="4308874" cy="3200327"/>
          </a:xfrm>
          <a:prstGeom prst="rect">
            <a:avLst/>
          </a:prstGeom>
        </p:spPr>
      </p:pic>
    </p:spTree>
    <p:extLst>
      <p:ext uri="{BB962C8B-B14F-4D97-AF65-F5344CB8AC3E}">
        <p14:creationId xmlns:p14="http://schemas.microsoft.com/office/powerpoint/2010/main" val="25360202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12CAA0E-F6A8-9D48-AC9F-653678F64938}"/>
              </a:ext>
            </a:extLst>
          </p:cNvPr>
          <p:cNvSpPr>
            <a:spLocks noGrp="1"/>
          </p:cNvSpPr>
          <p:nvPr>
            <p:ph idx="1"/>
          </p:nvPr>
        </p:nvSpPr>
        <p:spPr/>
        <p:txBody>
          <a:bodyPr/>
          <a:lstStyle/>
          <a:p>
            <a:pPr algn="just"/>
            <a:r>
              <a:rPr lang="fr-FR" b="1" dirty="0">
                <a:solidFill>
                  <a:srgbClr val="FFFF00"/>
                </a:solidFill>
              </a:rPr>
              <a:t>La conditionnelle switch.</a:t>
            </a:r>
          </a:p>
          <a:p>
            <a:pPr algn="just"/>
            <a:r>
              <a:rPr lang="fr-FR" dirty="0"/>
              <a:t>L’instruction if </a:t>
            </a:r>
            <a:r>
              <a:rPr lang="fr-FR" dirty="0" err="1"/>
              <a:t>else</a:t>
            </a:r>
            <a:r>
              <a:rPr lang="fr-FR" dirty="0"/>
              <a:t> if montre ses limites si le nombre de cas à tester devient important (disons à partir de 5-6 tests sur </a:t>
            </a:r>
            <a:r>
              <a:rPr lang="fr-FR" b="1" dirty="0">
                <a:solidFill>
                  <a:srgbClr val="FFFF00"/>
                </a:solidFill>
              </a:rPr>
              <a:t>la même variable</a:t>
            </a:r>
            <a:r>
              <a:rPr lang="fr-FR" dirty="0"/>
              <a:t>). Pour ces situations C propose une autre instruction équivalente à if </a:t>
            </a:r>
            <a:r>
              <a:rPr lang="fr-FR" dirty="0" err="1"/>
              <a:t>else</a:t>
            </a:r>
            <a:r>
              <a:rPr lang="fr-FR" dirty="0"/>
              <a:t> if c’est l’instruction switch (les deux sont équivalentes). </a:t>
            </a:r>
          </a:p>
          <a:p>
            <a:pPr algn="just"/>
            <a:r>
              <a:rPr lang="fr-FR" dirty="0"/>
              <a:t>Imaginons par exemple que vous deviez traduire des chiffres dits arabes en chiffres romains (si vous lisez Astérix vous les connaissez un peu). </a:t>
            </a:r>
          </a:p>
        </p:txBody>
      </p:sp>
      <p:sp>
        <p:nvSpPr>
          <p:cNvPr id="4" name="Espace réservé du numéro de diapositive 3">
            <a:extLst>
              <a:ext uri="{FF2B5EF4-FFF2-40B4-BE49-F238E27FC236}">
                <a16:creationId xmlns:a16="http://schemas.microsoft.com/office/drawing/2014/main" id="{BA7DF5C5-4232-EE4F-BCD2-A6EBA61261F8}"/>
              </a:ext>
            </a:extLst>
          </p:cNvPr>
          <p:cNvSpPr>
            <a:spLocks noGrp="1"/>
          </p:cNvSpPr>
          <p:nvPr>
            <p:ph type="sldNum" sz="quarter" idx="12"/>
          </p:nvPr>
        </p:nvSpPr>
        <p:spPr/>
        <p:txBody>
          <a:bodyPr/>
          <a:lstStyle/>
          <a:p>
            <a:fld id="{6D22F896-40B5-4ADD-8801-0D06FADFA095}" type="slidenum">
              <a:rPr lang="en-US" smtClean="0"/>
              <a:t>95</a:t>
            </a:fld>
            <a:endParaRPr lang="en-US" dirty="0"/>
          </a:p>
        </p:txBody>
      </p:sp>
      <p:sp>
        <p:nvSpPr>
          <p:cNvPr id="5" name="Titre 1">
            <a:extLst>
              <a:ext uri="{FF2B5EF4-FFF2-40B4-BE49-F238E27FC236}">
                <a16:creationId xmlns:a16="http://schemas.microsoft.com/office/drawing/2014/main" id="{B76ACFB3-F1F1-1248-B8B0-D9BFD3C8D872}"/>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3895D94D-CCBF-A944-A9FD-ADCED742DBEE}"/>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7389735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83289C8-C623-5846-9793-CBAF2A93A5C4}"/>
              </a:ext>
            </a:extLst>
          </p:cNvPr>
          <p:cNvSpPr>
            <a:spLocks noGrp="1"/>
          </p:cNvSpPr>
          <p:nvPr>
            <p:ph idx="1"/>
          </p:nvPr>
        </p:nvSpPr>
        <p:spPr/>
        <p:txBody>
          <a:bodyPr/>
          <a:lstStyle/>
          <a:p>
            <a:r>
              <a:rPr lang="fr-FR" dirty="0"/>
              <a:t>1 s’écrit I</a:t>
            </a:r>
          </a:p>
          <a:p>
            <a:r>
              <a:rPr lang="fr-FR" dirty="0"/>
              <a:t>2 s’écrit II</a:t>
            </a:r>
          </a:p>
          <a:p>
            <a:r>
              <a:rPr lang="fr-FR" dirty="0"/>
              <a:t>3 s’écrit III</a:t>
            </a:r>
          </a:p>
          <a:p>
            <a:r>
              <a:rPr lang="fr-FR" dirty="0"/>
              <a:t>4 s’écrit IV</a:t>
            </a:r>
          </a:p>
          <a:p>
            <a:r>
              <a:rPr lang="fr-FR" dirty="0" err="1"/>
              <a:t>Etc</a:t>
            </a:r>
            <a:endParaRPr lang="fr-FR" dirty="0"/>
          </a:p>
          <a:p>
            <a:r>
              <a:rPr lang="fr-FR" dirty="0"/>
              <a:t>Imaginons que vous deviez lire une variable comprise entre 1 et 10 au clavier et écrire son équivalent en chiffre romain. Le programme pourrait être le suivant : </a:t>
            </a:r>
          </a:p>
        </p:txBody>
      </p:sp>
      <p:sp>
        <p:nvSpPr>
          <p:cNvPr id="4" name="Espace réservé du numéro de diapositive 3">
            <a:extLst>
              <a:ext uri="{FF2B5EF4-FFF2-40B4-BE49-F238E27FC236}">
                <a16:creationId xmlns:a16="http://schemas.microsoft.com/office/drawing/2014/main" id="{DB55E006-8754-5641-AE41-04EE607D9BBD}"/>
              </a:ext>
            </a:extLst>
          </p:cNvPr>
          <p:cNvSpPr>
            <a:spLocks noGrp="1"/>
          </p:cNvSpPr>
          <p:nvPr>
            <p:ph type="sldNum" sz="quarter" idx="12"/>
          </p:nvPr>
        </p:nvSpPr>
        <p:spPr/>
        <p:txBody>
          <a:bodyPr/>
          <a:lstStyle/>
          <a:p>
            <a:fld id="{6D22F896-40B5-4ADD-8801-0D06FADFA095}" type="slidenum">
              <a:rPr lang="en-US" smtClean="0"/>
              <a:t>96</a:t>
            </a:fld>
            <a:endParaRPr lang="en-US" dirty="0"/>
          </a:p>
        </p:txBody>
      </p:sp>
      <p:sp>
        <p:nvSpPr>
          <p:cNvPr id="5" name="Titre 1">
            <a:extLst>
              <a:ext uri="{FF2B5EF4-FFF2-40B4-BE49-F238E27FC236}">
                <a16:creationId xmlns:a16="http://schemas.microsoft.com/office/drawing/2014/main" id="{BE8A0E84-7C51-9942-BA8F-48394F3DB27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73456BBE-1137-084F-8A50-B6F25FD9DF27}"/>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28610104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85F4F31-1BD2-2B44-AF79-400B6F8A382D}"/>
              </a:ext>
            </a:extLst>
          </p:cNvPr>
          <p:cNvSpPr>
            <a:spLocks noGrp="1"/>
          </p:cNvSpPr>
          <p:nvPr>
            <p:ph idx="1"/>
          </p:nvPr>
        </p:nvSpPr>
        <p:spPr>
          <a:xfrm>
            <a:off x="536483" y="2080019"/>
            <a:ext cx="9613861" cy="3599316"/>
          </a:xfrm>
        </p:spPr>
        <p:txBody>
          <a:bodyPr/>
          <a:lstStyle/>
          <a:p>
            <a:r>
              <a:rPr lang="fr-FR" dirty="0"/>
              <a:t>Et sans potion magique encore</a:t>
            </a:r>
          </a:p>
        </p:txBody>
      </p:sp>
      <p:sp>
        <p:nvSpPr>
          <p:cNvPr id="4" name="Espace réservé du numéro de diapositive 3">
            <a:extLst>
              <a:ext uri="{FF2B5EF4-FFF2-40B4-BE49-F238E27FC236}">
                <a16:creationId xmlns:a16="http://schemas.microsoft.com/office/drawing/2014/main" id="{125AC8A9-7C03-5446-B920-18ADF1F53101}"/>
              </a:ext>
            </a:extLst>
          </p:cNvPr>
          <p:cNvSpPr>
            <a:spLocks noGrp="1"/>
          </p:cNvSpPr>
          <p:nvPr>
            <p:ph type="sldNum" sz="quarter" idx="12"/>
          </p:nvPr>
        </p:nvSpPr>
        <p:spPr/>
        <p:txBody>
          <a:bodyPr/>
          <a:lstStyle/>
          <a:p>
            <a:fld id="{6D22F896-40B5-4ADD-8801-0D06FADFA095}" type="slidenum">
              <a:rPr lang="en-US" smtClean="0"/>
              <a:t>97</a:t>
            </a:fld>
            <a:endParaRPr lang="en-US" dirty="0"/>
          </a:p>
        </p:txBody>
      </p:sp>
      <p:sp>
        <p:nvSpPr>
          <p:cNvPr id="5" name="Titre 1">
            <a:extLst>
              <a:ext uri="{FF2B5EF4-FFF2-40B4-BE49-F238E27FC236}">
                <a16:creationId xmlns:a16="http://schemas.microsoft.com/office/drawing/2014/main" id="{42A38FBD-A35F-DE4B-B8FC-77D60EE648EB}"/>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5E6A3D50-B956-8C40-9F31-7342013E1FCE}"/>
              </a:ext>
            </a:extLst>
          </p:cNvPr>
          <p:cNvSpPr txBox="1"/>
          <p:nvPr/>
        </p:nvSpPr>
        <p:spPr>
          <a:xfrm>
            <a:off x="9780900" y="1109031"/>
            <a:ext cx="306494" cy="369332"/>
          </a:xfrm>
          <a:prstGeom prst="rect">
            <a:avLst/>
          </a:prstGeom>
          <a:noFill/>
        </p:spPr>
        <p:txBody>
          <a:bodyPr wrap="none" rtlCol="0">
            <a:spAutoFit/>
          </a:bodyPr>
          <a:lstStyle/>
          <a:p>
            <a:r>
              <a:rPr lang="fr-FR" dirty="0"/>
              <a:t>6</a:t>
            </a:r>
          </a:p>
        </p:txBody>
      </p:sp>
      <p:pic>
        <p:nvPicPr>
          <p:cNvPr id="8" name="Image 7">
            <a:extLst>
              <a:ext uri="{FF2B5EF4-FFF2-40B4-BE49-F238E27FC236}">
                <a16:creationId xmlns:a16="http://schemas.microsoft.com/office/drawing/2014/main" id="{069338E2-113A-D744-ADF9-0CB0FBD2AE99}"/>
              </a:ext>
            </a:extLst>
          </p:cNvPr>
          <p:cNvPicPr>
            <a:picLocks noChangeAspect="1"/>
          </p:cNvPicPr>
          <p:nvPr/>
        </p:nvPicPr>
        <p:blipFill>
          <a:blip r:embed="rId2"/>
          <a:stretch>
            <a:fillRect/>
          </a:stretch>
        </p:blipFill>
        <p:spPr>
          <a:xfrm>
            <a:off x="744912" y="2557908"/>
            <a:ext cx="4963213" cy="4114800"/>
          </a:xfrm>
          <a:prstGeom prst="rect">
            <a:avLst/>
          </a:prstGeom>
        </p:spPr>
      </p:pic>
      <p:pic>
        <p:nvPicPr>
          <p:cNvPr id="12" name="Image 11">
            <a:extLst>
              <a:ext uri="{FF2B5EF4-FFF2-40B4-BE49-F238E27FC236}">
                <a16:creationId xmlns:a16="http://schemas.microsoft.com/office/drawing/2014/main" id="{C0F71CB9-5838-5140-912B-0348E53D1A75}"/>
              </a:ext>
            </a:extLst>
          </p:cNvPr>
          <p:cNvPicPr>
            <a:picLocks noChangeAspect="1"/>
          </p:cNvPicPr>
          <p:nvPr/>
        </p:nvPicPr>
        <p:blipFill>
          <a:blip r:embed="rId3"/>
          <a:stretch>
            <a:fillRect/>
          </a:stretch>
        </p:blipFill>
        <p:spPr>
          <a:xfrm>
            <a:off x="6287236" y="2424701"/>
            <a:ext cx="4442219" cy="4176445"/>
          </a:xfrm>
          <a:prstGeom prst="rect">
            <a:avLst/>
          </a:prstGeom>
        </p:spPr>
      </p:pic>
    </p:spTree>
    <p:extLst>
      <p:ext uri="{BB962C8B-B14F-4D97-AF65-F5344CB8AC3E}">
        <p14:creationId xmlns:p14="http://schemas.microsoft.com/office/powerpoint/2010/main" val="8061618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1D45991-AFEB-DC43-9F78-549EA1921E0E}"/>
              </a:ext>
            </a:extLst>
          </p:cNvPr>
          <p:cNvSpPr>
            <a:spLocks noGrp="1"/>
          </p:cNvSpPr>
          <p:nvPr>
            <p:ph idx="1"/>
          </p:nvPr>
        </p:nvSpPr>
        <p:spPr>
          <a:xfrm>
            <a:off x="680321" y="2336873"/>
            <a:ext cx="9932883" cy="4279684"/>
          </a:xfrm>
        </p:spPr>
        <p:txBody>
          <a:bodyPr>
            <a:normAutofit/>
          </a:bodyPr>
          <a:lstStyle/>
          <a:p>
            <a:r>
              <a:rPr lang="fr-FR" b="1" dirty="0">
                <a:solidFill>
                  <a:srgbClr val="FFFF00"/>
                </a:solidFill>
              </a:rPr>
              <a:t>Switch qu’elle est sa syntaxe ?</a:t>
            </a:r>
          </a:p>
          <a:p>
            <a:r>
              <a:rPr lang="fr-FR" dirty="0"/>
              <a:t>switch(variable à tester)</a:t>
            </a:r>
          </a:p>
          <a:p>
            <a:pPr marL="0" indent="0">
              <a:buNone/>
            </a:pPr>
            <a:r>
              <a:rPr lang="fr-FR" dirty="0"/>
              <a:t>	{</a:t>
            </a:r>
          </a:p>
          <a:p>
            <a:pPr marL="0" indent="0">
              <a:buNone/>
            </a:pPr>
            <a:r>
              <a:rPr lang="fr-FR" dirty="0"/>
              <a:t>	case A : {instructions;} break; /* pas { } si une seule instruction */</a:t>
            </a:r>
          </a:p>
          <a:p>
            <a:pPr marL="0" indent="0">
              <a:buNone/>
            </a:pPr>
            <a:r>
              <a:rPr lang="fr-FR" dirty="0"/>
              <a:t>	case B  : {instructions;} break;</a:t>
            </a:r>
          </a:p>
          <a:p>
            <a:pPr marL="0" indent="0">
              <a:buNone/>
            </a:pPr>
            <a:r>
              <a:rPr lang="fr-FR" dirty="0"/>
              <a:t>	….</a:t>
            </a:r>
          </a:p>
          <a:p>
            <a:pPr marL="0" indent="0">
              <a:buNone/>
            </a:pPr>
            <a:r>
              <a:rPr lang="fr-FR" dirty="0"/>
              <a:t>	default: {instructions;} </a:t>
            </a:r>
          </a:p>
          <a:p>
            <a:pPr marL="0" indent="0">
              <a:buNone/>
            </a:pPr>
            <a:r>
              <a:rPr lang="fr-FR" dirty="0"/>
              <a:t> 	}</a:t>
            </a:r>
          </a:p>
        </p:txBody>
      </p:sp>
      <p:sp>
        <p:nvSpPr>
          <p:cNvPr id="4" name="Espace réservé du numéro de diapositive 3">
            <a:extLst>
              <a:ext uri="{FF2B5EF4-FFF2-40B4-BE49-F238E27FC236}">
                <a16:creationId xmlns:a16="http://schemas.microsoft.com/office/drawing/2014/main" id="{035AE561-EF3C-214A-BE44-30D0E154F9C9}"/>
              </a:ext>
            </a:extLst>
          </p:cNvPr>
          <p:cNvSpPr>
            <a:spLocks noGrp="1"/>
          </p:cNvSpPr>
          <p:nvPr>
            <p:ph type="sldNum" sz="quarter" idx="12"/>
          </p:nvPr>
        </p:nvSpPr>
        <p:spPr/>
        <p:txBody>
          <a:bodyPr/>
          <a:lstStyle/>
          <a:p>
            <a:fld id="{6D22F896-40B5-4ADD-8801-0D06FADFA095}" type="slidenum">
              <a:rPr lang="en-US" smtClean="0"/>
              <a:t>98</a:t>
            </a:fld>
            <a:endParaRPr lang="en-US" dirty="0"/>
          </a:p>
        </p:txBody>
      </p:sp>
      <p:sp>
        <p:nvSpPr>
          <p:cNvPr id="5" name="Titre 1">
            <a:extLst>
              <a:ext uri="{FF2B5EF4-FFF2-40B4-BE49-F238E27FC236}">
                <a16:creationId xmlns:a16="http://schemas.microsoft.com/office/drawing/2014/main" id="{DD4F5E9B-AD30-5A45-998F-9F662EA4FFF6}"/>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832331E4-CCF3-9A4F-8DE5-7AD6FBCFF9D8}"/>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18138982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C2553C0-AF19-C140-B027-DBB127BB34B2}"/>
              </a:ext>
            </a:extLst>
          </p:cNvPr>
          <p:cNvSpPr>
            <a:spLocks noGrp="1"/>
          </p:cNvSpPr>
          <p:nvPr>
            <p:ph idx="1"/>
          </p:nvPr>
        </p:nvSpPr>
        <p:spPr/>
        <p:txBody>
          <a:bodyPr/>
          <a:lstStyle/>
          <a:p>
            <a:r>
              <a:rPr lang="fr-FR" b="1" dirty="0">
                <a:solidFill>
                  <a:srgbClr val="FFFF00"/>
                </a:solidFill>
              </a:rPr>
              <a:t>Switch qu’elle est sa syntaxe ?</a:t>
            </a:r>
          </a:p>
          <a:p>
            <a:r>
              <a:rPr lang="fr-FR" dirty="0"/>
              <a:t>Le </a:t>
            </a:r>
            <a:r>
              <a:rPr lang="fr-FR" b="1" dirty="0">
                <a:solidFill>
                  <a:srgbClr val="FFFF00"/>
                </a:solidFill>
              </a:rPr>
              <a:t>break</a:t>
            </a:r>
            <a:r>
              <a:rPr lang="fr-FR" dirty="0"/>
              <a:t> à la fin de chaque ligne est obligatoire (sauf la dernière) sinon vous affichez en plus les instructions situées sur les autres lignes.</a:t>
            </a:r>
          </a:p>
          <a:p>
            <a:r>
              <a:rPr lang="fr-FR" b="1" dirty="0">
                <a:solidFill>
                  <a:srgbClr val="FFFF00"/>
                </a:solidFill>
              </a:rPr>
              <a:t>default</a:t>
            </a:r>
            <a:r>
              <a:rPr lang="fr-FR" dirty="0"/>
              <a:t> n’est pas obligatoire c’est une sécurité pour effectuer une action si aucun des cas n’est vrai. </a:t>
            </a:r>
          </a:p>
          <a:p>
            <a:endParaRPr lang="fr-FR" dirty="0"/>
          </a:p>
          <a:p>
            <a:r>
              <a:rPr lang="fr-FR" dirty="0"/>
              <a:t>Voilà c’est simple et très utile parfois. </a:t>
            </a:r>
          </a:p>
        </p:txBody>
      </p:sp>
      <p:sp>
        <p:nvSpPr>
          <p:cNvPr id="4" name="Espace réservé du numéro de diapositive 3">
            <a:extLst>
              <a:ext uri="{FF2B5EF4-FFF2-40B4-BE49-F238E27FC236}">
                <a16:creationId xmlns:a16="http://schemas.microsoft.com/office/drawing/2014/main" id="{7F02371B-6DF0-1148-8E73-6C5942A731EC}"/>
              </a:ext>
            </a:extLst>
          </p:cNvPr>
          <p:cNvSpPr>
            <a:spLocks noGrp="1"/>
          </p:cNvSpPr>
          <p:nvPr>
            <p:ph type="sldNum" sz="quarter" idx="12"/>
          </p:nvPr>
        </p:nvSpPr>
        <p:spPr/>
        <p:txBody>
          <a:bodyPr/>
          <a:lstStyle/>
          <a:p>
            <a:fld id="{6D22F896-40B5-4ADD-8801-0D06FADFA095}" type="slidenum">
              <a:rPr lang="en-US" smtClean="0">
                <a:solidFill>
                  <a:schemeClr val="tx1"/>
                </a:solidFill>
              </a:rPr>
              <a:t>99</a:t>
            </a:fld>
            <a:endParaRPr lang="en-US" dirty="0">
              <a:solidFill>
                <a:schemeClr val="tx1"/>
              </a:solidFill>
            </a:endParaRPr>
          </a:p>
        </p:txBody>
      </p:sp>
      <p:sp>
        <p:nvSpPr>
          <p:cNvPr id="5" name="Titre 1">
            <a:extLst>
              <a:ext uri="{FF2B5EF4-FFF2-40B4-BE49-F238E27FC236}">
                <a16:creationId xmlns:a16="http://schemas.microsoft.com/office/drawing/2014/main" id="{0BBC0695-76B1-5648-B894-80C0193B2B2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Sortie de conditionnelle(s)</a:t>
            </a:r>
          </a:p>
        </p:txBody>
      </p:sp>
      <p:sp>
        <p:nvSpPr>
          <p:cNvPr id="6" name="ZoneTexte 5">
            <a:extLst>
              <a:ext uri="{FF2B5EF4-FFF2-40B4-BE49-F238E27FC236}">
                <a16:creationId xmlns:a16="http://schemas.microsoft.com/office/drawing/2014/main" id="{E01BF683-5EB9-0346-8449-3697F2829F83}"/>
              </a:ext>
            </a:extLst>
          </p:cNvPr>
          <p:cNvSpPr txBox="1"/>
          <p:nvPr/>
        </p:nvSpPr>
        <p:spPr>
          <a:xfrm>
            <a:off x="9780900" y="1109031"/>
            <a:ext cx="306494" cy="369332"/>
          </a:xfrm>
          <a:prstGeom prst="rect">
            <a:avLst/>
          </a:prstGeom>
          <a:noFill/>
        </p:spPr>
        <p:txBody>
          <a:bodyPr wrap="none" rtlCol="0">
            <a:spAutoFit/>
          </a:bodyPr>
          <a:lstStyle/>
          <a:p>
            <a:r>
              <a:rPr lang="fr-FR" dirty="0"/>
              <a:t>6</a:t>
            </a:r>
          </a:p>
        </p:txBody>
      </p:sp>
    </p:spTree>
    <p:extLst>
      <p:ext uri="{BB962C8B-B14F-4D97-AF65-F5344CB8AC3E}">
        <p14:creationId xmlns:p14="http://schemas.microsoft.com/office/powerpoint/2010/main" val="14308694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330C3-DFF6-B843-B224-FCE5D686B1DA}"/>
              </a:ext>
            </a:extLst>
          </p:cNvPr>
          <p:cNvSpPr>
            <a:spLocks noGrp="1"/>
          </p:cNvSpPr>
          <p:nvPr>
            <p:ph type="title"/>
          </p:nvPr>
        </p:nvSpPr>
        <p:spPr/>
        <p:txBody>
          <a:bodyPr/>
          <a:lstStyle/>
          <a:p>
            <a:r>
              <a:rPr lang="fr-FR"/>
              <a:t>Exercices simples </a:t>
            </a:r>
            <a:r>
              <a:rPr lang="fr-FR" dirty="0"/>
              <a:t>sur les conditionnelles</a:t>
            </a:r>
          </a:p>
        </p:txBody>
      </p:sp>
      <p:sp>
        <p:nvSpPr>
          <p:cNvPr id="3" name="Espace réservé du contenu 2">
            <a:extLst>
              <a:ext uri="{FF2B5EF4-FFF2-40B4-BE49-F238E27FC236}">
                <a16:creationId xmlns:a16="http://schemas.microsoft.com/office/drawing/2014/main" id="{2BF58556-8F22-E440-A5A3-2952DB6FB63F}"/>
              </a:ext>
            </a:extLst>
          </p:cNvPr>
          <p:cNvSpPr>
            <a:spLocks noGrp="1"/>
          </p:cNvSpPr>
          <p:nvPr>
            <p:ph idx="1"/>
          </p:nvPr>
        </p:nvSpPr>
        <p:spPr/>
        <p:txBody>
          <a:bodyPr/>
          <a:lstStyle/>
          <a:p>
            <a:pPr algn="just"/>
            <a:r>
              <a:rPr lang="fr-FR" dirty="0"/>
              <a:t>Entrez au clavier votre moyenne obtenue au baccalauréat et afficher le résultat et une éventuelle mention. </a:t>
            </a:r>
          </a:p>
          <a:p>
            <a:pPr algn="just"/>
            <a:endParaRPr lang="fr-FR" dirty="0"/>
          </a:p>
          <a:p>
            <a:pPr algn="just"/>
            <a:r>
              <a:rPr lang="fr-FR" dirty="0"/>
              <a:t>Transformez cette suite de conditionnelles en switch</a:t>
            </a:r>
          </a:p>
        </p:txBody>
      </p:sp>
      <p:sp>
        <p:nvSpPr>
          <p:cNvPr id="4" name="Espace réservé du numéro de diapositive 3">
            <a:extLst>
              <a:ext uri="{FF2B5EF4-FFF2-40B4-BE49-F238E27FC236}">
                <a16:creationId xmlns:a16="http://schemas.microsoft.com/office/drawing/2014/main" id="{FAD774EB-DCD3-1749-8E65-B3BAF8E39893}"/>
              </a:ext>
            </a:extLst>
          </p:cNvPr>
          <p:cNvSpPr>
            <a:spLocks noGrp="1"/>
          </p:cNvSpPr>
          <p:nvPr>
            <p:ph type="sldNum" sz="quarter" idx="12"/>
          </p:nvPr>
        </p:nvSpPr>
        <p:spPr/>
        <p:txBody>
          <a:bodyPr/>
          <a:lstStyle/>
          <a:p>
            <a:fld id="{6D22F896-40B5-4ADD-8801-0D06FADFA095}" type="slidenum">
              <a:rPr lang="en-US" smtClean="0"/>
              <a:t>100</a:t>
            </a:fld>
            <a:endParaRPr lang="en-US" dirty="0"/>
          </a:p>
        </p:txBody>
      </p:sp>
      <p:pic>
        <p:nvPicPr>
          <p:cNvPr id="6" name="Image 5">
            <a:extLst>
              <a:ext uri="{FF2B5EF4-FFF2-40B4-BE49-F238E27FC236}">
                <a16:creationId xmlns:a16="http://schemas.microsoft.com/office/drawing/2014/main" id="{5888BB39-4754-9B41-9198-187D771D9F33}"/>
              </a:ext>
            </a:extLst>
          </p:cNvPr>
          <p:cNvPicPr>
            <a:picLocks noChangeAspect="1"/>
          </p:cNvPicPr>
          <p:nvPr/>
        </p:nvPicPr>
        <p:blipFill>
          <a:blip r:embed="rId3"/>
          <a:stretch>
            <a:fillRect/>
          </a:stretch>
        </p:blipFill>
        <p:spPr>
          <a:xfrm>
            <a:off x="8651786" y="2961593"/>
            <a:ext cx="2789702" cy="3620125"/>
          </a:xfrm>
          <a:prstGeom prst="rect">
            <a:avLst/>
          </a:prstGeom>
        </p:spPr>
      </p:pic>
      <p:pic>
        <p:nvPicPr>
          <p:cNvPr id="8" name="Image 7">
            <a:extLst>
              <a:ext uri="{FF2B5EF4-FFF2-40B4-BE49-F238E27FC236}">
                <a16:creationId xmlns:a16="http://schemas.microsoft.com/office/drawing/2014/main" id="{ED4CA861-8A87-D942-82D3-193E690A38DF}"/>
              </a:ext>
            </a:extLst>
          </p:cNvPr>
          <p:cNvPicPr>
            <a:picLocks noChangeAspect="1"/>
          </p:cNvPicPr>
          <p:nvPr/>
        </p:nvPicPr>
        <p:blipFill>
          <a:blip r:embed="rId4"/>
          <a:stretch>
            <a:fillRect/>
          </a:stretch>
        </p:blipFill>
        <p:spPr>
          <a:xfrm>
            <a:off x="4802787" y="4136531"/>
            <a:ext cx="2454448" cy="1839626"/>
          </a:xfrm>
          <a:prstGeom prst="rect">
            <a:avLst/>
          </a:prstGeom>
        </p:spPr>
      </p:pic>
    </p:spTree>
    <p:extLst>
      <p:ext uri="{BB962C8B-B14F-4D97-AF65-F5344CB8AC3E}">
        <p14:creationId xmlns:p14="http://schemas.microsoft.com/office/powerpoint/2010/main" val="20233924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7. Les boucles </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101</a:t>
            </a:fld>
            <a:endParaRPr lang="en-US" dirty="0"/>
          </a:p>
        </p:txBody>
      </p:sp>
    </p:spTree>
    <p:extLst>
      <p:ext uri="{BB962C8B-B14F-4D97-AF65-F5344CB8AC3E}">
        <p14:creationId xmlns:p14="http://schemas.microsoft.com/office/powerpoint/2010/main" val="37252030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8951326-2F8A-B94E-9276-411C972FA033}"/>
              </a:ext>
            </a:extLst>
          </p:cNvPr>
          <p:cNvSpPr>
            <a:spLocks noGrp="1"/>
          </p:cNvSpPr>
          <p:nvPr>
            <p:ph idx="1"/>
          </p:nvPr>
        </p:nvSpPr>
        <p:spPr/>
        <p:txBody>
          <a:bodyPr/>
          <a:lstStyle/>
          <a:p>
            <a:pPr algn="just"/>
            <a:r>
              <a:rPr lang="fr-FR" dirty="0"/>
              <a:t>Une boucle est l’action de répéter un certain nombre de fois une suite d’instructions.</a:t>
            </a:r>
          </a:p>
          <a:p>
            <a:pPr algn="just"/>
            <a:r>
              <a:rPr lang="fr-FR" dirty="0"/>
              <a:t>Le nombre de répétitions peut être fixé (faire 10 fois ces instructions) ou dépendant d’une variable ( tant que ce test est Vrai faire ces instructions). </a:t>
            </a:r>
          </a:p>
          <a:p>
            <a:pPr algn="just"/>
            <a:r>
              <a:rPr lang="fr-FR" dirty="0"/>
              <a:t>La grande subtilité du C sera de se servir correctement des éléments de contrôle de la boucle et ce y compris dans les instructions à exécuter. </a:t>
            </a:r>
          </a:p>
        </p:txBody>
      </p:sp>
      <p:sp>
        <p:nvSpPr>
          <p:cNvPr id="4" name="Espace réservé du numéro de diapositive 3">
            <a:extLst>
              <a:ext uri="{FF2B5EF4-FFF2-40B4-BE49-F238E27FC236}">
                <a16:creationId xmlns:a16="http://schemas.microsoft.com/office/drawing/2014/main" id="{1F19B1F5-C071-0041-BC51-3CEC5677B728}"/>
              </a:ext>
            </a:extLst>
          </p:cNvPr>
          <p:cNvSpPr>
            <a:spLocks noGrp="1"/>
          </p:cNvSpPr>
          <p:nvPr>
            <p:ph type="sldNum" sz="quarter" idx="12"/>
          </p:nvPr>
        </p:nvSpPr>
        <p:spPr/>
        <p:txBody>
          <a:bodyPr/>
          <a:lstStyle/>
          <a:p>
            <a:fld id="{6D22F896-40B5-4ADD-8801-0D06FADFA095}" type="slidenum">
              <a:rPr lang="en-US" smtClean="0"/>
              <a:t>102</a:t>
            </a:fld>
            <a:endParaRPr lang="en-US" dirty="0"/>
          </a:p>
        </p:txBody>
      </p:sp>
      <p:sp>
        <p:nvSpPr>
          <p:cNvPr id="5" name="Titre 1">
            <a:extLst>
              <a:ext uri="{FF2B5EF4-FFF2-40B4-BE49-F238E27FC236}">
                <a16:creationId xmlns:a16="http://schemas.microsoft.com/office/drawing/2014/main" id="{52D87AC8-86F8-694D-9C82-A5676E95D365}"/>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C440A902-476C-114E-ADEF-0563FC678C58}"/>
              </a:ext>
            </a:extLst>
          </p:cNvPr>
          <p:cNvSpPr txBox="1"/>
          <p:nvPr/>
        </p:nvSpPr>
        <p:spPr>
          <a:xfrm>
            <a:off x="9780900" y="1109031"/>
            <a:ext cx="306494" cy="369332"/>
          </a:xfrm>
          <a:prstGeom prst="rect">
            <a:avLst/>
          </a:prstGeom>
          <a:noFill/>
        </p:spPr>
        <p:txBody>
          <a:bodyPr wrap="none" rtlCol="0">
            <a:spAutoFit/>
          </a:bodyPr>
          <a:lstStyle/>
          <a:p>
            <a:r>
              <a:rPr lang="fr-FR" dirty="0"/>
              <a:t>7</a:t>
            </a:r>
          </a:p>
        </p:txBody>
      </p:sp>
    </p:spTree>
    <p:extLst>
      <p:ext uri="{BB962C8B-B14F-4D97-AF65-F5344CB8AC3E}">
        <p14:creationId xmlns:p14="http://schemas.microsoft.com/office/powerpoint/2010/main" val="27641102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BEB70DC-5467-2946-B06F-FF7AD83D04C5}"/>
              </a:ext>
            </a:extLst>
          </p:cNvPr>
          <p:cNvSpPr>
            <a:spLocks noGrp="1"/>
          </p:cNvSpPr>
          <p:nvPr>
            <p:ph idx="1"/>
          </p:nvPr>
        </p:nvSpPr>
        <p:spPr/>
        <p:txBody>
          <a:bodyPr>
            <a:normAutofit fontScale="92500"/>
          </a:bodyPr>
          <a:lstStyle/>
          <a:p>
            <a:r>
              <a:rPr lang="fr-FR" dirty="0"/>
              <a:t>Il existe 3 types de boucle :</a:t>
            </a:r>
          </a:p>
          <a:p>
            <a:endParaRPr lang="fr-FR" dirty="0"/>
          </a:p>
          <a:p>
            <a:r>
              <a:rPr lang="fr-FR" dirty="0" err="1"/>
              <a:t>while</a:t>
            </a:r>
            <a:r>
              <a:rPr lang="fr-FR" dirty="0"/>
              <a:t> (condition de continuation == vrai) { instructions; }</a:t>
            </a:r>
          </a:p>
          <a:p>
            <a:r>
              <a:rPr lang="fr-FR" dirty="0"/>
              <a:t>do {instructions;} </a:t>
            </a:r>
            <a:r>
              <a:rPr lang="fr-FR" dirty="0" err="1"/>
              <a:t>while</a:t>
            </a:r>
            <a:r>
              <a:rPr lang="fr-FR" dirty="0"/>
              <a:t> (condition de continuation == vrai);</a:t>
            </a:r>
          </a:p>
          <a:p>
            <a:r>
              <a:rPr lang="fr-FR" dirty="0"/>
              <a:t>for (valeurs de contrôle, test de continuation, incrément) {instructions;}</a:t>
            </a:r>
          </a:p>
          <a:p>
            <a:pPr lvl="1"/>
            <a:endParaRPr lang="fr-FR" dirty="0"/>
          </a:p>
          <a:p>
            <a:r>
              <a:rPr lang="fr-FR" dirty="0"/>
              <a:t>Il est souvent possible de remplacer une boucle par une autre mais elles possèdent des subtilités qui font que bien choisir son type de boucle est se montrer cohérent par rapport au problème posé. </a:t>
            </a:r>
          </a:p>
        </p:txBody>
      </p:sp>
      <p:sp>
        <p:nvSpPr>
          <p:cNvPr id="4" name="Espace réservé du numéro de diapositive 3">
            <a:extLst>
              <a:ext uri="{FF2B5EF4-FFF2-40B4-BE49-F238E27FC236}">
                <a16:creationId xmlns:a16="http://schemas.microsoft.com/office/drawing/2014/main" id="{0519D554-9EB0-D94C-B3FA-75C031CADEE9}"/>
              </a:ext>
            </a:extLst>
          </p:cNvPr>
          <p:cNvSpPr>
            <a:spLocks noGrp="1"/>
          </p:cNvSpPr>
          <p:nvPr>
            <p:ph type="sldNum" sz="quarter" idx="12"/>
          </p:nvPr>
        </p:nvSpPr>
        <p:spPr/>
        <p:txBody>
          <a:bodyPr/>
          <a:lstStyle/>
          <a:p>
            <a:fld id="{6D22F896-40B5-4ADD-8801-0D06FADFA095}" type="slidenum">
              <a:rPr lang="en-US" smtClean="0"/>
              <a:t>103</a:t>
            </a:fld>
            <a:endParaRPr lang="en-US" dirty="0"/>
          </a:p>
        </p:txBody>
      </p:sp>
      <p:sp>
        <p:nvSpPr>
          <p:cNvPr id="7" name="Titre 1">
            <a:extLst>
              <a:ext uri="{FF2B5EF4-FFF2-40B4-BE49-F238E27FC236}">
                <a16:creationId xmlns:a16="http://schemas.microsoft.com/office/drawing/2014/main" id="{8A3214F2-F44D-BA4E-A060-E7F78842C0C4}"/>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52C0E584-9A1F-9648-8A00-587F23D73DA8}"/>
              </a:ext>
            </a:extLst>
          </p:cNvPr>
          <p:cNvSpPr txBox="1"/>
          <p:nvPr/>
        </p:nvSpPr>
        <p:spPr>
          <a:xfrm>
            <a:off x="9780900" y="1109031"/>
            <a:ext cx="306494" cy="369332"/>
          </a:xfrm>
          <a:prstGeom prst="rect">
            <a:avLst/>
          </a:prstGeom>
          <a:noFill/>
        </p:spPr>
        <p:txBody>
          <a:bodyPr wrap="none" rtlCol="0">
            <a:spAutoFit/>
          </a:bodyPr>
          <a:lstStyle/>
          <a:p>
            <a:r>
              <a:rPr lang="fr-FR" dirty="0"/>
              <a:t>7</a:t>
            </a:r>
          </a:p>
        </p:txBody>
      </p:sp>
    </p:spTree>
    <p:extLst>
      <p:ext uri="{BB962C8B-B14F-4D97-AF65-F5344CB8AC3E}">
        <p14:creationId xmlns:p14="http://schemas.microsoft.com/office/powerpoint/2010/main" val="39371199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0E6C0EE-1998-0345-99C9-AE90131DF14F}"/>
              </a:ext>
            </a:extLst>
          </p:cNvPr>
          <p:cNvSpPr>
            <a:spLocks noGrp="1"/>
          </p:cNvSpPr>
          <p:nvPr>
            <p:ph idx="1"/>
          </p:nvPr>
        </p:nvSpPr>
        <p:spPr>
          <a:xfrm>
            <a:off x="680320" y="2189969"/>
            <a:ext cx="9778772" cy="4138912"/>
          </a:xfrm>
        </p:spPr>
        <p:txBody>
          <a:bodyPr>
            <a:normAutofit lnSpcReduction="10000"/>
          </a:bodyPr>
          <a:lstStyle/>
          <a:p>
            <a:pPr algn="just"/>
            <a:r>
              <a:rPr lang="fr-FR" b="1" dirty="0">
                <a:solidFill>
                  <a:srgbClr val="FFFF00"/>
                </a:solidFill>
              </a:rPr>
              <a:t>La boucle </a:t>
            </a:r>
            <a:r>
              <a:rPr lang="fr-FR" b="1" dirty="0" err="1">
                <a:solidFill>
                  <a:srgbClr val="FFFF00"/>
                </a:solidFill>
              </a:rPr>
              <a:t>while</a:t>
            </a:r>
            <a:endParaRPr lang="fr-FR" b="1" dirty="0">
              <a:solidFill>
                <a:srgbClr val="FFFF00"/>
              </a:solidFill>
            </a:endParaRPr>
          </a:p>
          <a:p>
            <a:pPr marL="0" indent="0" algn="just">
              <a:buNone/>
            </a:pPr>
            <a:r>
              <a:rPr lang="fr-FR" sz="2000" dirty="0" err="1"/>
              <a:t>while</a:t>
            </a:r>
            <a:r>
              <a:rPr lang="fr-FR" sz="2000" dirty="0"/>
              <a:t> (condition de continuation == vraie) </a:t>
            </a:r>
          </a:p>
          <a:p>
            <a:pPr marL="0" indent="0" algn="just">
              <a:buNone/>
            </a:pPr>
            <a:r>
              <a:rPr lang="fr-FR" sz="2000" dirty="0"/>
              <a:t>{ </a:t>
            </a:r>
          </a:p>
          <a:p>
            <a:pPr marL="0" indent="0" algn="just">
              <a:buNone/>
            </a:pPr>
            <a:r>
              <a:rPr lang="fr-FR" sz="2000" dirty="0"/>
              <a:t>	instructions; instructions; </a:t>
            </a:r>
          </a:p>
          <a:p>
            <a:pPr marL="0" indent="0" algn="just">
              <a:buNone/>
            </a:pPr>
            <a:r>
              <a:rPr lang="fr-FR" sz="2000" dirty="0"/>
              <a:t>}</a:t>
            </a:r>
          </a:p>
          <a:p>
            <a:pPr algn="just"/>
            <a:r>
              <a:rPr lang="fr-FR" dirty="0"/>
              <a:t>Pour exécuter la suite d’instructions il faut que la condition soit vraie sinon on ne rentre pas dans la boucle. Une fois toutes les instructions effectuées, on teste à nouveau la condition, si elle est toujours vraie, on recommence la boucle. </a:t>
            </a:r>
          </a:p>
          <a:p>
            <a:pPr algn="just"/>
            <a:r>
              <a:rPr lang="fr-FR" b="1" dirty="0">
                <a:solidFill>
                  <a:srgbClr val="FFFF00"/>
                </a:solidFill>
              </a:rPr>
              <a:t>Attention, il faut qu’un un moment donné la condition devienne fausse sinon votre programme va boucler à l’infinie.</a:t>
            </a:r>
          </a:p>
          <a:p>
            <a:pPr algn="just"/>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76F8742B-D0A0-9B43-A084-C5AC3FEF021F}"/>
              </a:ext>
            </a:extLst>
          </p:cNvPr>
          <p:cNvSpPr>
            <a:spLocks noGrp="1"/>
          </p:cNvSpPr>
          <p:nvPr>
            <p:ph type="sldNum" sz="quarter" idx="12"/>
          </p:nvPr>
        </p:nvSpPr>
        <p:spPr/>
        <p:txBody>
          <a:bodyPr/>
          <a:lstStyle/>
          <a:p>
            <a:fld id="{6D22F896-40B5-4ADD-8801-0D06FADFA095}" type="slidenum">
              <a:rPr lang="en-US" smtClean="0"/>
              <a:t>104</a:t>
            </a:fld>
            <a:endParaRPr lang="en-US" dirty="0"/>
          </a:p>
        </p:txBody>
      </p:sp>
      <p:sp>
        <p:nvSpPr>
          <p:cNvPr id="7" name="Titre 1">
            <a:extLst>
              <a:ext uri="{FF2B5EF4-FFF2-40B4-BE49-F238E27FC236}">
                <a16:creationId xmlns:a16="http://schemas.microsoft.com/office/drawing/2014/main" id="{11BECA22-92FB-D149-96DF-A8E419C13CD6}"/>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7EA3E2BB-8756-4041-820C-A981144C231C}"/>
              </a:ext>
            </a:extLst>
          </p:cNvPr>
          <p:cNvSpPr txBox="1"/>
          <p:nvPr/>
        </p:nvSpPr>
        <p:spPr>
          <a:xfrm>
            <a:off x="9780900" y="1109031"/>
            <a:ext cx="306494" cy="369332"/>
          </a:xfrm>
          <a:prstGeom prst="rect">
            <a:avLst/>
          </a:prstGeom>
          <a:noFill/>
        </p:spPr>
        <p:txBody>
          <a:bodyPr wrap="none" rtlCol="0">
            <a:spAutoFit/>
          </a:bodyPr>
          <a:lstStyle/>
          <a:p>
            <a:r>
              <a:rPr lang="fr-FR" dirty="0"/>
              <a:t>7</a:t>
            </a:r>
          </a:p>
        </p:txBody>
      </p:sp>
    </p:spTree>
    <p:extLst>
      <p:ext uri="{BB962C8B-B14F-4D97-AF65-F5344CB8AC3E}">
        <p14:creationId xmlns:p14="http://schemas.microsoft.com/office/powerpoint/2010/main" val="9842920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76AB081-2BE6-8749-AB69-8D9A28F7570B}"/>
              </a:ext>
            </a:extLst>
          </p:cNvPr>
          <p:cNvSpPr>
            <a:spLocks noGrp="1"/>
          </p:cNvSpPr>
          <p:nvPr>
            <p:ph idx="1"/>
          </p:nvPr>
        </p:nvSpPr>
        <p:spPr/>
        <p:txBody>
          <a:bodyPr/>
          <a:lstStyle/>
          <a:p>
            <a:r>
              <a:rPr lang="fr-FR" dirty="0"/>
              <a:t>Exemple de </a:t>
            </a:r>
            <a:r>
              <a:rPr lang="fr-FR" dirty="0" err="1"/>
              <a:t>while</a:t>
            </a:r>
            <a:endParaRPr lang="fr-FR" dirty="0"/>
          </a:p>
        </p:txBody>
      </p:sp>
      <p:sp>
        <p:nvSpPr>
          <p:cNvPr id="4" name="Espace réservé du numéro de diapositive 3">
            <a:extLst>
              <a:ext uri="{FF2B5EF4-FFF2-40B4-BE49-F238E27FC236}">
                <a16:creationId xmlns:a16="http://schemas.microsoft.com/office/drawing/2014/main" id="{CCCC3DAF-AFB3-3349-81E3-946A548B899D}"/>
              </a:ext>
            </a:extLst>
          </p:cNvPr>
          <p:cNvSpPr>
            <a:spLocks noGrp="1"/>
          </p:cNvSpPr>
          <p:nvPr>
            <p:ph type="sldNum" sz="quarter" idx="12"/>
          </p:nvPr>
        </p:nvSpPr>
        <p:spPr/>
        <p:txBody>
          <a:bodyPr/>
          <a:lstStyle/>
          <a:p>
            <a:fld id="{6D22F896-40B5-4ADD-8801-0D06FADFA095}" type="slidenum">
              <a:rPr lang="en-US" smtClean="0"/>
              <a:t>105</a:t>
            </a:fld>
            <a:endParaRPr lang="en-US" dirty="0"/>
          </a:p>
        </p:txBody>
      </p:sp>
      <p:sp>
        <p:nvSpPr>
          <p:cNvPr id="7" name="Titre 1">
            <a:extLst>
              <a:ext uri="{FF2B5EF4-FFF2-40B4-BE49-F238E27FC236}">
                <a16:creationId xmlns:a16="http://schemas.microsoft.com/office/drawing/2014/main" id="{DEE99FEE-C40C-3642-A30B-A27146A0EA7B}"/>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66AD975E-F6B5-004A-82A6-9D361A7BCC00}"/>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5" name="Image 4">
            <a:extLst>
              <a:ext uri="{FF2B5EF4-FFF2-40B4-BE49-F238E27FC236}">
                <a16:creationId xmlns:a16="http://schemas.microsoft.com/office/drawing/2014/main" id="{86C91701-3511-6843-89AC-E45280F2FF87}"/>
              </a:ext>
            </a:extLst>
          </p:cNvPr>
          <p:cNvPicPr>
            <a:picLocks noChangeAspect="1"/>
          </p:cNvPicPr>
          <p:nvPr/>
        </p:nvPicPr>
        <p:blipFill>
          <a:blip r:embed="rId2"/>
          <a:stretch>
            <a:fillRect/>
          </a:stretch>
        </p:blipFill>
        <p:spPr>
          <a:xfrm>
            <a:off x="440289" y="2763748"/>
            <a:ext cx="7773537" cy="3565917"/>
          </a:xfrm>
          <a:prstGeom prst="rect">
            <a:avLst/>
          </a:prstGeom>
        </p:spPr>
      </p:pic>
      <p:pic>
        <p:nvPicPr>
          <p:cNvPr id="9" name="Image 8">
            <a:extLst>
              <a:ext uri="{FF2B5EF4-FFF2-40B4-BE49-F238E27FC236}">
                <a16:creationId xmlns:a16="http://schemas.microsoft.com/office/drawing/2014/main" id="{2CA08FF9-1DF8-4444-9D45-6C547D9335D8}"/>
              </a:ext>
            </a:extLst>
          </p:cNvPr>
          <p:cNvPicPr>
            <a:picLocks noChangeAspect="1"/>
          </p:cNvPicPr>
          <p:nvPr/>
        </p:nvPicPr>
        <p:blipFill>
          <a:blip r:embed="rId3"/>
          <a:stretch>
            <a:fillRect/>
          </a:stretch>
        </p:blipFill>
        <p:spPr>
          <a:xfrm>
            <a:off x="8295047" y="3157980"/>
            <a:ext cx="3817491" cy="1385740"/>
          </a:xfrm>
          <a:prstGeom prst="rect">
            <a:avLst/>
          </a:prstGeom>
        </p:spPr>
      </p:pic>
    </p:spTree>
    <p:extLst>
      <p:ext uri="{BB962C8B-B14F-4D97-AF65-F5344CB8AC3E}">
        <p14:creationId xmlns:p14="http://schemas.microsoft.com/office/powerpoint/2010/main" val="2509030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8C1C6B0-9438-9043-ADE0-AA1738E5F80C}"/>
              </a:ext>
            </a:extLst>
          </p:cNvPr>
          <p:cNvSpPr>
            <a:spLocks noGrp="1"/>
          </p:cNvSpPr>
          <p:nvPr>
            <p:ph idx="1"/>
          </p:nvPr>
        </p:nvSpPr>
        <p:spPr>
          <a:xfrm>
            <a:off x="969560" y="2336873"/>
            <a:ext cx="9613861" cy="3599316"/>
          </a:xfrm>
        </p:spPr>
        <p:txBody>
          <a:bodyPr/>
          <a:lstStyle/>
          <a:p>
            <a:pPr algn="just"/>
            <a:r>
              <a:rPr lang="fr-FR" b="1" dirty="0">
                <a:solidFill>
                  <a:srgbClr val="FFFF00"/>
                </a:solidFill>
              </a:rPr>
              <a:t>La boucle do {…} </a:t>
            </a:r>
            <a:r>
              <a:rPr lang="fr-FR" b="1" dirty="0" err="1">
                <a:solidFill>
                  <a:srgbClr val="FFFF00"/>
                </a:solidFill>
              </a:rPr>
              <a:t>while</a:t>
            </a:r>
            <a:r>
              <a:rPr lang="fr-FR" b="1" dirty="0">
                <a:solidFill>
                  <a:srgbClr val="FFFF00"/>
                </a:solidFill>
              </a:rPr>
              <a:t> (condition == vraie);</a:t>
            </a:r>
          </a:p>
          <a:p>
            <a:pPr algn="just"/>
            <a:r>
              <a:rPr lang="fr-FR" dirty="0"/>
              <a:t>La simple boucle </a:t>
            </a:r>
            <a:r>
              <a:rPr lang="fr-FR" dirty="0" err="1"/>
              <a:t>while</a:t>
            </a:r>
            <a:r>
              <a:rPr lang="fr-FR" dirty="0"/>
              <a:t> impose que la condition soit vraie avant de commencer la boucle. Hors il y a des cas où la suite d’instructions doit être exécutée au moins une fois pour savoir si l’on doit continuer ou pas, par exemple si on veut contrôler une valeur entrée par l’utilisateur. </a:t>
            </a:r>
          </a:p>
          <a:p>
            <a:pPr algn="just"/>
            <a:endParaRPr lang="fr-FR" dirty="0"/>
          </a:p>
          <a:p>
            <a:pPr algn="just"/>
            <a:r>
              <a:rPr lang="fr-FR" dirty="0"/>
              <a:t>Il y a bien un </a:t>
            </a:r>
            <a:r>
              <a:rPr lang="fr-FR" b="1" dirty="0">
                <a:solidFill>
                  <a:srgbClr val="FFFF00"/>
                </a:solidFill>
              </a:rPr>
              <a:t>;</a:t>
            </a:r>
            <a:r>
              <a:rPr lang="fr-FR" dirty="0"/>
              <a:t> après le test de continuation</a:t>
            </a:r>
          </a:p>
        </p:txBody>
      </p:sp>
      <p:sp>
        <p:nvSpPr>
          <p:cNvPr id="4" name="Espace réservé du numéro de diapositive 3">
            <a:extLst>
              <a:ext uri="{FF2B5EF4-FFF2-40B4-BE49-F238E27FC236}">
                <a16:creationId xmlns:a16="http://schemas.microsoft.com/office/drawing/2014/main" id="{1CDC03E6-72D8-924B-9038-966A8645DC1A}"/>
              </a:ext>
            </a:extLst>
          </p:cNvPr>
          <p:cNvSpPr>
            <a:spLocks noGrp="1"/>
          </p:cNvSpPr>
          <p:nvPr>
            <p:ph type="sldNum" sz="quarter" idx="12"/>
          </p:nvPr>
        </p:nvSpPr>
        <p:spPr/>
        <p:txBody>
          <a:bodyPr/>
          <a:lstStyle/>
          <a:p>
            <a:fld id="{6D22F896-40B5-4ADD-8801-0D06FADFA095}" type="slidenum">
              <a:rPr lang="en-US" smtClean="0"/>
              <a:t>106</a:t>
            </a:fld>
            <a:endParaRPr lang="en-US" dirty="0"/>
          </a:p>
        </p:txBody>
      </p:sp>
      <p:sp>
        <p:nvSpPr>
          <p:cNvPr id="7" name="Titre 1">
            <a:extLst>
              <a:ext uri="{FF2B5EF4-FFF2-40B4-BE49-F238E27FC236}">
                <a16:creationId xmlns:a16="http://schemas.microsoft.com/office/drawing/2014/main" id="{FF9234CE-294C-9240-92F2-5E7CA697BA46}"/>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0009BAA1-B930-CA4C-A19F-DD9384B51FBB}"/>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9" name="Image 8">
            <a:extLst>
              <a:ext uri="{FF2B5EF4-FFF2-40B4-BE49-F238E27FC236}">
                <a16:creationId xmlns:a16="http://schemas.microsoft.com/office/drawing/2014/main" id="{C279AB8D-F332-4E43-9843-919B4EE98258}"/>
              </a:ext>
            </a:extLst>
          </p:cNvPr>
          <p:cNvPicPr>
            <a:picLocks noChangeAspect="1"/>
          </p:cNvPicPr>
          <p:nvPr/>
        </p:nvPicPr>
        <p:blipFill>
          <a:blip r:embed="rId2"/>
          <a:stretch>
            <a:fillRect/>
          </a:stretch>
        </p:blipFill>
        <p:spPr>
          <a:xfrm>
            <a:off x="165049" y="4796189"/>
            <a:ext cx="804511" cy="602607"/>
          </a:xfrm>
          <a:prstGeom prst="rect">
            <a:avLst/>
          </a:prstGeom>
        </p:spPr>
      </p:pic>
    </p:spTree>
    <p:extLst>
      <p:ext uri="{BB962C8B-B14F-4D97-AF65-F5344CB8AC3E}">
        <p14:creationId xmlns:p14="http://schemas.microsoft.com/office/powerpoint/2010/main" val="29667722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AD8F27F-4D01-8344-8110-7600FECA0766}"/>
              </a:ext>
            </a:extLst>
          </p:cNvPr>
          <p:cNvSpPr>
            <a:spLocks noGrp="1"/>
          </p:cNvSpPr>
          <p:nvPr>
            <p:ph idx="1"/>
          </p:nvPr>
        </p:nvSpPr>
        <p:spPr/>
        <p:txBody>
          <a:bodyPr/>
          <a:lstStyle/>
          <a:p>
            <a:r>
              <a:rPr lang="fr-FR" dirty="0"/>
              <a:t>Exemple de do </a:t>
            </a:r>
            <a:r>
              <a:rPr lang="fr-FR" dirty="0" err="1"/>
              <a:t>while</a:t>
            </a:r>
            <a:endParaRPr lang="fr-FR" dirty="0"/>
          </a:p>
          <a:p>
            <a:endParaRPr lang="fr-FR" dirty="0"/>
          </a:p>
        </p:txBody>
      </p:sp>
      <p:sp>
        <p:nvSpPr>
          <p:cNvPr id="4" name="Espace réservé du numéro de diapositive 3">
            <a:extLst>
              <a:ext uri="{FF2B5EF4-FFF2-40B4-BE49-F238E27FC236}">
                <a16:creationId xmlns:a16="http://schemas.microsoft.com/office/drawing/2014/main" id="{2AD68BB6-5A14-0448-B282-78081150D49D}"/>
              </a:ext>
            </a:extLst>
          </p:cNvPr>
          <p:cNvSpPr>
            <a:spLocks noGrp="1"/>
          </p:cNvSpPr>
          <p:nvPr>
            <p:ph type="sldNum" sz="quarter" idx="12"/>
          </p:nvPr>
        </p:nvSpPr>
        <p:spPr/>
        <p:txBody>
          <a:bodyPr/>
          <a:lstStyle/>
          <a:p>
            <a:fld id="{6D22F896-40B5-4ADD-8801-0D06FADFA095}" type="slidenum">
              <a:rPr lang="en-US" smtClean="0"/>
              <a:t>107</a:t>
            </a:fld>
            <a:endParaRPr lang="en-US" dirty="0"/>
          </a:p>
        </p:txBody>
      </p:sp>
      <p:sp>
        <p:nvSpPr>
          <p:cNvPr id="9" name="Titre 1">
            <a:extLst>
              <a:ext uri="{FF2B5EF4-FFF2-40B4-BE49-F238E27FC236}">
                <a16:creationId xmlns:a16="http://schemas.microsoft.com/office/drawing/2014/main" id="{7AA579DC-27C7-A64F-9C53-D759023091D1}"/>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10" name="ZoneTexte 9">
            <a:extLst>
              <a:ext uri="{FF2B5EF4-FFF2-40B4-BE49-F238E27FC236}">
                <a16:creationId xmlns:a16="http://schemas.microsoft.com/office/drawing/2014/main" id="{515C3F37-8C64-DC4E-89A3-FA8E222404BE}"/>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5" name="Image 4">
            <a:extLst>
              <a:ext uri="{FF2B5EF4-FFF2-40B4-BE49-F238E27FC236}">
                <a16:creationId xmlns:a16="http://schemas.microsoft.com/office/drawing/2014/main" id="{EBDDC8A5-F3DF-A54D-BEAA-8109C17884C0}"/>
              </a:ext>
            </a:extLst>
          </p:cNvPr>
          <p:cNvPicPr>
            <a:picLocks noChangeAspect="1"/>
          </p:cNvPicPr>
          <p:nvPr/>
        </p:nvPicPr>
        <p:blipFill>
          <a:blip r:embed="rId2"/>
          <a:stretch>
            <a:fillRect/>
          </a:stretch>
        </p:blipFill>
        <p:spPr>
          <a:xfrm>
            <a:off x="895065" y="3123344"/>
            <a:ext cx="5868436" cy="3379984"/>
          </a:xfrm>
          <a:prstGeom prst="rect">
            <a:avLst/>
          </a:prstGeom>
        </p:spPr>
      </p:pic>
      <p:pic>
        <p:nvPicPr>
          <p:cNvPr id="7" name="Image 6">
            <a:extLst>
              <a:ext uri="{FF2B5EF4-FFF2-40B4-BE49-F238E27FC236}">
                <a16:creationId xmlns:a16="http://schemas.microsoft.com/office/drawing/2014/main" id="{6893B6D2-C682-4F40-888A-9960F79D3E84}"/>
              </a:ext>
            </a:extLst>
          </p:cNvPr>
          <p:cNvPicPr>
            <a:picLocks noChangeAspect="1"/>
          </p:cNvPicPr>
          <p:nvPr/>
        </p:nvPicPr>
        <p:blipFill>
          <a:blip r:embed="rId3"/>
          <a:stretch>
            <a:fillRect/>
          </a:stretch>
        </p:blipFill>
        <p:spPr>
          <a:xfrm>
            <a:off x="7363955" y="4015127"/>
            <a:ext cx="3365500" cy="1231900"/>
          </a:xfrm>
          <a:prstGeom prst="rect">
            <a:avLst/>
          </a:prstGeom>
        </p:spPr>
      </p:pic>
    </p:spTree>
    <p:extLst>
      <p:ext uri="{BB962C8B-B14F-4D97-AF65-F5344CB8AC3E}">
        <p14:creationId xmlns:p14="http://schemas.microsoft.com/office/powerpoint/2010/main" val="28113728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2FDF6B5-2401-294A-966A-51E8618BF73B}"/>
              </a:ext>
            </a:extLst>
          </p:cNvPr>
          <p:cNvSpPr>
            <a:spLocks noGrp="1"/>
          </p:cNvSpPr>
          <p:nvPr>
            <p:ph idx="1"/>
          </p:nvPr>
        </p:nvSpPr>
        <p:spPr/>
        <p:txBody>
          <a:bodyPr/>
          <a:lstStyle/>
          <a:p>
            <a:pPr algn="just"/>
            <a:r>
              <a:rPr lang="fr-FR" b="1" dirty="0">
                <a:solidFill>
                  <a:srgbClr val="FFFF00"/>
                </a:solidFill>
              </a:rPr>
              <a:t>La boucle for </a:t>
            </a:r>
          </a:p>
          <a:p>
            <a:pPr algn="just"/>
            <a:r>
              <a:rPr lang="fr-FR" dirty="0"/>
              <a:t>Toute boucle </a:t>
            </a:r>
            <a:r>
              <a:rPr lang="fr-FR" dirty="0" err="1"/>
              <a:t>while</a:t>
            </a:r>
            <a:r>
              <a:rPr lang="fr-FR" dirty="0"/>
              <a:t> peut être transformée en boucle for et « lycée de </a:t>
            </a:r>
            <a:r>
              <a:rPr lang="fr-FR" dirty="0" err="1"/>
              <a:t>versaille</a:t>
            </a:r>
            <a:r>
              <a:rPr lang="fr-FR" dirty="0"/>
              <a:t> ». </a:t>
            </a:r>
          </a:p>
          <a:p>
            <a:pPr algn="just"/>
            <a:r>
              <a:rPr lang="fr-FR" dirty="0"/>
              <a:t>Dans un for, il faut commencer par initialiser une variable compteur de boucles, puis teste la condition de continuation, on exécute les instructions et on modifie le compteur de boucles. </a:t>
            </a:r>
          </a:p>
        </p:txBody>
      </p:sp>
      <p:sp>
        <p:nvSpPr>
          <p:cNvPr id="4" name="Espace réservé du numéro de diapositive 3">
            <a:extLst>
              <a:ext uri="{FF2B5EF4-FFF2-40B4-BE49-F238E27FC236}">
                <a16:creationId xmlns:a16="http://schemas.microsoft.com/office/drawing/2014/main" id="{66233BA2-2AAB-474A-BCE5-EA0FFB9CBD78}"/>
              </a:ext>
            </a:extLst>
          </p:cNvPr>
          <p:cNvSpPr>
            <a:spLocks noGrp="1"/>
          </p:cNvSpPr>
          <p:nvPr>
            <p:ph type="sldNum" sz="quarter" idx="12"/>
          </p:nvPr>
        </p:nvSpPr>
        <p:spPr/>
        <p:txBody>
          <a:bodyPr/>
          <a:lstStyle/>
          <a:p>
            <a:fld id="{6D22F896-40B5-4ADD-8801-0D06FADFA095}" type="slidenum">
              <a:rPr lang="en-US" smtClean="0"/>
              <a:t>108</a:t>
            </a:fld>
            <a:endParaRPr lang="en-US" dirty="0"/>
          </a:p>
        </p:txBody>
      </p:sp>
      <p:sp>
        <p:nvSpPr>
          <p:cNvPr id="7" name="Titre 1">
            <a:extLst>
              <a:ext uri="{FF2B5EF4-FFF2-40B4-BE49-F238E27FC236}">
                <a16:creationId xmlns:a16="http://schemas.microsoft.com/office/drawing/2014/main" id="{94CCB40F-D056-884D-B792-A8C8612052F1}"/>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E964F896-669D-A945-8D6D-B49B9D39E6A5}"/>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5" name="Image 4">
            <a:extLst>
              <a:ext uri="{FF2B5EF4-FFF2-40B4-BE49-F238E27FC236}">
                <a16:creationId xmlns:a16="http://schemas.microsoft.com/office/drawing/2014/main" id="{E7118A9C-CB8A-BB42-91B2-21991C454B18}"/>
              </a:ext>
            </a:extLst>
          </p:cNvPr>
          <p:cNvPicPr>
            <a:picLocks noChangeAspect="1"/>
          </p:cNvPicPr>
          <p:nvPr/>
        </p:nvPicPr>
        <p:blipFill>
          <a:blip r:embed="rId2"/>
          <a:stretch>
            <a:fillRect/>
          </a:stretch>
        </p:blipFill>
        <p:spPr>
          <a:xfrm>
            <a:off x="979184" y="4774935"/>
            <a:ext cx="2236627" cy="1990598"/>
          </a:xfrm>
          <a:prstGeom prst="rect">
            <a:avLst/>
          </a:prstGeom>
        </p:spPr>
      </p:pic>
      <p:sp>
        <p:nvSpPr>
          <p:cNvPr id="6" name="ZoneTexte 5">
            <a:extLst>
              <a:ext uri="{FF2B5EF4-FFF2-40B4-BE49-F238E27FC236}">
                <a16:creationId xmlns:a16="http://schemas.microsoft.com/office/drawing/2014/main" id="{416F3823-F7F3-EC48-B300-F8A8516F649D}"/>
              </a:ext>
            </a:extLst>
          </p:cNvPr>
          <p:cNvSpPr txBox="1"/>
          <p:nvPr/>
        </p:nvSpPr>
        <p:spPr>
          <a:xfrm>
            <a:off x="3893905" y="5280917"/>
            <a:ext cx="3741730" cy="369332"/>
          </a:xfrm>
          <a:prstGeom prst="rect">
            <a:avLst/>
          </a:prstGeom>
          <a:noFill/>
        </p:spPr>
        <p:txBody>
          <a:bodyPr wrap="none" rtlCol="0">
            <a:spAutoFit/>
          </a:bodyPr>
          <a:lstStyle/>
          <a:p>
            <a:r>
              <a:rPr lang="fr-FR" dirty="0"/>
              <a:t>Mais qu’est-ce qu’il raconte !!!!!!!</a:t>
            </a:r>
          </a:p>
        </p:txBody>
      </p:sp>
    </p:spTree>
    <p:extLst>
      <p:ext uri="{BB962C8B-B14F-4D97-AF65-F5344CB8AC3E}">
        <p14:creationId xmlns:p14="http://schemas.microsoft.com/office/powerpoint/2010/main" val="35426140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4DA457E-969C-F048-834C-7A4EA61595A9}"/>
              </a:ext>
            </a:extLst>
          </p:cNvPr>
          <p:cNvSpPr>
            <a:spLocks noGrp="1"/>
          </p:cNvSpPr>
          <p:nvPr>
            <p:ph idx="1"/>
          </p:nvPr>
        </p:nvSpPr>
        <p:spPr/>
        <p:txBody>
          <a:bodyPr/>
          <a:lstStyle/>
          <a:p>
            <a:r>
              <a:rPr lang="fr-FR" dirty="0"/>
              <a:t>Exemple de boucle for</a:t>
            </a:r>
          </a:p>
          <a:p>
            <a:endParaRPr lang="fr-FR" dirty="0"/>
          </a:p>
        </p:txBody>
      </p:sp>
      <p:sp>
        <p:nvSpPr>
          <p:cNvPr id="4" name="Espace réservé du numéro de diapositive 3">
            <a:extLst>
              <a:ext uri="{FF2B5EF4-FFF2-40B4-BE49-F238E27FC236}">
                <a16:creationId xmlns:a16="http://schemas.microsoft.com/office/drawing/2014/main" id="{C446618D-A165-3147-8981-E012892B512B}"/>
              </a:ext>
            </a:extLst>
          </p:cNvPr>
          <p:cNvSpPr>
            <a:spLocks noGrp="1"/>
          </p:cNvSpPr>
          <p:nvPr>
            <p:ph type="sldNum" sz="quarter" idx="12"/>
          </p:nvPr>
        </p:nvSpPr>
        <p:spPr/>
        <p:txBody>
          <a:bodyPr/>
          <a:lstStyle/>
          <a:p>
            <a:fld id="{6D22F896-40B5-4ADD-8801-0D06FADFA095}" type="slidenum">
              <a:rPr lang="en-US" smtClean="0"/>
              <a:t>109</a:t>
            </a:fld>
            <a:endParaRPr lang="en-US" dirty="0"/>
          </a:p>
        </p:txBody>
      </p:sp>
      <p:sp>
        <p:nvSpPr>
          <p:cNvPr id="7" name="Titre 1">
            <a:extLst>
              <a:ext uri="{FF2B5EF4-FFF2-40B4-BE49-F238E27FC236}">
                <a16:creationId xmlns:a16="http://schemas.microsoft.com/office/drawing/2014/main" id="{CC3C836D-CF06-4F46-A5B6-1DAE2E18B52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8" name="ZoneTexte 7">
            <a:extLst>
              <a:ext uri="{FF2B5EF4-FFF2-40B4-BE49-F238E27FC236}">
                <a16:creationId xmlns:a16="http://schemas.microsoft.com/office/drawing/2014/main" id="{79980002-46F1-E344-9A76-C3EB006F663D}"/>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5" name="Image 4">
            <a:extLst>
              <a:ext uri="{FF2B5EF4-FFF2-40B4-BE49-F238E27FC236}">
                <a16:creationId xmlns:a16="http://schemas.microsoft.com/office/drawing/2014/main" id="{A033E641-FE22-9F43-AF34-199CD1718071}"/>
              </a:ext>
            </a:extLst>
          </p:cNvPr>
          <p:cNvPicPr>
            <a:picLocks noChangeAspect="1"/>
          </p:cNvPicPr>
          <p:nvPr/>
        </p:nvPicPr>
        <p:blipFill>
          <a:blip r:embed="rId2"/>
          <a:stretch>
            <a:fillRect/>
          </a:stretch>
        </p:blipFill>
        <p:spPr>
          <a:xfrm>
            <a:off x="680321" y="2800962"/>
            <a:ext cx="5093755" cy="2297339"/>
          </a:xfrm>
          <a:prstGeom prst="rect">
            <a:avLst/>
          </a:prstGeom>
        </p:spPr>
      </p:pic>
      <p:pic>
        <p:nvPicPr>
          <p:cNvPr id="9" name="Image 8">
            <a:extLst>
              <a:ext uri="{FF2B5EF4-FFF2-40B4-BE49-F238E27FC236}">
                <a16:creationId xmlns:a16="http://schemas.microsoft.com/office/drawing/2014/main" id="{B3130D43-1FA6-E74F-9688-133C980210E8}"/>
              </a:ext>
            </a:extLst>
          </p:cNvPr>
          <p:cNvPicPr>
            <a:picLocks noChangeAspect="1"/>
          </p:cNvPicPr>
          <p:nvPr/>
        </p:nvPicPr>
        <p:blipFill>
          <a:blip r:embed="rId3"/>
          <a:stretch>
            <a:fillRect/>
          </a:stretch>
        </p:blipFill>
        <p:spPr>
          <a:xfrm>
            <a:off x="5946203" y="2800962"/>
            <a:ext cx="3834697" cy="1247056"/>
          </a:xfrm>
          <a:prstGeom prst="rect">
            <a:avLst/>
          </a:prstGeom>
        </p:spPr>
      </p:pic>
      <p:sp>
        <p:nvSpPr>
          <p:cNvPr id="10" name="ZoneTexte 9">
            <a:extLst>
              <a:ext uri="{FF2B5EF4-FFF2-40B4-BE49-F238E27FC236}">
                <a16:creationId xmlns:a16="http://schemas.microsoft.com/office/drawing/2014/main" id="{74B9521F-7F2C-8B4E-8AC6-71D7EFBF4786}"/>
              </a:ext>
            </a:extLst>
          </p:cNvPr>
          <p:cNvSpPr txBox="1"/>
          <p:nvPr/>
        </p:nvSpPr>
        <p:spPr>
          <a:xfrm>
            <a:off x="4533007" y="5255836"/>
            <a:ext cx="6984324" cy="1200329"/>
          </a:xfrm>
          <a:prstGeom prst="rect">
            <a:avLst/>
          </a:prstGeom>
          <a:noFill/>
        </p:spPr>
        <p:txBody>
          <a:bodyPr wrap="square" rtlCol="0">
            <a:spAutoFit/>
          </a:bodyPr>
          <a:lstStyle/>
          <a:p>
            <a:pPr marL="342900" indent="-342900">
              <a:buFont typeface="+mj-lt"/>
              <a:buAutoNum type="arabicPeriod"/>
            </a:pPr>
            <a:r>
              <a:rPr lang="fr-FR" dirty="0"/>
              <a:t>compteur = 0 est l’initialisation du compteur de boucles</a:t>
            </a:r>
          </a:p>
          <a:p>
            <a:pPr marL="342900" indent="-342900">
              <a:buFont typeface="+mj-lt"/>
              <a:buAutoNum type="arabicPeriod"/>
            </a:pPr>
            <a:r>
              <a:rPr lang="fr-FR" dirty="0"/>
              <a:t>compteur &lt; 3 est le test de continuation</a:t>
            </a:r>
          </a:p>
          <a:p>
            <a:pPr marL="342900" indent="-342900">
              <a:buFont typeface="+mj-lt"/>
              <a:buAutoNum type="arabicPeriod"/>
            </a:pPr>
            <a:r>
              <a:rPr lang="fr-FR" dirty="0" err="1"/>
              <a:t>printf</a:t>
            </a:r>
            <a:r>
              <a:rPr lang="fr-FR" dirty="0"/>
              <a:t>(« .. »); </a:t>
            </a:r>
            <a:r>
              <a:rPr lang="fr-FR" dirty="0" err="1"/>
              <a:t>printf</a:t>
            </a:r>
            <a:r>
              <a:rPr lang="fr-FR" dirty="0"/>
              <a:t>(« .. »); sont les instructions à exécuter</a:t>
            </a:r>
          </a:p>
          <a:p>
            <a:pPr marL="342900" indent="-342900">
              <a:buFont typeface="+mj-lt"/>
              <a:buAutoNum type="arabicPeriod"/>
            </a:pPr>
            <a:r>
              <a:rPr lang="fr-FR" dirty="0"/>
              <a:t>compteur ++ est l’incrément du compteur de boucles.</a:t>
            </a:r>
          </a:p>
        </p:txBody>
      </p:sp>
      <p:sp>
        <p:nvSpPr>
          <p:cNvPr id="11" name="ZoneTexte 10">
            <a:extLst>
              <a:ext uri="{FF2B5EF4-FFF2-40B4-BE49-F238E27FC236}">
                <a16:creationId xmlns:a16="http://schemas.microsoft.com/office/drawing/2014/main" id="{2BC22BB6-19B7-044F-8811-D12BB829227B}"/>
              </a:ext>
            </a:extLst>
          </p:cNvPr>
          <p:cNvSpPr txBox="1"/>
          <p:nvPr/>
        </p:nvSpPr>
        <p:spPr>
          <a:xfrm>
            <a:off x="1345915" y="5671335"/>
            <a:ext cx="3276859" cy="369332"/>
          </a:xfrm>
          <a:prstGeom prst="rect">
            <a:avLst/>
          </a:prstGeom>
          <a:noFill/>
        </p:spPr>
        <p:txBody>
          <a:bodyPr wrap="none" rtlCol="0">
            <a:spAutoFit/>
          </a:bodyPr>
          <a:lstStyle/>
          <a:p>
            <a:r>
              <a:rPr lang="fr-FR" dirty="0"/>
              <a:t>La chronologie sera toujours: </a:t>
            </a:r>
          </a:p>
        </p:txBody>
      </p:sp>
    </p:spTree>
    <p:extLst>
      <p:ext uri="{BB962C8B-B14F-4D97-AF65-F5344CB8AC3E}">
        <p14:creationId xmlns:p14="http://schemas.microsoft.com/office/powerpoint/2010/main" val="2027066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5A142E2-DA8A-C94F-858F-7C22ABA3AA30}"/>
              </a:ext>
            </a:extLst>
          </p:cNvPr>
          <p:cNvSpPr>
            <a:spLocks noGrp="1"/>
          </p:cNvSpPr>
          <p:nvPr>
            <p:ph idx="1"/>
          </p:nvPr>
        </p:nvSpPr>
        <p:spPr>
          <a:xfrm>
            <a:off x="680321" y="2336873"/>
            <a:ext cx="9613861" cy="3981734"/>
          </a:xfrm>
        </p:spPr>
        <p:txBody>
          <a:bodyPr>
            <a:normAutofit lnSpcReduction="10000"/>
          </a:bodyPr>
          <a:lstStyle/>
          <a:p>
            <a:r>
              <a:rPr lang="fr-FR" b="1" dirty="0">
                <a:solidFill>
                  <a:srgbClr val="FFFF00"/>
                </a:solidFill>
              </a:rPr>
              <a:t>La boucle for remarques</a:t>
            </a:r>
          </a:p>
          <a:p>
            <a:r>
              <a:rPr lang="fr-FR" dirty="0"/>
              <a:t>Dans la partie initialisation compteur on peut initialiser plusieurs variables en les séparant par une , (virgule)</a:t>
            </a:r>
          </a:p>
          <a:p>
            <a:r>
              <a:rPr lang="fr-FR" dirty="0"/>
              <a:t>Le test de continuation peut être une expression complexe</a:t>
            </a:r>
          </a:p>
          <a:p>
            <a:r>
              <a:rPr lang="fr-FR" dirty="0"/>
              <a:t>On peut incrémenter plusieurs valeurs en même temps en les séparant par une , (virgule)</a:t>
            </a:r>
          </a:p>
          <a:p>
            <a:r>
              <a:rPr lang="fr-FR" dirty="0"/>
              <a:t>La variable compteur peut même être définie dans l’entête de la boucle mais je vous conseille d’éviter. </a:t>
            </a:r>
          </a:p>
          <a:p>
            <a:r>
              <a:rPr lang="fr-FR" dirty="0"/>
              <a:t>Ne pas modifier par programme la limite que doit atteindre un compteur. </a:t>
            </a:r>
          </a:p>
        </p:txBody>
      </p:sp>
      <p:sp>
        <p:nvSpPr>
          <p:cNvPr id="4" name="Espace réservé du numéro de diapositive 3">
            <a:extLst>
              <a:ext uri="{FF2B5EF4-FFF2-40B4-BE49-F238E27FC236}">
                <a16:creationId xmlns:a16="http://schemas.microsoft.com/office/drawing/2014/main" id="{D8BC87EF-9472-8E4F-A069-3783DC8897D7}"/>
              </a:ext>
            </a:extLst>
          </p:cNvPr>
          <p:cNvSpPr>
            <a:spLocks noGrp="1"/>
          </p:cNvSpPr>
          <p:nvPr>
            <p:ph type="sldNum" sz="quarter" idx="12"/>
          </p:nvPr>
        </p:nvSpPr>
        <p:spPr/>
        <p:txBody>
          <a:bodyPr/>
          <a:lstStyle/>
          <a:p>
            <a:fld id="{6D22F896-40B5-4ADD-8801-0D06FADFA095}" type="slidenum">
              <a:rPr lang="en-US" smtClean="0"/>
              <a:t>110</a:t>
            </a:fld>
            <a:endParaRPr lang="en-US" dirty="0"/>
          </a:p>
        </p:txBody>
      </p:sp>
      <p:sp>
        <p:nvSpPr>
          <p:cNvPr id="5" name="Titre 1">
            <a:extLst>
              <a:ext uri="{FF2B5EF4-FFF2-40B4-BE49-F238E27FC236}">
                <a16:creationId xmlns:a16="http://schemas.microsoft.com/office/drawing/2014/main" id="{D60573F6-BBEF-6747-BF43-4799FE30837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038B6699-F5EA-2944-AB7C-40BE49D58844}"/>
              </a:ext>
            </a:extLst>
          </p:cNvPr>
          <p:cNvSpPr txBox="1"/>
          <p:nvPr/>
        </p:nvSpPr>
        <p:spPr>
          <a:xfrm>
            <a:off x="9780900" y="1109031"/>
            <a:ext cx="306494" cy="369332"/>
          </a:xfrm>
          <a:prstGeom prst="rect">
            <a:avLst/>
          </a:prstGeom>
          <a:noFill/>
        </p:spPr>
        <p:txBody>
          <a:bodyPr wrap="none" rtlCol="0">
            <a:spAutoFit/>
          </a:bodyPr>
          <a:lstStyle/>
          <a:p>
            <a:r>
              <a:rPr lang="fr-FR" dirty="0"/>
              <a:t>7</a:t>
            </a:r>
          </a:p>
        </p:txBody>
      </p:sp>
    </p:spTree>
    <p:extLst>
      <p:ext uri="{BB962C8B-B14F-4D97-AF65-F5344CB8AC3E}">
        <p14:creationId xmlns:p14="http://schemas.microsoft.com/office/powerpoint/2010/main" val="20920824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D7FDAD3-B3B8-3A4E-A009-BA02958E1F0E}"/>
              </a:ext>
            </a:extLst>
          </p:cNvPr>
          <p:cNvSpPr>
            <a:spLocks noGrp="1"/>
          </p:cNvSpPr>
          <p:nvPr>
            <p:ph idx="1"/>
          </p:nvPr>
        </p:nvSpPr>
        <p:spPr/>
        <p:txBody>
          <a:bodyPr/>
          <a:lstStyle/>
          <a:p>
            <a:r>
              <a:rPr lang="fr-FR" dirty="0"/>
              <a:t>Qu’affiche ce programme ?</a:t>
            </a:r>
          </a:p>
          <a:p>
            <a:endParaRPr lang="fr-FR" dirty="0"/>
          </a:p>
        </p:txBody>
      </p:sp>
      <p:sp>
        <p:nvSpPr>
          <p:cNvPr id="4" name="Espace réservé du numéro de diapositive 3">
            <a:extLst>
              <a:ext uri="{FF2B5EF4-FFF2-40B4-BE49-F238E27FC236}">
                <a16:creationId xmlns:a16="http://schemas.microsoft.com/office/drawing/2014/main" id="{DF274EE0-5373-A941-9BF5-B99E644CC540}"/>
              </a:ext>
            </a:extLst>
          </p:cNvPr>
          <p:cNvSpPr>
            <a:spLocks noGrp="1"/>
          </p:cNvSpPr>
          <p:nvPr>
            <p:ph type="sldNum" sz="quarter" idx="12"/>
          </p:nvPr>
        </p:nvSpPr>
        <p:spPr/>
        <p:txBody>
          <a:bodyPr/>
          <a:lstStyle/>
          <a:p>
            <a:fld id="{6D22F896-40B5-4ADD-8801-0D06FADFA095}" type="slidenum">
              <a:rPr lang="en-US" smtClean="0"/>
              <a:t>111</a:t>
            </a:fld>
            <a:endParaRPr lang="en-US" dirty="0"/>
          </a:p>
        </p:txBody>
      </p:sp>
      <p:sp>
        <p:nvSpPr>
          <p:cNvPr id="5" name="Titre 1">
            <a:extLst>
              <a:ext uri="{FF2B5EF4-FFF2-40B4-BE49-F238E27FC236}">
                <a16:creationId xmlns:a16="http://schemas.microsoft.com/office/drawing/2014/main" id="{E611A0CE-B409-D64B-8617-33AD223675D4}"/>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41543CFE-6BB8-7D49-8B44-38B1D3231CB9}"/>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7" name="Image 6">
            <a:extLst>
              <a:ext uri="{FF2B5EF4-FFF2-40B4-BE49-F238E27FC236}">
                <a16:creationId xmlns:a16="http://schemas.microsoft.com/office/drawing/2014/main" id="{DA5A4A45-6D60-374F-9098-4323B9A5467C}"/>
              </a:ext>
            </a:extLst>
          </p:cNvPr>
          <p:cNvPicPr>
            <a:picLocks noChangeAspect="1"/>
          </p:cNvPicPr>
          <p:nvPr/>
        </p:nvPicPr>
        <p:blipFill>
          <a:blip r:embed="rId3"/>
          <a:stretch>
            <a:fillRect/>
          </a:stretch>
        </p:blipFill>
        <p:spPr>
          <a:xfrm>
            <a:off x="1054314" y="2734496"/>
            <a:ext cx="8521700" cy="3937000"/>
          </a:xfrm>
          <a:prstGeom prst="rect">
            <a:avLst/>
          </a:prstGeom>
        </p:spPr>
      </p:pic>
    </p:spTree>
    <p:extLst>
      <p:ext uri="{BB962C8B-B14F-4D97-AF65-F5344CB8AC3E}">
        <p14:creationId xmlns:p14="http://schemas.microsoft.com/office/powerpoint/2010/main" val="14216659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7C3581A-2A2F-D245-975A-3E8BFC67258A}"/>
              </a:ext>
            </a:extLst>
          </p:cNvPr>
          <p:cNvSpPr>
            <a:spLocks noGrp="1"/>
          </p:cNvSpPr>
          <p:nvPr>
            <p:ph idx="1"/>
          </p:nvPr>
        </p:nvSpPr>
        <p:spPr/>
        <p:txBody>
          <a:bodyPr/>
          <a:lstStyle/>
          <a:p>
            <a:r>
              <a:rPr lang="fr-FR" dirty="0"/>
              <a:t>Une boucle dans une boucle …</a:t>
            </a:r>
          </a:p>
        </p:txBody>
      </p:sp>
      <p:sp>
        <p:nvSpPr>
          <p:cNvPr id="4" name="Espace réservé du numéro de diapositive 3">
            <a:extLst>
              <a:ext uri="{FF2B5EF4-FFF2-40B4-BE49-F238E27FC236}">
                <a16:creationId xmlns:a16="http://schemas.microsoft.com/office/drawing/2014/main" id="{002C74AD-B8C5-F844-8BE8-25385213BD06}"/>
              </a:ext>
            </a:extLst>
          </p:cNvPr>
          <p:cNvSpPr>
            <a:spLocks noGrp="1"/>
          </p:cNvSpPr>
          <p:nvPr>
            <p:ph type="sldNum" sz="quarter" idx="12"/>
          </p:nvPr>
        </p:nvSpPr>
        <p:spPr/>
        <p:txBody>
          <a:bodyPr/>
          <a:lstStyle/>
          <a:p>
            <a:fld id="{6D22F896-40B5-4ADD-8801-0D06FADFA095}" type="slidenum">
              <a:rPr lang="en-US" smtClean="0"/>
              <a:t>112</a:t>
            </a:fld>
            <a:endParaRPr lang="en-US" dirty="0"/>
          </a:p>
        </p:txBody>
      </p:sp>
      <p:sp>
        <p:nvSpPr>
          <p:cNvPr id="5" name="Titre 1">
            <a:extLst>
              <a:ext uri="{FF2B5EF4-FFF2-40B4-BE49-F238E27FC236}">
                <a16:creationId xmlns:a16="http://schemas.microsoft.com/office/drawing/2014/main" id="{6F1144BB-0FDE-0D46-8D55-CB6B163FEEAE}"/>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4A58C1E3-690C-A74A-8551-FAD2FE6CB9F6}"/>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7" name="Image 6">
            <a:extLst>
              <a:ext uri="{FF2B5EF4-FFF2-40B4-BE49-F238E27FC236}">
                <a16:creationId xmlns:a16="http://schemas.microsoft.com/office/drawing/2014/main" id="{98540CCC-7271-7B41-9F49-CF2F37FF6670}"/>
              </a:ext>
            </a:extLst>
          </p:cNvPr>
          <p:cNvPicPr>
            <a:picLocks noChangeAspect="1"/>
          </p:cNvPicPr>
          <p:nvPr/>
        </p:nvPicPr>
        <p:blipFill>
          <a:blip r:embed="rId2"/>
          <a:stretch>
            <a:fillRect/>
          </a:stretch>
        </p:blipFill>
        <p:spPr>
          <a:xfrm>
            <a:off x="477605" y="3010327"/>
            <a:ext cx="4914897" cy="3661097"/>
          </a:xfrm>
          <a:prstGeom prst="rect">
            <a:avLst/>
          </a:prstGeom>
        </p:spPr>
      </p:pic>
      <p:sp>
        <p:nvSpPr>
          <p:cNvPr id="8" name="ZoneTexte 7">
            <a:extLst>
              <a:ext uri="{FF2B5EF4-FFF2-40B4-BE49-F238E27FC236}">
                <a16:creationId xmlns:a16="http://schemas.microsoft.com/office/drawing/2014/main" id="{B972A78C-0EE2-7A4E-89DB-2CD440198814}"/>
              </a:ext>
            </a:extLst>
          </p:cNvPr>
          <p:cNvSpPr txBox="1"/>
          <p:nvPr/>
        </p:nvSpPr>
        <p:spPr>
          <a:xfrm>
            <a:off x="6328881" y="3267182"/>
            <a:ext cx="4931595" cy="646331"/>
          </a:xfrm>
          <a:prstGeom prst="rect">
            <a:avLst/>
          </a:prstGeom>
          <a:noFill/>
        </p:spPr>
        <p:txBody>
          <a:bodyPr wrap="square" rtlCol="0">
            <a:spAutoFit/>
          </a:bodyPr>
          <a:lstStyle/>
          <a:p>
            <a:pPr algn="just"/>
            <a:r>
              <a:rPr lang="fr-FR" dirty="0"/>
              <a:t>Voici un exemple qui détermine la liste des nombres dont le produit vaut 1000. </a:t>
            </a:r>
          </a:p>
        </p:txBody>
      </p:sp>
      <p:pic>
        <p:nvPicPr>
          <p:cNvPr id="10" name="Image 9">
            <a:extLst>
              <a:ext uri="{FF2B5EF4-FFF2-40B4-BE49-F238E27FC236}">
                <a16:creationId xmlns:a16="http://schemas.microsoft.com/office/drawing/2014/main" id="{A06275BA-6F4B-2049-A546-9BF40A60E021}"/>
              </a:ext>
            </a:extLst>
          </p:cNvPr>
          <p:cNvPicPr>
            <a:picLocks noChangeAspect="1"/>
          </p:cNvPicPr>
          <p:nvPr/>
        </p:nvPicPr>
        <p:blipFill>
          <a:blip r:embed="rId3"/>
          <a:stretch>
            <a:fillRect/>
          </a:stretch>
        </p:blipFill>
        <p:spPr>
          <a:xfrm>
            <a:off x="7108575" y="4471027"/>
            <a:ext cx="2844800" cy="1651000"/>
          </a:xfrm>
          <a:prstGeom prst="rect">
            <a:avLst/>
          </a:prstGeom>
        </p:spPr>
      </p:pic>
    </p:spTree>
    <p:extLst>
      <p:ext uri="{BB962C8B-B14F-4D97-AF65-F5344CB8AC3E}">
        <p14:creationId xmlns:p14="http://schemas.microsoft.com/office/powerpoint/2010/main" val="25529776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756ECB-6744-A040-A65C-E4C5E765B642}"/>
              </a:ext>
            </a:extLst>
          </p:cNvPr>
          <p:cNvSpPr>
            <a:spLocks noGrp="1"/>
          </p:cNvSpPr>
          <p:nvPr>
            <p:ph idx="1"/>
          </p:nvPr>
        </p:nvSpPr>
        <p:spPr>
          <a:xfrm>
            <a:off x="680321" y="2336873"/>
            <a:ext cx="10374672" cy="4125572"/>
          </a:xfrm>
        </p:spPr>
        <p:txBody>
          <a:bodyPr>
            <a:normAutofit fontScale="85000" lnSpcReduction="10000"/>
          </a:bodyPr>
          <a:lstStyle/>
          <a:p>
            <a:pPr algn="just"/>
            <a:r>
              <a:rPr lang="fr-FR" dirty="0"/>
              <a:t>Un exercice pour vous …</a:t>
            </a:r>
          </a:p>
          <a:p>
            <a:pPr algn="just"/>
            <a:r>
              <a:rPr lang="fr-FR" dirty="0"/>
              <a:t>Au treizième siècle, un mathématicien italien du nom de </a:t>
            </a:r>
            <a:r>
              <a:rPr lang="fr-FR" i="1" dirty="0"/>
              <a:t>Leonardo </a:t>
            </a:r>
            <a:r>
              <a:rPr lang="fr-FR" i="1" dirty="0" err="1"/>
              <a:t>Fibonacci</a:t>
            </a:r>
            <a:r>
              <a:rPr lang="fr-FR" dirty="0"/>
              <a:t> posa un petit problème dans un de ses livres, qui mettait en scène des lapins. Ce petit problème mis en avant une suite de nombres particulière, nommée la suite de Fibonnaci, du nom de son inventeur. Il fit les hypothèses suivantes :</a:t>
            </a:r>
          </a:p>
          <a:p>
            <a:pPr algn="just"/>
            <a:r>
              <a:rPr lang="fr-FR" dirty="0"/>
              <a:t>Le premier mois, nous plaçons un couple de deux lapins dans un enclos ;</a:t>
            </a:r>
          </a:p>
          <a:p>
            <a:pPr algn="just"/>
            <a:r>
              <a:rPr lang="fr-FR" i="1" dirty="0"/>
              <a:t>Un couple de lapin ne peut procréer qu’à partir du troisième mois de sa venue dans l’enclos (autrement dit, il ne se passe rien pendant les deux premiers mois) ;</a:t>
            </a:r>
          </a:p>
          <a:p>
            <a:pPr algn="just"/>
            <a:r>
              <a:rPr lang="fr-FR" dirty="0"/>
              <a:t>Chaque couple capable de procréer donne naissance à un nouveau couple ;</a:t>
            </a:r>
          </a:p>
          <a:p>
            <a:pPr algn="just"/>
            <a:r>
              <a:rPr lang="fr-FR" dirty="0"/>
              <a:t>Enfin, pour éviter tout problème avec la SPA, les lapins ne meurent jamais.</a:t>
            </a:r>
          </a:p>
          <a:p>
            <a:pPr algn="just"/>
            <a:r>
              <a:rPr lang="fr-FR" dirty="0"/>
              <a:t>Le problème est le suivant : combien y </a:t>
            </a:r>
            <a:r>
              <a:rPr lang="fr-FR" dirty="0" err="1"/>
              <a:t>a-t-il</a:t>
            </a:r>
            <a:r>
              <a:rPr lang="fr-FR" dirty="0"/>
              <a:t> de couples de lapins dans l’enclos au </a:t>
            </a:r>
            <a:r>
              <a:rPr lang="fr-FR" dirty="0" err="1"/>
              <a:t>n-ième</a:t>
            </a:r>
            <a:r>
              <a:rPr lang="fr-FR" dirty="0"/>
              <a:t> mois ? Le but de cet exercice est de réaliser un petit programme qui fasse ce calcul automatiquement.</a:t>
            </a:r>
          </a:p>
          <a:p>
            <a:pPr algn="just"/>
            <a:endParaRPr lang="fr-FR" dirty="0"/>
          </a:p>
        </p:txBody>
      </p:sp>
      <p:sp>
        <p:nvSpPr>
          <p:cNvPr id="4" name="Espace réservé du numéro de diapositive 3">
            <a:extLst>
              <a:ext uri="{FF2B5EF4-FFF2-40B4-BE49-F238E27FC236}">
                <a16:creationId xmlns:a16="http://schemas.microsoft.com/office/drawing/2014/main" id="{358EB7C8-411F-7248-AD77-64BE2F6F2B66}"/>
              </a:ext>
            </a:extLst>
          </p:cNvPr>
          <p:cNvSpPr>
            <a:spLocks noGrp="1"/>
          </p:cNvSpPr>
          <p:nvPr>
            <p:ph type="sldNum" sz="quarter" idx="12"/>
          </p:nvPr>
        </p:nvSpPr>
        <p:spPr/>
        <p:txBody>
          <a:bodyPr/>
          <a:lstStyle/>
          <a:p>
            <a:fld id="{6D22F896-40B5-4ADD-8801-0D06FADFA095}" type="slidenum">
              <a:rPr lang="en-US" smtClean="0"/>
              <a:t>113</a:t>
            </a:fld>
            <a:endParaRPr lang="en-US" dirty="0"/>
          </a:p>
        </p:txBody>
      </p:sp>
      <p:sp>
        <p:nvSpPr>
          <p:cNvPr id="5" name="Titre 1">
            <a:extLst>
              <a:ext uri="{FF2B5EF4-FFF2-40B4-BE49-F238E27FC236}">
                <a16:creationId xmlns:a16="http://schemas.microsoft.com/office/drawing/2014/main" id="{ED629159-CA7B-E94F-B387-A07F926B9F3D}"/>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78F9F827-7FCA-164C-BBAE-9DEB91B77A90}"/>
              </a:ext>
            </a:extLst>
          </p:cNvPr>
          <p:cNvSpPr txBox="1"/>
          <p:nvPr/>
        </p:nvSpPr>
        <p:spPr>
          <a:xfrm>
            <a:off x="9780900" y="1109031"/>
            <a:ext cx="306494" cy="369332"/>
          </a:xfrm>
          <a:prstGeom prst="rect">
            <a:avLst/>
          </a:prstGeom>
          <a:noFill/>
        </p:spPr>
        <p:txBody>
          <a:bodyPr wrap="none" rtlCol="0">
            <a:spAutoFit/>
          </a:bodyPr>
          <a:lstStyle/>
          <a:p>
            <a:r>
              <a:rPr lang="fr-FR" dirty="0"/>
              <a:t>7</a:t>
            </a:r>
          </a:p>
        </p:txBody>
      </p:sp>
    </p:spTree>
    <p:extLst>
      <p:ext uri="{BB962C8B-B14F-4D97-AF65-F5344CB8AC3E}">
        <p14:creationId xmlns:p14="http://schemas.microsoft.com/office/powerpoint/2010/main" val="16564972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0C0D4AE-9F08-1D4C-ADCE-EAB89EFBF034}"/>
              </a:ext>
            </a:extLst>
          </p:cNvPr>
          <p:cNvSpPr>
            <a:spLocks noGrp="1"/>
          </p:cNvSpPr>
          <p:nvPr>
            <p:ph idx="1"/>
          </p:nvPr>
        </p:nvSpPr>
        <p:spPr/>
        <p:txBody>
          <a:bodyPr/>
          <a:lstStyle/>
          <a:p>
            <a:r>
              <a:rPr lang="fr-FR" dirty="0"/>
              <a:t>Solution</a:t>
            </a:r>
          </a:p>
        </p:txBody>
      </p:sp>
      <p:sp>
        <p:nvSpPr>
          <p:cNvPr id="4" name="Espace réservé du numéro de diapositive 3">
            <a:extLst>
              <a:ext uri="{FF2B5EF4-FFF2-40B4-BE49-F238E27FC236}">
                <a16:creationId xmlns:a16="http://schemas.microsoft.com/office/drawing/2014/main" id="{04C0917A-5CA9-9444-A7BA-1A5A495CA88C}"/>
              </a:ext>
            </a:extLst>
          </p:cNvPr>
          <p:cNvSpPr>
            <a:spLocks noGrp="1"/>
          </p:cNvSpPr>
          <p:nvPr>
            <p:ph type="sldNum" sz="quarter" idx="12"/>
          </p:nvPr>
        </p:nvSpPr>
        <p:spPr/>
        <p:txBody>
          <a:bodyPr/>
          <a:lstStyle/>
          <a:p>
            <a:fld id="{6D22F896-40B5-4ADD-8801-0D06FADFA095}" type="slidenum">
              <a:rPr lang="en-US" smtClean="0"/>
              <a:t>114</a:t>
            </a:fld>
            <a:endParaRPr lang="en-US" dirty="0"/>
          </a:p>
        </p:txBody>
      </p:sp>
      <p:sp>
        <p:nvSpPr>
          <p:cNvPr id="5" name="Titre 1">
            <a:extLst>
              <a:ext uri="{FF2B5EF4-FFF2-40B4-BE49-F238E27FC236}">
                <a16:creationId xmlns:a16="http://schemas.microsoft.com/office/drawing/2014/main" id="{8D663112-2BC1-984D-9A96-67ADFD709F3B}"/>
              </a:ext>
            </a:extLst>
          </p:cNvPr>
          <p:cNvSpPr txBox="1">
            <a:spLocks/>
          </p:cNvSpPr>
          <p:nvPr/>
        </p:nvSpPr>
        <p:spPr>
          <a:xfrm>
            <a:off x="680321" y="7532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fr-FR" dirty="0"/>
              <a:t>Les Boucles</a:t>
            </a:r>
          </a:p>
        </p:txBody>
      </p:sp>
      <p:sp>
        <p:nvSpPr>
          <p:cNvPr id="6" name="ZoneTexte 5">
            <a:extLst>
              <a:ext uri="{FF2B5EF4-FFF2-40B4-BE49-F238E27FC236}">
                <a16:creationId xmlns:a16="http://schemas.microsoft.com/office/drawing/2014/main" id="{0C2A0158-E9F6-7344-AE93-594645FC758F}"/>
              </a:ext>
            </a:extLst>
          </p:cNvPr>
          <p:cNvSpPr txBox="1"/>
          <p:nvPr/>
        </p:nvSpPr>
        <p:spPr>
          <a:xfrm>
            <a:off x="9780900" y="1109031"/>
            <a:ext cx="306494" cy="369332"/>
          </a:xfrm>
          <a:prstGeom prst="rect">
            <a:avLst/>
          </a:prstGeom>
          <a:noFill/>
        </p:spPr>
        <p:txBody>
          <a:bodyPr wrap="none" rtlCol="0">
            <a:spAutoFit/>
          </a:bodyPr>
          <a:lstStyle/>
          <a:p>
            <a:r>
              <a:rPr lang="fr-FR" dirty="0"/>
              <a:t>7</a:t>
            </a:r>
          </a:p>
        </p:txBody>
      </p:sp>
      <p:pic>
        <p:nvPicPr>
          <p:cNvPr id="7" name="Image 6">
            <a:extLst>
              <a:ext uri="{FF2B5EF4-FFF2-40B4-BE49-F238E27FC236}">
                <a16:creationId xmlns:a16="http://schemas.microsoft.com/office/drawing/2014/main" id="{54E1FA37-05B6-7548-A838-2CE5C1669BF4}"/>
              </a:ext>
            </a:extLst>
          </p:cNvPr>
          <p:cNvPicPr>
            <a:picLocks noChangeAspect="1"/>
          </p:cNvPicPr>
          <p:nvPr/>
        </p:nvPicPr>
        <p:blipFill>
          <a:blip r:embed="rId3"/>
          <a:stretch>
            <a:fillRect/>
          </a:stretch>
        </p:blipFill>
        <p:spPr>
          <a:xfrm>
            <a:off x="2337870" y="2060626"/>
            <a:ext cx="5306103" cy="4749586"/>
          </a:xfrm>
          <a:prstGeom prst="rect">
            <a:avLst/>
          </a:prstGeom>
        </p:spPr>
      </p:pic>
      <p:pic>
        <p:nvPicPr>
          <p:cNvPr id="9" name="Image 8">
            <a:extLst>
              <a:ext uri="{FF2B5EF4-FFF2-40B4-BE49-F238E27FC236}">
                <a16:creationId xmlns:a16="http://schemas.microsoft.com/office/drawing/2014/main" id="{226B8370-D28D-B14F-B676-0B28BB0D1864}"/>
              </a:ext>
            </a:extLst>
          </p:cNvPr>
          <p:cNvPicPr>
            <a:picLocks noChangeAspect="1"/>
          </p:cNvPicPr>
          <p:nvPr/>
        </p:nvPicPr>
        <p:blipFill>
          <a:blip r:embed="rId4"/>
          <a:stretch>
            <a:fillRect/>
          </a:stretch>
        </p:blipFill>
        <p:spPr>
          <a:xfrm>
            <a:off x="8055330" y="4021976"/>
            <a:ext cx="3251200" cy="622300"/>
          </a:xfrm>
          <a:prstGeom prst="rect">
            <a:avLst/>
          </a:prstGeom>
        </p:spPr>
      </p:pic>
    </p:spTree>
    <p:extLst>
      <p:ext uri="{BB962C8B-B14F-4D97-AF65-F5344CB8AC3E}">
        <p14:creationId xmlns:p14="http://schemas.microsoft.com/office/powerpoint/2010/main" val="29141779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86A527-788F-8D47-9202-655A8D4FD2FB}"/>
              </a:ext>
            </a:extLst>
          </p:cNvPr>
          <p:cNvSpPr>
            <a:spLocks noGrp="1"/>
          </p:cNvSpPr>
          <p:nvPr>
            <p:ph type="title"/>
          </p:nvPr>
        </p:nvSpPr>
        <p:spPr/>
        <p:txBody>
          <a:bodyPr/>
          <a:lstStyle/>
          <a:p>
            <a:r>
              <a:rPr lang="fr-FR" dirty="0"/>
              <a:t>Boucles : exercices application</a:t>
            </a:r>
          </a:p>
        </p:txBody>
      </p:sp>
      <p:sp>
        <p:nvSpPr>
          <p:cNvPr id="3" name="Espace réservé du contenu 2">
            <a:extLst>
              <a:ext uri="{FF2B5EF4-FFF2-40B4-BE49-F238E27FC236}">
                <a16:creationId xmlns:a16="http://schemas.microsoft.com/office/drawing/2014/main" id="{130D4AE4-6B84-A841-BAD1-F674D49DFE6B}"/>
              </a:ext>
            </a:extLst>
          </p:cNvPr>
          <p:cNvSpPr>
            <a:spLocks noGrp="1"/>
          </p:cNvSpPr>
          <p:nvPr>
            <p:ph idx="1"/>
          </p:nvPr>
        </p:nvSpPr>
        <p:spPr>
          <a:xfrm>
            <a:off x="680321" y="2336872"/>
            <a:ext cx="9613861" cy="3936511"/>
          </a:xfrm>
        </p:spPr>
        <p:txBody>
          <a:bodyPr>
            <a:normAutofit/>
          </a:bodyPr>
          <a:lstStyle/>
          <a:p>
            <a:pPr algn="just"/>
            <a:r>
              <a:rPr lang="fr-FR" dirty="0"/>
              <a:t>Connaissez-vous le roman </a:t>
            </a:r>
            <a:r>
              <a:rPr lang="fr-FR" i="1" dirty="0"/>
              <a:t>La Disparition</a:t>
            </a:r>
            <a:r>
              <a:rPr lang="fr-FR" dirty="0"/>
              <a:t> ? Il s’agit d’un roman français de Georges Perec, publié en 1969. Sa particularité est qu’il ne contient </a:t>
            </a:r>
            <a:r>
              <a:rPr lang="fr-FR" i="1" dirty="0"/>
              <a:t>pas une seule fois</a:t>
            </a:r>
            <a:r>
              <a:rPr lang="fr-FR" dirty="0"/>
              <a:t> la lettre « e ». On appelle ce genre de textes privés d’une lettre des </a:t>
            </a:r>
            <a:r>
              <a:rPr lang="fr-FR" i="1" dirty="0"/>
              <a:t>lipogrammes.</a:t>
            </a:r>
          </a:p>
          <a:p>
            <a:pPr algn="just"/>
            <a:r>
              <a:rPr lang="fr-FR" dirty="0"/>
              <a:t>Écrivez un programme qui demande à l’utilisateur de taper une phrase, puis qui affiche le nombre de « e » qu’il y a dans celle-ci. Une phrase se termine toujours par un point « . », un point d’exclamation « ! » ou un point d’interrogation « ? ». Pour effectuer cet exercice, il sera indispensable de lire la phrase caractère par caractère.</a:t>
            </a:r>
          </a:p>
        </p:txBody>
      </p:sp>
      <p:sp>
        <p:nvSpPr>
          <p:cNvPr id="4" name="Espace réservé du numéro de diapositive 3">
            <a:extLst>
              <a:ext uri="{FF2B5EF4-FFF2-40B4-BE49-F238E27FC236}">
                <a16:creationId xmlns:a16="http://schemas.microsoft.com/office/drawing/2014/main" id="{5303E323-16DD-FA47-899F-384B1C550DD1}"/>
              </a:ext>
            </a:extLst>
          </p:cNvPr>
          <p:cNvSpPr>
            <a:spLocks noGrp="1"/>
          </p:cNvSpPr>
          <p:nvPr>
            <p:ph type="sldNum" sz="quarter" idx="12"/>
          </p:nvPr>
        </p:nvSpPr>
        <p:spPr/>
        <p:txBody>
          <a:bodyPr/>
          <a:lstStyle/>
          <a:p>
            <a:fld id="{6D22F896-40B5-4ADD-8801-0D06FADFA095}" type="slidenum">
              <a:rPr lang="en-US" smtClean="0"/>
              <a:t>115</a:t>
            </a:fld>
            <a:endParaRPr lang="en-US" dirty="0"/>
          </a:p>
        </p:txBody>
      </p:sp>
    </p:spTree>
    <p:extLst>
      <p:ext uri="{BB962C8B-B14F-4D97-AF65-F5344CB8AC3E}">
        <p14:creationId xmlns:p14="http://schemas.microsoft.com/office/powerpoint/2010/main" val="10978339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86A527-788F-8D47-9202-655A8D4FD2FB}"/>
              </a:ext>
            </a:extLst>
          </p:cNvPr>
          <p:cNvSpPr>
            <a:spLocks noGrp="1"/>
          </p:cNvSpPr>
          <p:nvPr>
            <p:ph type="title"/>
          </p:nvPr>
        </p:nvSpPr>
        <p:spPr/>
        <p:txBody>
          <a:bodyPr/>
          <a:lstStyle/>
          <a:p>
            <a:r>
              <a:rPr lang="fr-FR" dirty="0"/>
              <a:t>Boucles : exercices application</a:t>
            </a:r>
          </a:p>
        </p:txBody>
      </p:sp>
      <p:sp>
        <p:nvSpPr>
          <p:cNvPr id="3" name="Espace réservé du contenu 2">
            <a:extLst>
              <a:ext uri="{FF2B5EF4-FFF2-40B4-BE49-F238E27FC236}">
                <a16:creationId xmlns:a16="http://schemas.microsoft.com/office/drawing/2014/main" id="{130D4AE4-6B84-A841-BAD1-F674D49DFE6B}"/>
              </a:ext>
            </a:extLst>
          </p:cNvPr>
          <p:cNvSpPr>
            <a:spLocks noGrp="1"/>
          </p:cNvSpPr>
          <p:nvPr>
            <p:ph idx="1"/>
          </p:nvPr>
        </p:nvSpPr>
        <p:spPr>
          <a:xfrm>
            <a:off x="680321" y="2336872"/>
            <a:ext cx="9613861" cy="3936511"/>
          </a:xfrm>
        </p:spPr>
        <p:txBody>
          <a:bodyPr>
            <a:normAutofit/>
          </a:bodyPr>
          <a:lstStyle/>
          <a:p>
            <a:r>
              <a:rPr lang="fr-FR" dirty="0"/>
              <a:t>Ecrire un programme qui multiplie deux entiers positifs a et b selon le principe suivant : </a:t>
            </a:r>
          </a:p>
          <a:p>
            <a:r>
              <a:rPr lang="fr-FR" dirty="0"/>
              <a:t>a * b = a * (b-1) + a si b est impaire</a:t>
            </a:r>
          </a:p>
          <a:p>
            <a:r>
              <a:rPr lang="fr-FR" dirty="0"/>
              <a:t>a * b </a:t>
            </a:r>
            <a:r>
              <a:rPr lang="fr-FR"/>
              <a:t>= (a * 2) </a:t>
            </a:r>
            <a:r>
              <a:rPr lang="fr-FR" dirty="0"/>
              <a:t>* (b/</a:t>
            </a:r>
            <a:r>
              <a:rPr lang="fr-FR"/>
              <a:t>2) </a:t>
            </a:r>
            <a:r>
              <a:rPr lang="fr-FR" dirty="0"/>
              <a:t>si b est paire et différent de 0</a:t>
            </a:r>
          </a:p>
          <a:p>
            <a:pPr lvl="1"/>
            <a:r>
              <a:rPr lang="fr-FR" dirty="0"/>
              <a:t>Exemple 36 * 7 = 36 * 6 + 36</a:t>
            </a:r>
          </a:p>
          <a:p>
            <a:pPr marL="1371600" lvl="3" indent="0">
              <a:buNone/>
            </a:pPr>
            <a:r>
              <a:rPr lang="fr-FR" dirty="0"/>
              <a:t>	</a:t>
            </a:r>
            <a:r>
              <a:rPr lang="fr-FR" sz="2000" dirty="0"/>
              <a:t>        = 72 * 3 + 36</a:t>
            </a:r>
          </a:p>
          <a:p>
            <a:pPr marL="1371600" lvl="3" indent="0">
              <a:buNone/>
            </a:pPr>
            <a:r>
              <a:rPr lang="fr-FR" sz="2000" dirty="0"/>
              <a:t>	        = 72 * 2 + 108</a:t>
            </a:r>
          </a:p>
          <a:p>
            <a:pPr marL="1371600" lvl="3" indent="0">
              <a:buNone/>
            </a:pPr>
            <a:r>
              <a:rPr lang="fr-FR" sz="2000" dirty="0"/>
              <a:t>	        = 144 * 1 + 108</a:t>
            </a:r>
          </a:p>
          <a:p>
            <a:pPr marL="1371600" lvl="3" indent="0">
              <a:buNone/>
            </a:pPr>
            <a:r>
              <a:rPr lang="fr-FR" sz="2000" dirty="0"/>
              <a:t>	        = 144 * 0 + 252</a:t>
            </a:r>
          </a:p>
          <a:p>
            <a:pPr marL="1371600" lvl="3" indent="0">
              <a:buNone/>
            </a:pPr>
            <a:r>
              <a:rPr lang="fr-FR" sz="2000" dirty="0"/>
              <a:t>	        = 252</a:t>
            </a:r>
            <a:endParaRPr lang="fr-FR" dirty="0"/>
          </a:p>
        </p:txBody>
      </p:sp>
      <p:sp>
        <p:nvSpPr>
          <p:cNvPr id="4" name="Espace réservé du numéro de diapositive 3">
            <a:extLst>
              <a:ext uri="{FF2B5EF4-FFF2-40B4-BE49-F238E27FC236}">
                <a16:creationId xmlns:a16="http://schemas.microsoft.com/office/drawing/2014/main" id="{5303E323-16DD-FA47-899F-384B1C550DD1}"/>
              </a:ext>
            </a:extLst>
          </p:cNvPr>
          <p:cNvSpPr>
            <a:spLocks noGrp="1"/>
          </p:cNvSpPr>
          <p:nvPr>
            <p:ph type="sldNum" sz="quarter" idx="12"/>
          </p:nvPr>
        </p:nvSpPr>
        <p:spPr/>
        <p:txBody>
          <a:bodyPr/>
          <a:lstStyle/>
          <a:p>
            <a:fld id="{6D22F896-40B5-4ADD-8801-0D06FADFA095}" type="slidenum">
              <a:rPr lang="en-US" smtClean="0"/>
              <a:t>116</a:t>
            </a:fld>
            <a:endParaRPr lang="en-US" dirty="0"/>
          </a:p>
        </p:txBody>
      </p:sp>
    </p:spTree>
    <p:extLst>
      <p:ext uri="{BB962C8B-B14F-4D97-AF65-F5344CB8AC3E}">
        <p14:creationId xmlns:p14="http://schemas.microsoft.com/office/powerpoint/2010/main" val="13113046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8. Les fonctions et procédures</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117</a:t>
            </a:fld>
            <a:endParaRPr lang="en-US" dirty="0"/>
          </a:p>
        </p:txBody>
      </p:sp>
    </p:spTree>
    <p:extLst>
      <p:ext uri="{BB962C8B-B14F-4D97-AF65-F5344CB8AC3E}">
        <p14:creationId xmlns:p14="http://schemas.microsoft.com/office/powerpoint/2010/main" val="39828020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La notion de fonction ne vous pas totalement inconnue. Vous la connaissez déjà :</a:t>
            </a:r>
          </a:p>
          <a:p>
            <a:pPr lvl="1"/>
            <a:r>
              <a:rPr lang="fr-FR" dirty="0"/>
              <a:t>Au travers les mathématiques avec factoriel, puissance, </a:t>
            </a:r>
            <a:r>
              <a:rPr lang="fr-FR" dirty="0" err="1"/>
              <a:t>etc</a:t>
            </a:r>
            <a:endParaRPr lang="fr-FR" dirty="0"/>
          </a:p>
          <a:p>
            <a:pPr lvl="1"/>
            <a:r>
              <a:rPr lang="fr-FR" dirty="0"/>
              <a:t>Mais aussi en C avec les fonctions, </a:t>
            </a:r>
            <a:r>
              <a:rPr lang="fr-FR" dirty="0" err="1"/>
              <a:t>printf</a:t>
            </a:r>
            <a:r>
              <a:rPr lang="fr-FR" dirty="0"/>
              <a:t>(), </a:t>
            </a:r>
            <a:r>
              <a:rPr lang="fr-FR" dirty="0" err="1"/>
              <a:t>scanf</a:t>
            </a:r>
            <a:r>
              <a:rPr lang="fr-FR" dirty="0"/>
              <a:t>(), </a:t>
            </a:r>
            <a:r>
              <a:rPr lang="fr-FR" dirty="0" err="1"/>
              <a:t>sqrt</a:t>
            </a:r>
            <a:r>
              <a:rPr lang="fr-FR" dirty="0"/>
              <a:t>()… et bien évidemment la fonction main(). </a:t>
            </a:r>
          </a:p>
          <a:p>
            <a:endParaRPr lang="fr-FR" dirty="0"/>
          </a:p>
          <a:p>
            <a:r>
              <a:rPr lang="fr-FR" dirty="0"/>
              <a:t>Mais qu’est-ce que c’est qu’une fonction  et quel est son rôle exactement ?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118</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Tree>
    <p:extLst>
      <p:ext uri="{BB962C8B-B14F-4D97-AF65-F5344CB8AC3E}">
        <p14:creationId xmlns:p14="http://schemas.microsoft.com/office/powerpoint/2010/main" val="12012939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05CBE0-0BF5-EF4E-BD62-77841517CF72}"/>
              </a:ext>
            </a:extLst>
          </p:cNvPr>
          <p:cNvSpPr>
            <a:spLocks noGrp="1"/>
          </p:cNvSpPr>
          <p:nvPr>
            <p:ph type="title"/>
          </p:nvPr>
        </p:nvSpPr>
        <p:spPr/>
        <p:txBody>
          <a:bodyPr/>
          <a:lstStyle/>
          <a:p>
            <a:r>
              <a:rPr lang="fr-FR" dirty="0"/>
              <a:t>Les Fonctions et procédures</a:t>
            </a:r>
          </a:p>
        </p:txBody>
      </p:sp>
      <p:sp>
        <p:nvSpPr>
          <p:cNvPr id="3" name="Espace réservé du contenu 2">
            <a:extLst>
              <a:ext uri="{FF2B5EF4-FFF2-40B4-BE49-F238E27FC236}">
                <a16:creationId xmlns:a16="http://schemas.microsoft.com/office/drawing/2014/main" id="{737BF4BF-08EB-364B-9C60-FD199C942BEF}"/>
              </a:ext>
            </a:extLst>
          </p:cNvPr>
          <p:cNvSpPr>
            <a:spLocks noGrp="1"/>
          </p:cNvSpPr>
          <p:nvPr>
            <p:ph idx="1"/>
          </p:nvPr>
        </p:nvSpPr>
        <p:spPr/>
        <p:txBody>
          <a:bodyPr/>
          <a:lstStyle/>
          <a:p>
            <a:r>
              <a:rPr lang="fr-FR" dirty="0"/>
              <a:t>Une fonction est : </a:t>
            </a:r>
          </a:p>
          <a:p>
            <a:pPr lvl="1"/>
            <a:r>
              <a:rPr lang="fr-FR" dirty="0"/>
              <a:t>Une suite d’instructions destinées à une tache précise (un peu comme un sous programme)</a:t>
            </a:r>
          </a:p>
          <a:p>
            <a:pPr lvl="1"/>
            <a:r>
              <a:rPr lang="fr-FR" dirty="0"/>
              <a:t>Identifiée à l’aide d’un nom (comme une variable)</a:t>
            </a:r>
          </a:p>
          <a:p>
            <a:pPr lvl="1"/>
            <a:r>
              <a:rPr lang="fr-FR" dirty="0"/>
              <a:t>Définie pour être exécutée plusieurs fois dans un programme</a:t>
            </a:r>
          </a:p>
          <a:p>
            <a:pPr lvl="1"/>
            <a:r>
              <a:rPr lang="fr-FR" dirty="0"/>
              <a:t>Appelée depuis le programme principal ou d’une quelconque autre fonction</a:t>
            </a:r>
          </a:p>
          <a:p>
            <a:pPr lvl="1"/>
            <a:r>
              <a:rPr lang="fr-FR" dirty="0"/>
              <a:t>Amenée à retourner un résultat ou pas</a:t>
            </a:r>
          </a:p>
          <a:p>
            <a:pPr lvl="1"/>
            <a:r>
              <a:rPr lang="fr-FR" dirty="0"/>
              <a:t>Amenée à recevoir en paramètres des variables ou pas</a:t>
            </a:r>
          </a:p>
          <a:p>
            <a:pPr lvl="1"/>
            <a:endParaRPr lang="fr-FR" dirty="0"/>
          </a:p>
        </p:txBody>
      </p:sp>
      <p:sp>
        <p:nvSpPr>
          <p:cNvPr id="4" name="Espace réservé du numéro de diapositive 3">
            <a:extLst>
              <a:ext uri="{FF2B5EF4-FFF2-40B4-BE49-F238E27FC236}">
                <a16:creationId xmlns:a16="http://schemas.microsoft.com/office/drawing/2014/main" id="{6FA16DE0-7438-B84E-9067-DB458328811A}"/>
              </a:ext>
            </a:extLst>
          </p:cNvPr>
          <p:cNvSpPr>
            <a:spLocks noGrp="1"/>
          </p:cNvSpPr>
          <p:nvPr>
            <p:ph type="sldNum" sz="quarter" idx="12"/>
          </p:nvPr>
        </p:nvSpPr>
        <p:spPr/>
        <p:txBody>
          <a:bodyPr/>
          <a:lstStyle/>
          <a:p>
            <a:fld id="{6D22F896-40B5-4ADD-8801-0D06FADFA095}" type="slidenum">
              <a:rPr lang="en-US" smtClean="0"/>
              <a:t>119</a:t>
            </a:fld>
            <a:endParaRPr lang="en-US" dirty="0"/>
          </a:p>
        </p:txBody>
      </p:sp>
      <p:sp>
        <p:nvSpPr>
          <p:cNvPr id="5" name="ZoneTexte 4">
            <a:extLst>
              <a:ext uri="{FF2B5EF4-FFF2-40B4-BE49-F238E27FC236}">
                <a16:creationId xmlns:a16="http://schemas.microsoft.com/office/drawing/2014/main" id="{45B3E6D0-ED10-144D-A339-008BBBFCD3C9}"/>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
        <p:nvSpPr>
          <p:cNvPr id="6" name="ZoneTexte 5">
            <a:extLst>
              <a:ext uri="{FF2B5EF4-FFF2-40B4-BE49-F238E27FC236}">
                <a16:creationId xmlns:a16="http://schemas.microsoft.com/office/drawing/2014/main" id="{977940B0-F031-9D42-AF40-000E099D2885}"/>
              </a:ext>
            </a:extLst>
          </p:cNvPr>
          <p:cNvSpPr txBox="1"/>
          <p:nvPr/>
        </p:nvSpPr>
        <p:spPr>
          <a:xfrm>
            <a:off x="1356851" y="5566857"/>
            <a:ext cx="3199915" cy="369332"/>
          </a:xfrm>
          <a:prstGeom prst="rect">
            <a:avLst/>
          </a:prstGeom>
          <a:noFill/>
        </p:spPr>
        <p:txBody>
          <a:bodyPr wrap="none" rtlCol="0">
            <a:spAutoFit/>
          </a:bodyPr>
          <a:lstStyle/>
          <a:p>
            <a:r>
              <a:rPr lang="fr-FR" dirty="0"/>
              <a:t>On est bien avancé avec cela</a:t>
            </a:r>
          </a:p>
        </p:txBody>
      </p:sp>
    </p:spTree>
    <p:extLst>
      <p:ext uri="{BB962C8B-B14F-4D97-AF65-F5344CB8AC3E}">
        <p14:creationId xmlns:p14="http://schemas.microsoft.com/office/powerpoint/2010/main" val="414545264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861ABB6-0442-6046-B143-AE96B9F2CCC1}"/>
              </a:ext>
            </a:extLst>
          </p:cNvPr>
          <p:cNvSpPr>
            <a:spLocks noGrp="1"/>
          </p:cNvSpPr>
          <p:nvPr>
            <p:ph idx="1"/>
          </p:nvPr>
        </p:nvSpPr>
        <p:spPr>
          <a:xfrm>
            <a:off x="574303" y="2390180"/>
            <a:ext cx="9613861" cy="3599316"/>
          </a:xfrm>
        </p:spPr>
        <p:txBody>
          <a:bodyPr/>
          <a:lstStyle/>
          <a:p>
            <a:r>
              <a:rPr lang="fr-FR" dirty="0"/>
              <a:t>Exemple. Imaginons que nous devions calculer le PPCD (après 1 ou 1 si premiers) de deux nombres, un programme possible serait : </a:t>
            </a:r>
          </a:p>
        </p:txBody>
      </p:sp>
      <p:sp>
        <p:nvSpPr>
          <p:cNvPr id="4" name="Espace réservé du numéro de diapositive 3">
            <a:extLst>
              <a:ext uri="{FF2B5EF4-FFF2-40B4-BE49-F238E27FC236}">
                <a16:creationId xmlns:a16="http://schemas.microsoft.com/office/drawing/2014/main" id="{679D866E-F875-0F40-881F-72DF504F8EF5}"/>
              </a:ext>
            </a:extLst>
          </p:cNvPr>
          <p:cNvSpPr>
            <a:spLocks noGrp="1"/>
          </p:cNvSpPr>
          <p:nvPr>
            <p:ph type="sldNum" sz="quarter" idx="12"/>
          </p:nvPr>
        </p:nvSpPr>
        <p:spPr/>
        <p:txBody>
          <a:bodyPr/>
          <a:lstStyle/>
          <a:p>
            <a:fld id="{6D22F896-40B5-4ADD-8801-0D06FADFA095}" type="slidenum">
              <a:rPr lang="en-US" smtClean="0"/>
              <a:t>120</a:t>
            </a:fld>
            <a:endParaRPr lang="en-US" dirty="0"/>
          </a:p>
        </p:txBody>
      </p:sp>
      <p:sp>
        <p:nvSpPr>
          <p:cNvPr id="5" name="Titre 1">
            <a:extLst>
              <a:ext uri="{FF2B5EF4-FFF2-40B4-BE49-F238E27FC236}">
                <a16:creationId xmlns:a16="http://schemas.microsoft.com/office/drawing/2014/main" id="{5FF4FF4C-7BCE-564D-8B95-CA4D5C21D13F}"/>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6" name="ZoneTexte 5">
            <a:extLst>
              <a:ext uri="{FF2B5EF4-FFF2-40B4-BE49-F238E27FC236}">
                <a16:creationId xmlns:a16="http://schemas.microsoft.com/office/drawing/2014/main" id="{9E8F13C7-2358-914E-ABF2-005343D0712A}"/>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8" name="Image 7">
            <a:extLst>
              <a:ext uri="{FF2B5EF4-FFF2-40B4-BE49-F238E27FC236}">
                <a16:creationId xmlns:a16="http://schemas.microsoft.com/office/drawing/2014/main" id="{44600CF6-E1FD-4744-AE67-195CB4FBED4D}"/>
              </a:ext>
            </a:extLst>
          </p:cNvPr>
          <p:cNvPicPr>
            <a:picLocks noChangeAspect="1"/>
          </p:cNvPicPr>
          <p:nvPr/>
        </p:nvPicPr>
        <p:blipFill>
          <a:blip r:embed="rId2"/>
          <a:stretch>
            <a:fillRect/>
          </a:stretch>
        </p:blipFill>
        <p:spPr>
          <a:xfrm>
            <a:off x="1008723" y="3465903"/>
            <a:ext cx="4650397" cy="3252468"/>
          </a:xfrm>
          <a:prstGeom prst="rect">
            <a:avLst/>
          </a:prstGeom>
        </p:spPr>
      </p:pic>
      <p:sp>
        <p:nvSpPr>
          <p:cNvPr id="9" name="ZoneTexte 8">
            <a:extLst>
              <a:ext uri="{FF2B5EF4-FFF2-40B4-BE49-F238E27FC236}">
                <a16:creationId xmlns:a16="http://schemas.microsoft.com/office/drawing/2014/main" id="{192F7696-CBF3-3042-900C-232BDFED97CE}"/>
              </a:ext>
            </a:extLst>
          </p:cNvPr>
          <p:cNvSpPr txBox="1"/>
          <p:nvPr/>
        </p:nvSpPr>
        <p:spPr>
          <a:xfrm>
            <a:off x="6746326" y="3266508"/>
            <a:ext cx="5291562" cy="923330"/>
          </a:xfrm>
          <a:prstGeom prst="rect">
            <a:avLst/>
          </a:prstGeom>
          <a:noFill/>
        </p:spPr>
        <p:txBody>
          <a:bodyPr wrap="square" rtlCol="0">
            <a:spAutoFit/>
          </a:bodyPr>
          <a:lstStyle/>
          <a:p>
            <a:pPr algn="just"/>
            <a:r>
              <a:rPr lang="fr-FR" dirty="0"/>
              <a:t>Imaginez maintenant que vous deviez calculer 10 fois le PPCD dans le même programme. Il faudrait répéter 10 fois la suite d’instructions</a:t>
            </a:r>
          </a:p>
        </p:txBody>
      </p:sp>
      <p:pic>
        <p:nvPicPr>
          <p:cNvPr id="11" name="Image 10">
            <a:extLst>
              <a:ext uri="{FF2B5EF4-FFF2-40B4-BE49-F238E27FC236}">
                <a16:creationId xmlns:a16="http://schemas.microsoft.com/office/drawing/2014/main" id="{9C7049CF-78B7-214B-B142-DB6AA2C8683D}"/>
              </a:ext>
            </a:extLst>
          </p:cNvPr>
          <p:cNvPicPr>
            <a:picLocks noChangeAspect="1"/>
          </p:cNvPicPr>
          <p:nvPr/>
        </p:nvPicPr>
        <p:blipFill>
          <a:blip r:embed="rId3"/>
          <a:stretch>
            <a:fillRect/>
          </a:stretch>
        </p:blipFill>
        <p:spPr>
          <a:xfrm>
            <a:off x="6772814" y="4510355"/>
            <a:ext cx="5265074" cy="1966568"/>
          </a:xfrm>
          <a:prstGeom prst="rect">
            <a:avLst/>
          </a:prstGeom>
        </p:spPr>
      </p:pic>
    </p:spTree>
    <p:extLst>
      <p:ext uri="{BB962C8B-B14F-4D97-AF65-F5344CB8AC3E}">
        <p14:creationId xmlns:p14="http://schemas.microsoft.com/office/powerpoint/2010/main" val="27505654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28C37F6-E600-8948-8678-5F64E9200EC7}"/>
              </a:ext>
            </a:extLst>
          </p:cNvPr>
          <p:cNvSpPr>
            <a:spLocks noGrp="1"/>
          </p:cNvSpPr>
          <p:nvPr>
            <p:ph idx="1"/>
          </p:nvPr>
        </p:nvSpPr>
        <p:spPr>
          <a:xfrm>
            <a:off x="680322" y="2336873"/>
            <a:ext cx="4610870" cy="3599316"/>
          </a:xfrm>
        </p:spPr>
        <p:txBody>
          <a:bodyPr/>
          <a:lstStyle/>
          <a:p>
            <a:pPr algn="just"/>
            <a:r>
              <a:rPr lang="fr-FR" dirty="0"/>
              <a:t>On peut construire un sous programme, une fonction, qui ne fait que cela. Il s’appellera </a:t>
            </a:r>
            <a:r>
              <a:rPr lang="fr-FR" dirty="0" err="1"/>
              <a:t>ppcd</a:t>
            </a:r>
            <a:r>
              <a:rPr lang="fr-FR" dirty="0"/>
              <a:t>.</a:t>
            </a:r>
          </a:p>
          <a:p>
            <a:pPr algn="just"/>
            <a:endParaRPr lang="fr-FR" dirty="0"/>
          </a:p>
          <a:p>
            <a:pPr algn="just"/>
            <a:r>
              <a:rPr lang="fr-FR" dirty="0"/>
              <a:t>Bon il faut quelques explications quand même. </a:t>
            </a:r>
          </a:p>
        </p:txBody>
      </p:sp>
      <p:sp>
        <p:nvSpPr>
          <p:cNvPr id="4" name="Espace réservé du numéro de diapositive 3">
            <a:extLst>
              <a:ext uri="{FF2B5EF4-FFF2-40B4-BE49-F238E27FC236}">
                <a16:creationId xmlns:a16="http://schemas.microsoft.com/office/drawing/2014/main" id="{61B329AB-CE41-9E4C-84FA-19CADF44847B}"/>
              </a:ext>
            </a:extLst>
          </p:cNvPr>
          <p:cNvSpPr>
            <a:spLocks noGrp="1"/>
          </p:cNvSpPr>
          <p:nvPr>
            <p:ph type="sldNum" sz="quarter" idx="12"/>
          </p:nvPr>
        </p:nvSpPr>
        <p:spPr/>
        <p:txBody>
          <a:bodyPr/>
          <a:lstStyle/>
          <a:p>
            <a:fld id="{6D22F896-40B5-4ADD-8801-0D06FADFA095}" type="slidenum">
              <a:rPr lang="en-US" smtClean="0"/>
              <a:t>121</a:t>
            </a:fld>
            <a:endParaRPr lang="en-US" dirty="0"/>
          </a:p>
        </p:txBody>
      </p:sp>
      <p:sp>
        <p:nvSpPr>
          <p:cNvPr id="5" name="Titre 1">
            <a:extLst>
              <a:ext uri="{FF2B5EF4-FFF2-40B4-BE49-F238E27FC236}">
                <a16:creationId xmlns:a16="http://schemas.microsoft.com/office/drawing/2014/main" id="{498888DB-39CC-E947-90C5-F41C2B62BDF3}"/>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6" name="ZoneTexte 5">
            <a:extLst>
              <a:ext uri="{FF2B5EF4-FFF2-40B4-BE49-F238E27FC236}">
                <a16:creationId xmlns:a16="http://schemas.microsoft.com/office/drawing/2014/main" id="{43D152D6-19F1-0445-A07F-601901F6B2AD}"/>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10" name="Image 9">
            <a:extLst>
              <a:ext uri="{FF2B5EF4-FFF2-40B4-BE49-F238E27FC236}">
                <a16:creationId xmlns:a16="http://schemas.microsoft.com/office/drawing/2014/main" id="{24A3337A-0749-F444-BE20-BB9B1CF93307}"/>
              </a:ext>
            </a:extLst>
          </p:cNvPr>
          <p:cNvPicPr>
            <a:picLocks noChangeAspect="1"/>
          </p:cNvPicPr>
          <p:nvPr/>
        </p:nvPicPr>
        <p:blipFill>
          <a:blip r:embed="rId2"/>
          <a:stretch>
            <a:fillRect/>
          </a:stretch>
        </p:blipFill>
        <p:spPr>
          <a:xfrm>
            <a:off x="5726465" y="2003460"/>
            <a:ext cx="4365541" cy="4854539"/>
          </a:xfrm>
          <a:prstGeom prst="rect">
            <a:avLst/>
          </a:prstGeom>
        </p:spPr>
      </p:pic>
      <p:pic>
        <p:nvPicPr>
          <p:cNvPr id="12" name="Image 11">
            <a:extLst>
              <a:ext uri="{FF2B5EF4-FFF2-40B4-BE49-F238E27FC236}">
                <a16:creationId xmlns:a16="http://schemas.microsoft.com/office/drawing/2014/main" id="{7C8424F4-39E7-A443-99E6-3A8A94D3E78B}"/>
              </a:ext>
            </a:extLst>
          </p:cNvPr>
          <p:cNvPicPr>
            <a:picLocks noChangeAspect="1"/>
          </p:cNvPicPr>
          <p:nvPr/>
        </p:nvPicPr>
        <p:blipFill>
          <a:blip r:embed="rId3"/>
          <a:stretch>
            <a:fillRect/>
          </a:stretch>
        </p:blipFill>
        <p:spPr>
          <a:xfrm>
            <a:off x="1246598" y="5132941"/>
            <a:ext cx="3657600" cy="1092200"/>
          </a:xfrm>
          <a:prstGeom prst="rect">
            <a:avLst/>
          </a:prstGeom>
        </p:spPr>
      </p:pic>
    </p:spTree>
    <p:extLst>
      <p:ext uri="{BB962C8B-B14F-4D97-AF65-F5344CB8AC3E}">
        <p14:creationId xmlns:p14="http://schemas.microsoft.com/office/powerpoint/2010/main" val="8788632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La déclaration de la fonction</a:t>
            </a:r>
          </a:p>
          <a:p>
            <a:r>
              <a:rPr lang="fr-FR" b="1" dirty="0" err="1">
                <a:solidFill>
                  <a:srgbClr val="FFFF00"/>
                </a:solidFill>
              </a:rPr>
              <a:t>int</a:t>
            </a:r>
            <a:r>
              <a:rPr lang="fr-FR" dirty="0"/>
              <a:t> sera le type qui sera renvoyé au programme appelant.</a:t>
            </a:r>
          </a:p>
          <a:p>
            <a:r>
              <a:rPr lang="fr-FR" b="1" dirty="0" err="1">
                <a:solidFill>
                  <a:srgbClr val="FFFF00"/>
                </a:solidFill>
              </a:rPr>
              <a:t>ppcd</a:t>
            </a:r>
            <a:r>
              <a:rPr lang="fr-FR" dirty="0"/>
              <a:t> c’est le nom de la fonction </a:t>
            </a:r>
          </a:p>
          <a:p>
            <a:r>
              <a:rPr lang="fr-FR" b="1" dirty="0">
                <a:solidFill>
                  <a:srgbClr val="FFFF00"/>
                </a:solidFill>
              </a:rPr>
              <a:t>a et b </a:t>
            </a:r>
            <a:r>
              <a:rPr lang="fr-FR" dirty="0"/>
              <a:t>sont les noms des variables qui seront en paramètre. Le fait qu’elles aient le même nom que dans le main() est une simple coïncidence ici. </a:t>
            </a:r>
          </a:p>
          <a:p>
            <a:r>
              <a:rPr lang="fr-FR" dirty="0"/>
              <a:t>Return est la valeur qui sera envoyée au programme appelant. Une seule valeur doit être retournée (c’est le cas ici avec le if)</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122</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14" name="Image 13">
            <a:extLst>
              <a:ext uri="{FF2B5EF4-FFF2-40B4-BE49-F238E27FC236}">
                <a16:creationId xmlns:a16="http://schemas.microsoft.com/office/drawing/2014/main" id="{5BBB88D6-2C34-1143-B135-4399ABD5C7E0}"/>
              </a:ext>
            </a:extLst>
          </p:cNvPr>
          <p:cNvPicPr>
            <a:picLocks noChangeAspect="1"/>
          </p:cNvPicPr>
          <p:nvPr/>
        </p:nvPicPr>
        <p:blipFill>
          <a:blip r:embed="rId3"/>
          <a:stretch>
            <a:fillRect/>
          </a:stretch>
        </p:blipFill>
        <p:spPr>
          <a:xfrm>
            <a:off x="5638943" y="5661203"/>
            <a:ext cx="5969000" cy="939800"/>
          </a:xfrm>
          <a:prstGeom prst="rect">
            <a:avLst/>
          </a:prstGeom>
        </p:spPr>
      </p:pic>
      <p:pic>
        <p:nvPicPr>
          <p:cNvPr id="5" name="Image 4">
            <a:extLst>
              <a:ext uri="{FF2B5EF4-FFF2-40B4-BE49-F238E27FC236}">
                <a16:creationId xmlns:a16="http://schemas.microsoft.com/office/drawing/2014/main" id="{BA46ACFE-2007-FE49-AE5B-9354192F4D53}"/>
              </a:ext>
            </a:extLst>
          </p:cNvPr>
          <p:cNvPicPr>
            <a:picLocks noChangeAspect="1"/>
          </p:cNvPicPr>
          <p:nvPr/>
        </p:nvPicPr>
        <p:blipFill>
          <a:blip r:embed="rId4"/>
          <a:stretch>
            <a:fillRect/>
          </a:stretch>
        </p:blipFill>
        <p:spPr>
          <a:xfrm>
            <a:off x="5638943" y="2201241"/>
            <a:ext cx="3225800" cy="520700"/>
          </a:xfrm>
          <a:prstGeom prst="rect">
            <a:avLst/>
          </a:prstGeom>
        </p:spPr>
      </p:pic>
    </p:spTree>
    <p:extLst>
      <p:ext uri="{BB962C8B-B14F-4D97-AF65-F5344CB8AC3E}">
        <p14:creationId xmlns:p14="http://schemas.microsoft.com/office/powerpoint/2010/main" val="7823376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L’appel de la fonction </a:t>
            </a:r>
          </a:p>
          <a:p>
            <a:r>
              <a:rPr lang="fr-FR" dirty="0"/>
              <a:t>Une fonction est TOUJOURS une </a:t>
            </a:r>
            <a:r>
              <a:rPr lang="fr-FR" dirty="0" err="1"/>
              <a:t>Rvalue</a:t>
            </a:r>
            <a:endParaRPr lang="fr-FR" dirty="0"/>
          </a:p>
          <a:p>
            <a:r>
              <a:rPr lang="fr-FR" dirty="0"/>
              <a:t>La variable qui recevra la valeur retournée par la fonction doit avoir le même type (</a:t>
            </a:r>
            <a:r>
              <a:rPr lang="fr-FR" b="1" dirty="0" err="1">
                <a:solidFill>
                  <a:srgbClr val="FFFF00"/>
                </a:solidFill>
              </a:rPr>
              <a:t>int</a:t>
            </a:r>
            <a:r>
              <a:rPr lang="fr-FR" dirty="0"/>
              <a:t> dans notre exemple).</a:t>
            </a:r>
          </a:p>
          <a:p>
            <a:r>
              <a:rPr lang="fr-FR" dirty="0"/>
              <a:t>Le nombre, le type et l’ordre des variables à l’appel doit correspondre au nombre, type et ordre des variables qui sont en paramètre de la fonction.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123</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5" name="Image 4">
            <a:extLst>
              <a:ext uri="{FF2B5EF4-FFF2-40B4-BE49-F238E27FC236}">
                <a16:creationId xmlns:a16="http://schemas.microsoft.com/office/drawing/2014/main" id="{1FC57133-B5EA-B942-9D02-2439A4328453}"/>
              </a:ext>
            </a:extLst>
          </p:cNvPr>
          <p:cNvPicPr>
            <a:picLocks noChangeAspect="1"/>
          </p:cNvPicPr>
          <p:nvPr/>
        </p:nvPicPr>
        <p:blipFill>
          <a:blip r:embed="rId2"/>
          <a:stretch>
            <a:fillRect/>
          </a:stretch>
        </p:blipFill>
        <p:spPr>
          <a:xfrm>
            <a:off x="5030128" y="2336873"/>
            <a:ext cx="2070100" cy="469900"/>
          </a:xfrm>
          <a:prstGeom prst="rect">
            <a:avLst/>
          </a:prstGeom>
        </p:spPr>
      </p:pic>
      <p:pic>
        <p:nvPicPr>
          <p:cNvPr id="9" name="Image 8">
            <a:extLst>
              <a:ext uri="{FF2B5EF4-FFF2-40B4-BE49-F238E27FC236}">
                <a16:creationId xmlns:a16="http://schemas.microsoft.com/office/drawing/2014/main" id="{B2CF3114-FEB0-C841-8C38-D3DD09B11AE3}"/>
              </a:ext>
            </a:extLst>
          </p:cNvPr>
          <p:cNvPicPr>
            <a:picLocks noChangeAspect="1"/>
          </p:cNvPicPr>
          <p:nvPr/>
        </p:nvPicPr>
        <p:blipFill>
          <a:blip r:embed="rId2"/>
          <a:stretch>
            <a:fillRect/>
          </a:stretch>
        </p:blipFill>
        <p:spPr>
          <a:xfrm>
            <a:off x="951287" y="5466289"/>
            <a:ext cx="2070100" cy="469900"/>
          </a:xfrm>
          <a:prstGeom prst="rect">
            <a:avLst/>
          </a:prstGeom>
        </p:spPr>
      </p:pic>
      <p:pic>
        <p:nvPicPr>
          <p:cNvPr id="11" name="Image 10">
            <a:extLst>
              <a:ext uri="{FF2B5EF4-FFF2-40B4-BE49-F238E27FC236}">
                <a16:creationId xmlns:a16="http://schemas.microsoft.com/office/drawing/2014/main" id="{0255319F-D0DF-DE4A-90DE-AA1C340237F6}"/>
              </a:ext>
            </a:extLst>
          </p:cNvPr>
          <p:cNvPicPr>
            <a:picLocks noChangeAspect="1"/>
          </p:cNvPicPr>
          <p:nvPr/>
        </p:nvPicPr>
        <p:blipFill>
          <a:blip r:embed="rId3"/>
          <a:stretch>
            <a:fillRect/>
          </a:stretch>
        </p:blipFill>
        <p:spPr>
          <a:xfrm>
            <a:off x="3292353" y="5548839"/>
            <a:ext cx="2857500" cy="304800"/>
          </a:xfrm>
          <a:prstGeom prst="rect">
            <a:avLst/>
          </a:prstGeom>
        </p:spPr>
      </p:pic>
      <p:sp>
        <p:nvSpPr>
          <p:cNvPr id="12" name="ZoneTexte 11">
            <a:extLst>
              <a:ext uri="{FF2B5EF4-FFF2-40B4-BE49-F238E27FC236}">
                <a16:creationId xmlns:a16="http://schemas.microsoft.com/office/drawing/2014/main" id="{2729F8C5-AF3B-8E44-9F75-166C074231D5}"/>
              </a:ext>
            </a:extLst>
          </p:cNvPr>
          <p:cNvSpPr txBox="1"/>
          <p:nvPr/>
        </p:nvSpPr>
        <p:spPr>
          <a:xfrm>
            <a:off x="6537598" y="5065573"/>
            <a:ext cx="4928361" cy="1477328"/>
          </a:xfrm>
          <a:prstGeom prst="rect">
            <a:avLst/>
          </a:prstGeom>
          <a:noFill/>
        </p:spPr>
        <p:txBody>
          <a:bodyPr wrap="square" rtlCol="0">
            <a:spAutoFit/>
          </a:bodyPr>
          <a:lstStyle/>
          <a:p>
            <a:pPr marL="342900" indent="-342900" algn="just">
              <a:buFont typeface="+mj-lt"/>
              <a:buAutoNum type="arabicPeriod"/>
            </a:pPr>
            <a:r>
              <a:rPr lang="fr-FR" dirty="0"/>
              <a:t>2 variables à l’appel et en paramètre</a:t>
            </a:r>
          </a:p>
          <a:p>
            <a:pPr marL="342900" indent="-342900" algn="just">
              <a:buFont typeface="+mj-lt"/>
              <a:buAutoNum type="arabicPeriod"/>
            </a:pPr>
            <a:r>
              <a:rPr lang="fr-FR" dirty="0"/>
              <a:t>Mêmes types à l’appel et en paramètre</a:t>
            </a:r>
          </a:p>
          <a:p>
            <a:pPr marL="342900" indent="-342900" algn="just">
              <a:buFont typeface="+mj-lt"/>
              <a:buAutoNum type="arabicPeriod"/>
            </a:pPr>
            <a:r>
              <a:rPr lang="fr-FR" dirty="0"/>
              <a:t>a sera mis dans a et b dans b mais attention, avoir le même nom n’est pas une obligation.</a:t>
            </a:r>
          </a:p>
        </p:txBody>
      </p:sp>
    </p:spTree>
    <p:extLst>
      <p:ext uri="{BB962C8B-B14F-4D97-AF65-F5344CB8AC3E}">
        <p14:creationId xmlns:p14="http://schemas.microsoft.com/office/powerpoint/2010/main" val="21707895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pPr algn="just"/>
            <a:r>
              <a:rPr lang="fr-FR" dirty="0"/>
              <a:t>Bon et si la fonction ne renvoie aucun résultat comment cela marche ? Imaginons que nous voulions construire une fonction dont l’objectif est simplement d’afficher l’entier passé en paramètre. Je vous l’accorde ce n’est pas très utile et sexy. </a:t>
            </a:r>
          </a:p>
          <a:p>
            <a:pPr algn="just"/>
            <a:r>
              <a:rPr lang="fr-FR" dirty="0"/>
              <a:t>Quant à faire bateau nous allons l’appeler Afficher, on lui passera l’entier à afficher et c’est tout. </a:t>
            </a:r>
          </a:p>
          <a:p>
            <a:pPr algn="just"/>
            <a:r>
              <a:rPr lang="fr-FR" dirty="0"/>
              <a:t>Comme la fonction ne retourne pas de résultat il faut lui donner un type spéciale qui sera </a:t>
            </a:r>
            <a:r>
              <a:rPr lang="fr-FR" b="1" dirty="0" err="1">
                <a:solidFill>
                  <a:srgbClr val="FFFF00"/>
                </a:solidFill>
              </a:rPr>
              <a:t>void</a:t>
            </a:r>
            <a:r>
              <a:rPr lang="fr-FR" dirty="0"/>
              <a:t>. </a:t>
            </a:r>
          </a:p>
          <a:p>
            <a:pPr algn="just"/>
            <a:r>
              <a:rPr lang="fr-FR" dirty="0"/>
              <a:t>La fonction prend alors le nom de </a:t>
            </a:r>
            <a:r>
              <a:rPr lang="fr-FR" b="1" dirty="0">
                <a:solidFill>
                  <a:srgbClr val="FFFF00"/>
                </a:solidFill>
              </a:rPr>
              <a:t>procédure</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124</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Tree>
    <p:extLst>
      <p:ext uri="{BB962C8B-B14F-4D97-AF65-F5344CB8AC3E}">
        <p14:creationId xmlns:p14="http://schemas.microsoft.com/office/powerpoint/2010/main" val="34809970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Voilà ce que cela pourrait donner :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125</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5" name="Image 4">
            <a:extLst>
              <a:ext uri="{FF2B5EF4-FFF2-40B4-BE49-F238E27FC236}">
                <a16:creationId xmlns:a16="http://schemas.microsoft.com/office/drawing/2014/main" id="{B0E3D7CD-37D8-0B4B-9595-395F6101048E}"/>
              </a:ext>
            </a:extLst>
          </p:cNvPr>
          <p:cNvPicPr>
            <a:picLocks noChangeAspect="1"/>
          </p:cNvPicPr>
          <p:nvPr/>
        </p:nvPicPr>
        <p:blipFill>
          <a:blip r:embed="rId2"/>
          <a:stretch>
            <a:fillRect/>
          </a:stretch>
        </p:blipFill>
        <p:spPr>
          <a:xfrm>
            <a:off x="931524" y="2769029"/>
            <a:ext cx="6188467" cy="3976883"/>
          </a:xfrm>
          <a:prstGeom prst="rect">
            <a:avLst/>
          </a:prstGeom>
        </p:spPr>
      </p:pic>
      <p:sp>
        <p:nvSpPr>
          <p:cNvPr id="6" name="ZoneTexte 5">
            <a:extLst>
              <a:ext uri="{FF2B5EF4-FFF2-40B4-BE49-F238E27FC236}">
                <a16:creationId xmlns:a16="http://schemas.microsoft.com/office/drawing/2014/main" id="{79B3443B-56E0-6740-9185-1FFFC7BC5E71}"/>
              </a:ext>
            </a:extLst>
          </p:cNvPr>
          <p:cNvSpPr txBox="1"/>
          <p:nvPr/>
        </p:nvSpPr>
        <p:spPr>
          <a:xfrm>
            <a:off x="7726166" y="3565133"/>
            <a:ext cx="4405373" cy="646331"/>
          </a:xfrm>
          <a:prstGeom prst="rect">
            <a:avLst/>
          </a:prstGeom>
          <a:noFill/>
        </p:spPr>
        <p:txBody>
          <a:bodyPr wrap="none" rtlCol="0">
            <a:spAutoFit/>
          </a:bodyPr>
          <a:lstStyle/>
          <a:p>
            <a:r>
              <a:rPr lang="fr-FR" dirty="0"/>
              <a:t>Attention cette procédure ne fonctionne</a:t>
            </a:r>
          </a:p>
          <a:p>
            <a:r>
              <a:rPr lang="fr-FR" dirty="0"/>
              <a:t>que pour les entiers. </a:t>
            </a:r>
          </a:p>
        </p:txBody>
      </p:sp>
    </p:spTree>
    <p:extLst>
      <p:ext uri="{BB962C8B-B14F-4D97-AF65-F5344CB8AC3E}">
        <p14:creationId xmlns:p14="http://schemas.microsoft.com/office/powerpoint/2010/main" val="154718869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Peut-on écrire une procédure qui inverse deux valeurs par exemple ?</a:t>
            </a:r>
          </a:p>
          <a:p>
            <a:r>
              <a:rPr lang="fr-FR" dirty="0"/>
              <a:t>Oui mais attention se pose alors le problématique de modification du contenu de ce qui est passé en paramètre à une procédure. </a:t>
            </a:r>
          </a:p>
          <a:p>
            <a:r>
              <a:rPr lang="fr-FR" dirty="0"/>
              <a:t>Ecrivons le programme et regardons où est la difficulté.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126</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Tree>
    <p:extLst>
      <p:ext uri="{BB962C8B-B14F-4D97-AF65-F5344CB8AC3E}">
        <p14:creationId xmlns:p14="http://schemas.microsoft.com/office/powerpoint/2010/main" val="39148013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Mais cela ne marche pas pourtant j’ai tout fait correctement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127</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5" name="Image 4">
            <a:extLst>
              <a:ext uri="{FF2B5EF4-FFF2-40B4-BE49-F238E27FC236}">
                <a16:creationId xmlns:a16="http://schemas.microsoft.com/office/drawing/2014/main" id="{23018766-B904-A941-876E-0F5DD2D44A9E}"/>
              </a:ext>
            </a:extLst>
          </p:cNvPr>
          <p:cNvPicPr>
            <a:picLocks noChangeAspect="1"/>
          </p:cNvPicPr>
          <p:nvPr/>
        </p:nvPicPr>
        <p:blipFill>
          <a:blip r:embed="rId2"/>
          <a:stretch>
            <a:fillRect/>
          </a:stretch>
        </p:blipFill>
        <p:spPr>
          <a:xfrm>
            <a:off x="572855" y="2823197"/>
            <a:ext cx="4564224" cy="3872384"/>
          </a:xfrm>
          <a:prstGeom prst="rect">
            <a:avLst/>
          </a:prstGeom>
        </p:spPr>
      </p:pic>
      <p:pic>
        <p:nvPicPr>
          <p:cNvPr id="9" name="Image 8">
            <a:extLst>
              <a:ext uri="{FF2B5EF4-FFF2-40B4-BE49-F238E27FC236}">
                <a16:creationId xmlns:a16="http://schemas.microsoft.com/office/drawing/2014/main" id="{A4662A9D-F5E8-A142-B51D-F6725E396592}"/>
              </a:ext>
            </a:extLst>
          </p:cNvPr>
          <p:cNvPicPr>
            <a:picLocks noChangeAspect="1"/>
          </p:cNvPicPr>
          <p:nvPr/>
        </p:nvPicPr>
        <p:blipFill>
          <a:blip r:embed="rId3"/>
          <a:stretch>
            <a:fillRect/>
          </a:stretch>
        </p:blipFill>
        <p:spPr>
          <a:xfrm>
            <a:off x="5487251" y="2823197"/>
            <a:ext cx="2984500" cy="1143000"/>
          </a:xfrm>
          <a:prstGeom prst="rect">
            <a:avLst/>
          </a:prstGeom>
        </p:spPr>
      </p:pic>
      <p:sp>
        <p:nvSpPr>
          <p:cNvPr id="10" name="ZoneTexte 9">
            <a:extLst>
              <a:ext uri="{FF2B5EF4-FFF2-40B4-BE49-F238E27FC236}">
                <a16:creationId xmlns:a16="http://schemas.microsoft.com/office/drawing/2014/main" id="{BB1A4275-E9DE-9747-BD7A-0830217562DD}"/>
              </a:ext>
            </a:extLst>
          </p:cNvPr>
          <p:cNvSpPr txBox="1"/>
          <p:nvPr/>
        </p:nvSpPr>
        <p:spPr>
          <a:xfrm>
            <a:off x="5363110" y="4267854"/>
            <a:ext cx="6688477" cy="2031325"/>
          </a:xfrm>
          <a:prstGeom prst="rect">
            <a:avLst/>
          </a:prstGeom>
          <a:noFill/>
        </p:spPr>
        <p:txBody>
          <a:bodyPr wrap="square" rtlCol="0">
            <a:spAutoFit/>
          </a:bodyPr>
          <a:lstStyle/>
          <a:p>
            <a:r>
              <a:rPr lang="fr-FR" dirty="0"/>
              <a:t>Oui et non, il y a une erreur mais vous ne pouviez pas deviner</a:t>
            </a:r>
          </a:p>
          <a:p>
            <a:endParaRPr lang="fr-FR" dirty="0"/>
          </a:p>
          <a:p>
            <a:r>
              <a:rPr lang="fr-FR" dirty="0"/>
              <a:t>Vous vous souvenez de ce que nous avons dit sur les mémoires et les adresses de variables déclarées  ? </a:t>
            </a:r>
          </a:p>
          <a:p>
            <a:r>
              <a:rPr lang="fr-FR" dirty="0"/>
              <a:t>Quand vous voulez modifier une variable dans une procédure il faut donner au sous-programme non pas le nom de la variable mais son adresse mémoire. </a:t>
            </a:r>
          </a:p>
        </p:txBody>
      </p:sp>
    </p:spTree>
    <p:extLst>
      <p:ext uri="{BB962C8B-B14F-4D97-AF65-F5344CB8AC3E}">
        <p14:creationId xmlns:p14="http://schemas.microsoft.com/office/powerpoint/2010/main" val="32388274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p:txBody>
          <a:bodyPr/>
          <a:lstStyle/>
          <a:p>
            <a:r>
              <a:rPr lang="fr-FR" dirty="0"/>
              <a:t>On donne l’adresse mémoire d’une variable en faisant précéder le nom du &amp; (et commercial).</a:t>
            </a:r>
          </a:p>
          <a:p>
            <a:r>
              <a:rPr lang="fr-FR" dirty="0"/>
              <a:t>Donc l’appel à la procédure devient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128</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5" name="Image 4">
            <a:extLst>
              <a:ext uri="{FF2B5EF4-FFF2-40B4-BE49-F238E27FC236}">
                <a16:creationId xmlns:a16="http://schemas.microsoft.com/office/drawing/2014/main" id="{2C5E9ED3-34B9-7F4F-892E-B436B0768D04}"/>
              </a:ext>
            </a:extLst>
          </p:cNvPr>
          <p:cNvPicPr>
            <a:picLocks noChangeAspect="1"/>
          </p:cNvPicPr>
          <p:nvPr/>
        </p:nvPicPr>
        <p:blipFill>
          <a:blip r:embed="rId2"/>
          <a:stretch>
            <a:fillRect/>
          </a:stretch>
        </p:blipFill>
        <p:spPr>
          <a:xfrm>
            <a:off x="970551" y="3635697"/>
            <a:ext cx="5956300" cy="2730500"/>
          </a:xfrm>
          <a:prstGeom prst="rect">
            <a:avLst/>
          </a:prstGeom>
        </p:spPr>
      </p:pic>
      <p:sp>
        <p:nvSpPr>
          <p:cNvPr id="6" name="ZoneTexte 5">
            <a:extLst>
              <a:ext uri="{FF2B5EF4-FFF2-40B4-BE49-F238E27FC236}">
                <a16:creationId xmlns:a16="http://schemas.microsoft.com/office/drawing/2014/main" id="{8A5BC3E7-E361-9240-A044-6A48D2D8A59E}"/>
              </a:ext>
            </a:extLst>
          </p:cNvPr>
          <p:cNvSpPr txBox="1"/>
          <p:nvPr/>
        </p:nvSpPr>
        <p:spPr>
          <a:xfrm>
            <a:off x="7102301" y="3503875"/>
            <a:ext cx="4709386" cy="2862322"/>
          </a:xfrm>
          <a:prstGeom prst="rect">
            <a:avLst/>
          </a:prstGeom>
          <a:noFill/>
        </p:spPr>
        <p:txBody>
          <a:bodyPr wrap="square" rtlCol="0">
            <a:spAutoFit/>
          </a:bodyPr>
          <a:lstStyle/>
          <a:p>
            <a:r>
              <a:rPr lang="fr-FR" dirty="0"/>
              <a:t>Ok, cela va marcher maintenant … Non, car là les types de l’appel et de la procédure sont différents.</a:t>
            </a:r>
          </a:p>
          <a:p>
            <a:endParaRPr lang="fr-FR" dirty="0"/>
          </a:p>
          <a:p>
            <a:r>
              <a:rPr lang="fr-FR" dirty="0"/>
              <a:t>Adresse </a:t>
            </a:r>
            <a:r>
              <a:rPr lang="fr-FR" dirty="0" err="1"/>
              <a:t>int</a:t>
            </a:r>
            <a:r>
              <a:rPr lang="fr-FR" dirty="0"/>
              <a:t>  != </a:t>
            </a:r>
            <a:r>
              <a:rPr lang="fr-FR" dirty="0" err="1"/>
              <a:t>int</a:t>
            </a:r>
            <a:r>
              <a:rPr lang="fr-FR" dirty="0"/>
              <a:t>.</a:t>
            </a:r>
          </a:p>
          <a:p>
            <a:endParaRPr lang="fr-FR" dirty="0"/>
          </a:p>
          <a:p>
            <a:r>
              <a:rPr lang="fr-FR" dirty="0"/>
              <a:t>Mais alors c’est insoluble ? Non il faut modifier le type des paramètres et dire que ce sont des pointeurs sur des entiers et cette fois les types seront égaux. </a:t>
            </a:r>
          </a:p>
        </p:txBody>
      </p:sp>
    </p:spTree>
    <p:extLst>
      <p:ext uri="{BB962C8B-B14F-4D97-AF65-F5344CB8AC3E}">
        <p14:creationId xmlns:p14="http://schemas.microsoft.com/office/powerpoint/2010/main" val="96691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9AD6B8-D418-8740-A044-4EA7B4DC20A9}"/>
              </a:ext>
            </a:extLst>
          </p:cNvPr>
          <p:cNvSpPr>
            <a:spLocks noGrp="1"/>
          </p:cNvSpPr>
          <p:nvPr>
            <p:ph idx="1"/>
          </p:nvPr>
        </p:nvSpPr>
        <p:spPr>
          <a:xfrm>
            <a:off x="423680" y="2331237"/>
            <a:ext cx="9613861" cy="4295593"/>
          </a:xfrm>
        </p:spPr>
        <p:txBody>
          <a:bodyPr>
            <a:normAutofit/>
          </a:bodyPr>
          <a:lstStyle/>
          <a:p>
            <a:pPr algn="just"/>
            <a:r>
              <a:rPr lang="fr-FR" dirty="0"/>
              <a:t>Le type pointeur sur entier, on le déclare avec une *</a:t>
            </a:r>
          </a:p>
          <a:p>
            <a:pPr algn="just"/>
            <a:r>
              <a:rPr lang="fr-FR" dirty="0"/>
              <a:t>Cette fois c’est bon ? Non pas encore. Comme val1 et val2 sont des pointeurs pour accéder au contenu de ce qui est pointé, il faut le dire explicitement dans le programme. Comment ? Avec une étoile devant la variable (qui veut dire contenu).</a:t>
            </a:r>
          </a:p>
          <a:p>
            <a:pPr algn="just"/>
            <a:r>
              <a:rPr lang="fr-FR" dirty="0"/>
              <a:t>Mais l’étoile veut dire pointeur, multiplier et aussi « accéder au contenu » mais c’est LE BORDEL… Ben oui je sais mais c’est comme cela.</a:t>
            </a:r>
          </a:p>
          <a:p>
            <a:pPr algn="just"/>
            <a:r>
              <a:rPr lang="fr-FR" dirty="0"/>
              <a:t>Pour vous faire peur un peu plus, on verra plus tard que certains types ne respectent pas ce formalisme pour modifier un paramètre ;-)))))</a:t>
            </a:r>
          </a:p>
        </p:txBody>
      </p:sp>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129</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pic>
        <p:nvPicPr>
          <p:cNvPr id="5" name="Image 4">
            <a:extLst>
              <a:ext uri="{FF2B5EF4-FFF2-40B4-BE49-F238E27FC236}">
                <a16:creationId xmlns:a16="http://schemas.microsoft.com/office/drawing/2014/main" id="{0D836B9C-6001-524A-8CF2-A4380E220145}"/>
              </a:ext>
            </a:extLst>
          </p:cNvPr>
          <p:cNvPicPr>
            <a:picLocks noChangeAspect="1"/>
          </p:cNvPicPr>
          <p:nvPr/>
        </p:nvPicPr>
        <p:blipFill>
          <a:blip r:embed="rId2"/>
          <a:stretch>
            <a:fillRect/>
          </a:stretch>
        </p:blipFill>
        <p:spPr>
          <a:xfrm>
            <a:off x="7999191" y="2341088"/>
            <a:ext cx="4076700" cy="355600"/>
          </a:xfrm>
          <a:prstGeom prst="rect">
            <a:avLst/>
          </a:prstGeom>
        </p:spPr>
      </p:pic>
    </p:spTree>
    <p:extLst>
      <p:ext uri="{BB962C8B-B14F-4D97-AF65-F5344CB8AC3E}">
        <p14:creationId xmlns:p14="http://schemas.microsoft.com/office/powerpoint/2010/main" val="34562002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130</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
        <p:nvSpPr>
          <p:cNvPr id="10" name="Espace réservé du contenu 9">
            <a:extLst>
              <a:ext uri="{FF2B5EF4-FFF2-40B4-BE49-F238E27FC236}">
                <a16:creationId xmlns:a16="http://schemas.microsoft.com/office/drawing/2014/main" id="{5DABC9EA-6AE7-714F-8CE1-96B9D6903777}"/>
              </a:ext>
            </a:extLst>
          </p:cNvPr>
          <p:cNvSpPr>
            <a:spLocks noGrp="1"/>
          </p:cNvSpPr>
          <p:nvPr>
            <p:ph idx="1"/>
          </p:nvPr>
        </p:nvSpPr>
        <p:spPr/>
        <p:txBody>
          <a:bodyPr/>
          <a:lstStyle/>
          <a:p>
            <a:r>
              <a:rPr lang="fr-FR" dirty="0"/>
              <a:t>Voilà la solution</a:t>
            </a:r>
          </a:p>
        </p:txBody>
      </p:sp>
      <p:pic>
        <p:nvPicPr>
          <p:cNvPr id="12" name="Image 11">
            <a:extLst>
              <a:ext uri="{FF2B5EF4-FFF2-40B4-BE49-F238E27FC236}">
                <a16:creationId xmlns:a16="http://schemas.microsoft.com/office/drawing/2014/main" id="{3D37809C-B399-BA4F-9771-510661F867DC}"/>
              </a:ext>
            </a:extLst>
          </p:cNvPr>
          <p:cNvPicPr>
            <a:picLocks noChangeAspect="1"/>
          </p:cNvPicPr>
          <p:nvPr/>
        </p:nvPicPr>
        <p:blipFill>
          <a:blip r:embed="rId2"/>
          <a:stretch>
            <a:fillRect/>
          </a:stretch>
        </p:blipFill>
        <p:spPr>
          <a:xfrm>
            <a:off x="3616432" y="2047135"/>
            <a:ext cx="4762788" cy="4672164"/>
          </a:xfrm>
          <a:prstGeom prst="rect">
            <a:avLst/>
          </a:prstGeom>
        </p:spPr>
      </p:pic>
      <p:pic>
        <p:nvPicPr>
          <p:cNvPr id="14" name="Image 13">
            <a:extLst>
              <a:ext uri="{FF2B5EF4-FFF2-40B4-BE49-F238E27FC236}">
                <a16:creationId xmlns:a16="http://schemas.microsoft.com/office/drawing/2014/main" id="{C2233B94-64A7-3241-86D1-DE43988D3FC9}"/>
              </a:ext>
            </a:extLst>
          </p:cNvPr>
          <p:cNvPicPr>
            <a:picLocks noChangeAspect="1"/>
          </p:cNvPicPr>
          <p:nvPr/>
        </p:nvPicPr>
        <p:blipFill>
          <a:blip r:embed="rId3"/>
          <a:stretch>
            <a:fillRect/>
          </a:stretch>
        </p:blipFill>
        <p:spPr>
          <a:xfrm>
            <a:off x="8859082" y="3764408"/>
            <a:ext cx="2870200" cy="952500"/>
          </a:xfrm>
          <a:prstGeom prst="rect">
            <a:avLst/>
          </a:prstGeom>
        </p:spPr>
      </p:pic>
    </p:spTree>
    <p:extLst>
      <p:ext uri="{BB962C8B-B14F-4D97-AF65-F5344CB8AC3E}">
        <p14:creationId xmlns:p14="http://schemas.microsoft.com/office/powerpoint/2010/main" val="27413143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131</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
        <p:nvSpPr>
          <p:cNvPr id="10" name="Espace réservé du contenu 9">
            <a:extLst>
              <a:ext uri="{FF2B5EF4-FFF2-40B4-BE49-F238E27FC236}">
                <a16:creationId xmlns:a16="http://schemas.microsoft.com/office/drawing/2014/main" id="{5DABC9EA-6AE7-714F-8CE1-96B9D6903777}"/>
              </a:ext>
            </a:extLst>
          </p:cNvPr>
          <p:cNvSpPr>
            <a:spLocks noGrp="1"/>
          </p:cNvSpPr>
          <p:nvPr>
            <p:ph idx="1"/>
          </p:nvPr>
        </p:nvSpPr>
        <p:spPr/>
        <p:txBody>
          <a:bodyPr/>
          <a:lstStyle/>
          <a:p>
            <a:r>
              <a:rPr lang="fr-FR" dirty="0"/>
              <a:t>Avec des réels</a:t>
            </a:r>
          </a:p>
        </p:txBody>
      </p:sp>
      <p:pic>
        <p:nvPicPr>
          <p:cNvPr id="3" name="Image 2">
            <a:extLst>
              <a:ext uri="{FF2B5EF4-FFF2-40B4-BE49-F238E27FC236}">
                <a16:creationId xmlns:a16="http://schemas.microsoft.com/office/drawing/2014/main" id="{DA6900BB-1F86-4247-9500-21D49187ECD8}"/>
              </a:ext>
            </a:extLst>
          </p:cNvPr>
          <p:cNvPicPr>
            <a:picLocks noChangeAspect="1"/>
          </p:cNvPicPr>
          <p:nvPr/>
        </p:nvPicPr>
        <p:blipFill>
          <a:blip r:embed="rId2"/>
          <a:stretch>
            <a:fillRect/>
          </a:stretch>
        </p:blipFill>
        <p:spPr>
          <a:xfrm>
            <a:off x="3121775" y="2045527"/>
            <a:ext cx="4799600" cy="4728117"/>
          </a:xfrm>
          <a:prstGeom prst="rect">
            <a:avLst/>
          </a:prstGeom>
        </p:spPr>
      </p:pic>
      <p:pic>
        <p:nvPicPr>
          <p:cNvPr id="6" name="Image 5">
            <a:extLst>
              <a:ext uri="{FF2B5EF4-FFF2-40B4-BE49-F238E27FC236}">
                <a16:creationId xmlns:a16="http://schemas.microsoft.com/office/drawing/2014/main" id="{D20F9C5F-8DB9-464B-A29B-434EA9ABD148}"/>
              </a:ext>
            </a:extLst>
          </p:cNvPr>
          <p:cNvPicPr>
            <a:picLocks noChangeAspect="1"/>
          </p:cNvPicPr>
          <p:nvPr/>
        </p:nvPicPr>
        <p:blipFill>
          <a:blip r:embed="rId3"/>
          <a:stretch>
            <a:fillRect/>
          </a:stretch>
        </p:blipFill>
        <p:spPr>
          <a:xfrm>
            <a:off x="8255784" y="3568058"/>
            <a:ext cx="3365500" cy="749300"/>
          </a:xfrm>
          <a:prstGeom prst="rect">
            <a:avLst/>
          </a:prstGeom>
        </p:spPr>
      </p:pic>
    </p:spTree>
    <p:extLst>
      <p:ext uri="{BB962C8B-B14F-4D97-AF65-F5344CB8AC3E}">
        <p14:creationId xmlns:p14="http://schemas.microsoft.com/office/powerpoint/2010/main" val="25244479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B9B1A6E-7F2C-4745-B34C-A471E5C93DDF}"/>
              </a:ext>
            </a:extLst>
          </p:cNvPr>
          <p:cNvSpPr>
            <a:spLocks noGrp="1"/>
          </p:cNvSpPr>
          <p:nvPr>
            <p:ph type="sldNum" sz="quarter" idx="12"/>
          </p:nvPr>
        </p:nvSpPr>
        <p:spPr/>
        <p:txBody>
          <a:bodyPr/>
          <a:lstStyle/>
          <a:p>
            <a:fld id="{6D22F896-40B5-4ADD-8801-0D06FADFA095}" type="slidenum">
              <a:rPr lang="en-US" smtClean="0"/>
              <a:t>132</a:t>
            </a:fld>
            <a:endParaRPr lang="en-US" dirty="0"/>
          </a:p>
        </p:txBody>
      </p:sp>
      <p:sp>
        <p:nvSpPr>
          <p:cNvPr id="7" name="Titre 1">
            <a:extLst>
              <a:ext uri="{FF2B5EF4-FFF2-40B4-BE49-F238E27FC236}">
                <a16:creationId xmlns:a16="http://schemas.microsoft.com/office/drawing/2014/main" id="{BB178567-EB70-444F-BCF9-4C079C1DEDBA}"/>
              </a:ext>
            </a:extLst>
          </p:cNvPr>
          <p:cNvSpPr>
            <a:spLocks noGrp="1"/>
          </p:cNvSpPr>
          <p:nvPr>
            <p:ph type="title"/>
          </p:nvPr>
        </p:nvSpPr>
        <p:spPr>
          <a:xfrm>
            <a:off x="680321" y="753228"/>
            <a:ext cx="9613861" cy="1080938"/>
          </a:xfrm>
        </p:spPr>
        <p:txBody>
          <a:bodyPr/>
          <a:lstStyle/>
          <a:p>
            <a:r>
              <a:rPr lang="fr-FR" dirty="0"/>
              <a:t>Les Fonctions et procédures</a:t>
            </a:r>
          </a:p>
        </p:txBody>
      </p:sp>
      <p:sp>
        <p:nvSpPr>
          <p:cNvPr id="8" name="ZoneTexte 7">
            <a:extLst>
              <a:ext uri="{FF2B5EF4-FFF2-40B4-BE49-F238E27FC236}">
                <a16:creationId xmlns:a16="http://schemas.microsoft.com/office/drawing/2014/main" id="{E7916AF3-0D5C-F946-8C39-5CBE54EE0D88}"/>
              </a:ext>
            </a:extLst>
          </p:cNvPr>
          <p:cNvSpPr txBox="1"/>
          <p:nvPr/>
        </p:nvSpPr>
        <p:spPr>
          <a:xfrm>
            <a:off x="9780900" y="1109031"/>
            <a:ext cx="306494" cy="369332"/>
          </a:xfrm>
          <a:prstGeom prst="rect">
            <a:avLst/>
          </a:prstGeom>
          <a:noFill/>
        </p:spPr>
        <p:txBody>
          <a:bodyPr wrap="none" rtlCol="0">
            <a:spAutoFit/>
          </a:bodyPr>
          <a:lstStyle/>
          <a:p>
            <a:r>
              <a:rPr lang="fr-FR" dirty="0"/>
              <a:t>8</a:t>
            </a:r>
          </a:p>
        </p:txBody>
      </p:sp>
      <p:sp>
        <p:nvSpPr>
          <p:cNvPr id="10" name="Espace réservé du contenu 9">
            <a:extLst>
              <a:ext uri="{FF2B5EF4-FFF2-40B4-BE49-F238E27FC236}">
                <a16:creationId xmlns:a16="http://schemas.microsoft.com/office/drawing/2014/main" id="{5DABC9EA-6AE7-714F-8CE1-96B9D6903777}"/>
              </a:ext>
            </a:extLst>
          </p:cNvPr>
          <p:cNvSpPr>
            <a:spLocks noGrp="1"/>
          </p:cNvSpPr>
          <p:nvPr>
            <p:ph idx="1"/>
          </p:nvPr>
        </p:nvSpPr>
        <p:spPr>
          <a:xfrm>
            <a:off x="680321" y="2189969"/>
            <a:ext cx="9613861" cy="3599316"/>
          </a:xfrm>
        </p:spPr>
        <p:txBody>
          <a:bodyPr/>
          <a:lstStyle/>
          <a:p>
            <a:r>
              <a:rPr lang="fr-FR" dirty="0"/>
              <a:t>Avec des caractères</a:t>
            </a:r>
          </a:p>
        </p:txBody>
      </p:sp>
      <p:pic>
        <p:nvPicPr>
          <p:cNvPr id="17" name="Image 16">
            <a:extLst>
              <a:ext uri="{FF2B5EF4-FFF2-40B4-BE49-F238E27FC236}">
                <a16:creationId xmlns:a16="http://schemas.microsoft.com/office/drawing/2014/main" id="{8AD9C100-5AD9-664C-B481-6FF20C4DE64B}"/>
              </a:ext>
            </a:extLst>
          </p:cNvPr>
          <p:cNvPicPr>
            <a:picLocks noChangeAspect="1"/>
          </p:cNvPicPr>
          <p:nvPr/>
        </p:nvPicPr>
        <p:blipFill>
          <a:blip r:embed="rId2"/>
          <a:stretch>
            <a:fillRect/>
          </a:stretch>
        </p:blipFill>
        <p:spPr>
          <a:xfrm>
            <a:off x="960134" y="2652024"/>
            <a:ext cx="5980805" cy="4205976"/>
          </a:xfrm>
          <a:prstGeom prst="rect">
            <a:avLst/>
          </a:prstGeom>
        </p:spPr>
      </p:pic>
      <p:pic>
        <p:nvPicPr>
          <p:cNvPr id="19" name="Image 18">
            <a:extLst>
              <a:ext uri="{FF2B5EF4-FFF2-40B4-BE49-F238E27FC236}">
                <a16:creationId xmlns:a16="http://schemas.microsoft.com/office/drawing/2014/main" id="{9E559658-F6CA-7942-898C-163E66736197}"/>
              </a:ext>
            </a:extLst>
          </p:cNvPr>
          <p:cNvPicPr>
            <a:picLocks noChangeAspect="1"/>
          </p:cNvPicPr>
          <p:nvPr/>
        </p:nvPicPr>
        <p:blipFill>
          <a:blip r:embed="rId3"/>
          <a:stretch>
            <a:fillRect/>
          </a:stretch>
        </p:blipFill>
        <p:spPr>
          <a:xfrm>
            <a:off x="7363955" y="4304658"/>
            <a:ext cx="3365500" cy="1104900"/>
          </a:xfrm>
          <a:prstGeom prst="rect">
            <a:avLst/>
          </a:prstGeom>
        </p:spPr>
      </p:pic>
    </p:spTree>
    <p:extLst>
      <p:ext uri="{BB962C8B-B14F-4D97-AF65-F5344CB8AC3E}">
        <p14:creationId xmlns:p14="http://schemas.microsoft.com/office/powerpoint/2010/main" val="7324091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3EC11-CBF4-154A-9263-511A0560A0CC}"/>
              </a:ext>
            </a:extLst>
          </p:cNvPr>
          <p:cNvSpPr>
            <a:spLocks noGrp="1"/>
          </p:cNvSpPr>
          <p:nvPr>
            <p:ph type="title"/>
          </p:nvPr>
        </p:nvSpPr>
        <p:spPr/>
        <p:txBody>
          <a:bodyPr/>
          <a:lstStyle/>
          <a:p>
            <a:r>
              <a:rPr lang="fr-FR" dirty="0"/>
              <a:t>Exercices fonctions et procédure. </a:t>
            </a:r>
          </a:p>
        </p:txBody>
      </p:sp>
      <p:sp>
        <p:nvSpPr>
          <p:cNvPr id="3" name="Espace réservé du contenu 2">
            <a:extLst>
              <a:ext uri="{FF2B5EF4-FFF2-40B4-BE49-F238E27FC236}">
                <a16:creationId xmlns:a16="http://schemas.microsoft.com/office/drawing/2014/main" id="{BE234085-3BCD-2A42-A6DE-B8FDDA3A50C6}"/>
              </a:ext>
            </a:extLst>
          </p:cNvPr>
          <p:cNvSpPr>
            <a:spLocks noGrp="1"/>
          </p:cNvSpPr>
          <p:nvPr>
            <p:ph idx="1"/>
          </p:nvPr>
        </p:nvSpPr>
        <p:spPr>
          <a:xfrm>
            <a:off x="680321" y="2336873"/>
            <a:ext cx="9613861" cy="4086412"/>
          </a:xfrm>
        </p:spPr>
        <p:txBody>
          <a:bodyPr>
            <a:normAutofit/>
          </a:bodyPr>
          <a:lstStyle/>
          <a:p>
            <a:pPr algn="just"/>
            <a:r>
              <a:rPr lang="fr-FR" dirty="0"/>
              <a:t>Pour ce dernier exercice, vous allez devoir réaliser un programme qui reçoit en entrée une somme d’argent et donne en sortie la plus petite quantité de coupures nécessaires pour reconstituer cette somme.</a:t>
            </a:r>
          </a:p>
          <a:p>
            <a:pPr algn="just"/>
            <a:r>
              <a:rPr lang="fr-FR" dirty="0"/>
              <a:t>Vous écrirez une procédure coupure (</a:t>
            </a:r>
            <a:r>
              <a:rPr lang="fr-FR" dirty="0" err="1"/>
              <a:t>int</a:t>
            </a:r>
            <a:r>
              <a:rPr lang="fr-FR" dirty="0"/>
              <a:t> somme) et une fonction qui retournera la valeur inférieure à celle passée en paramètre valeur = </a:t>
            </a:r>
            <a:r>
              <a:rPr lang="fr-FR" dirty="0" err="1"/>
              <a:t>coupure_inferieure</a:t>
            </a:r>
            <a:r>
              <a:rPr lang="fr-FR" dirty="0"/>
              <a:t>(valeur) </a:t>
            </a:r>
          </a:p>
        </p:txBody>
      </p:sp>
      <p:sp>
        <p:nvSpPr>
          <p:cNvPr id="4" name="Espace réservé du numéro de diapositive 3">
            <a:extLst>
              <a:ext uri="{FF2B5EF4-FFF2-40B4-BE49-F238E27FC236}">
                <a16:creationId xmlns:a16="http://schemas.microsoft.com/office/drawing/2014/main" id="{5B8A9547-1F18-4743-B50F-021AD566BF6D}"/>
              </a:ext>
            </a:extLst>
          </p:cNvPr>
          <p:cNvSpPr>
            <a:spLocks noGrp="1"/>
          </p:cNvSpPr>
          <p:nvPr>
            <p:ph type="sldNum" sz="quarter" idx="12"/>
          </p:nvPr>
        </p:nvSpPr>
        <p:spPr/>
        <p:txBody>
          <a:bodyPr/>
          <a:lstStyle/>
          <a:p>
            <a:fld id="{6D22F896-40B5-4ADD-8801-0D06FADFA095}" type="slidenum">
              <a:rPr lang="en-US" smtClean="0"/>
              <a:t>133</a:t>
            </a:fld>
            <a:endParaRPr lang="en-US" dirty="0"/>
          </a:p>
        </p:txBody>
      </p:sp>
      <p:pic>
        <p:nvPicPr>
          <p:cNvPr id="7" name="Image 6">
            <a:extLst>
              <a:ext uri="{FF2B5EF4-FFF2-40B4-BE49-F238E27FC236}">
                <a16:creationId xmlns:a16="http://schemas.microsoft.com/office/drawing/2014/main" id="{767527B7-DE43-184E-A558-578E377C9301}"/>
              </a:ext>
            </a:extLst>
          </p:cNvPr>
          <p:cNvPicPr>
            <a:picLocks noChangeAspect="1"/>
          </p:cNvPicPr>
          <p:nvPr/>
        </p:nvPicPr>
        <p:blipFill>
          <a:blip r:embed="rId2"/>
          <a:stretch>
            <a:fillRect/>
          </a:stretch>
        </p:blipFill>
        <p:spPr>
          <a:xfrm>
            <a:off x="7384155" y="4525976"/>
            <a:ext cx="2590800" cy="2146300"/>
          </a:xfrm>
          <a:prstGeom prst="rect">
            <a:avLst/>
          </a:prstGeom>
        </p:spPr>
      </p:pic>
    </p:spTree>
    <p:extLst>
      <p:ext uri="{BB962C8B-B14F-4D97-AF65-F5344CB8AC3E}">
        <p14:creationId xmlns:p14="http://schemas.microsoft.com/office/powerpoint/2010/main" val="9977486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9. Les pointeurs</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134</a:t>
            </a:fld>
            <a:endParaRPr lang="en-US" dirty="0"/>
          </a:p>
        </p:txBody>
      </p:sp>
    </p:spTree>
    <p:extLst>
      <p:ext uri="{BB962C8B-B14F-4D97-AF65-F5344CB8AC3E}">
        <p14:creationId xmlns:p14="http://schemas.microsoft.com/office/powerpoint/2010/main" val="29896754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a:xfrm>
            <a:off x="680321" y="2336873"/>
            <a:ext cx="9768497" cy="4248862"/>
          </a:xfrm>
        </p:spPr>
        <p:txBody>
          <a:bodyPr>
            <a:normAutofit/>
          </a:bodyPr>
          <a:lstStyle/>
          <a:p>
            <a:pPr algn="just"/>
            <a:r>
              <a:rPr lang="fr-FR" dirty="0"/>
              <a:t>Bon, puisque nous avons commencé à parler des pointeurs autant regarder cet élément d’un peu plus près même s’il n’est pas évident de tout comprendre. </a:t>
            </a:r>
          </a:p>
          <a:p>
            <a:pPr algn="just"/>
            <a:r>
              <a:rPr lang="fr-FR" dirty="0"/>
              <a:t>Nous avons vu précédemment la notion d’adresse mémoire.</a:t>
            </a:r>
          </a:p>
          <a:p>
            <a:pPr algn="just"/>
            <a:r>
              <a:rPr lang="fr-FR" dirty="0"/>
              <a:t>La notion de pointeur est tellement importante en C que certains enseignants commencent leur cours par cette notion.</a:t>
            </a:r>
          </a:p>
          <a:p>
            <a:pPr algn="just"/>
            <a:r>
              <a:rPr lang="fr-FR" dirty="0"/>
              <a:t>Pour faire simple disons qu’un pointeur est déjà un type à part entière avec la particularité qu’il est obligatoirement associé à un autre type, pointeur sur un entier, un caractère, un réel, une structure (pas encore vue) et bien évidemment sur un pointeur (c’est récursif).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135</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spTree>
    <p:extLst>
      <p:ext uri="{BB962C8B-B14F-4D97-AF65-F5344CB8AC3E}">
        <p14:creationId xmlns:p14="http://schemas.microsoft.com/office/powerpoint/2010/main" val="2726707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dirty="0"/>
              <a:t> Ce sont des variables dont le contenu est une adresse mémoire (une référence, donc).</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136</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6" name="Image 5">
            <a:extLst>
              <a:ext uri="{FF2B5EF4-FFF2-40B4-BE49-F238E27FC236}">
                <a16:creationId xmlns:a16="http://schemas.microsoft.com/office/drawing/2014/main" id="{642BB853-DC37-5145-9BA1-B00A7CC395FB}"/>
              </a:ext>
            </a:extLst>
          </p:cNvPr>
          <p:cNvPicPr>
            <a:picLocks noChangeAspect="1"/>
          </p:cNvPicPr>
          <p:nvPr/>
        </p:nvPicPr>
        <p:blipFill>
          <a:blip r:embed="rId2"/>
          <a:stretch>
            <a:fillRect/>
          </a:stretch>
        </p:blipFill>
        <p:spPr>
          <a:xfrm>
            <a:off x="1160908" y="3198830"/>
            <a:ext cx="2349500" cy="3378200"/>
          </a:xfrm>
          <a:prstGeom prst="rect">
            <a:avLst/>
          </a:prstGeom>
        </p:spPr>
      </p:pic>
      <p:sp>
        <p:nvSpPr>
          <p:cNvPr id="7" name="ZoneTexte 6">
            <a:extLst>
              <a:ext uri="{FF2B5EF4-FFF2-40B4-BE49-F238E27FC236}">
                <a16:creationId xmlns:a16="http://schemas.microsoft.com/office/drawing/2014/main" id="{9529086C-5A08-2A44-8DB5-5E5F5EB6D390}"/>
              </a:ext>
            </a:extLst>
          </p:cNvPr>
          <p:cNvSpPr txBox="1"/>
          <p:nvPr/>
        </p:nvSpPr>
        <p:spPr>
          <a:xfrm>
            <a:off x="3990995" y="3951865"/>
            <a:ext cx="7485239" cy="1477328"/>
          </a:xfrm>
          <a:prstGeom prst="rect">
            <a:avLst/>
          </a:prstGeom>
          <a:noFill/>
        </p:spPr>
        <p:txBody>
          <a:bodyPr wrap="square" rtlCol="0">
            <a:spAutoFit/>
          </a:bodyPr>
          <a:lstStyle/>
          <a:p>
            <a:pPr algn="just"/>
            <a:r>
              <a:rPr lang="fr-FR" dirty="0"/>
              <a:t>Exemple, avec une variable a qui est un pointeur sur une variable b.</a:t>
            </a:r>
          </a:p>
          <a:p>
            <a:pPr algn="just"/>
            <a:r>
              <a:rPr lang="fr-FR" dirty="0"/>
              <a:t>a contient l’adresse mémoire de la variable b. a est de type pointeur sur un entier.</a:t>
            </a:r>
          </a:p>
          <a:p>
            <a:pPr algn="just"/>
            <a:r>
              <a:rPr lang="fr-FR" dirty="0"/>
              <a:t>On dira que a pointe sur b. </a:t>
            </a:r>
          </a:p>
          <a:p>
            <a:pPr algn="just"/>
            <a:r>
              <a:rPr lang="fr-FR" b="1" dirty="0">
                <a:solidFill>
                  <a:srgbClr val="FFFF00"/>
                </a:solidFill>
              </a:rPr>
              <a:t>A chaque adresse on ne peut stocker qu’un et un seul nombre</a:t>
            </a:r>
          </a:p>
        </p:txBody>
      </p:sp>
    </p:spTree>
    <p:extLst>
      <p:ext uri="{BB962C8B-B14F-4D97-AF65-F5344CB8AC3E}">
        <p14:creationId xmlns:p14="http://schemas.microsoft.com/office/powerpoint/2010/main" val="18207461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a:xfrm>
            <a:off x="680321" y="2336873"/>
            <a:ext cx="9613861" cy="4259136"/>
          </a:xfrm>
        </p:spPr>
        <p:txBody>
          <a:bodyPr/>
          <a:lstStyle/>
          <a:p>
            <a:r>
              <a:rPr lang="fr-FR" dirty="0"/>
              <a:t>Il y a trois utilisations majeures des pointeurs :</a:t>
            </a:r>
          </a:p>
          <a:p>
            <a:endParaRPr lang="fr-FR" dirty="0"/>
          </a:p>
          <a:p>
            <a:pPr lvl="1"/>
            <a:r>
              <a:rPr lang="fr-FR" dirty="0"/>
              <a:t>Le passage en références des variables dans les fonctions (on a vu les cas simples).</a:t>
            </a:r>
          </a:p>
          <a:p>
            <a:pPr lvl="1"/>
            <a:r>
              <a:rPr lang="fr-FR" dirty="0"/>
              <a:t>La manipulation de données complexes (on en verra quelques unes).</a:t>
            </a:r>
          </a:p>
          <a:p>
            <a:pPr lvl="1"/>
            <a:r>
              <a:rPr lang="fr-FR" dirty="0"/>
              <a:t>L’allocation dynamique de mémoire (ce sera pour la L2). </a:t>
            </a:r>
          </a:p>
          <a:p>
            <a:endParaRPr lang="fr-FR" dirty="0"/>
          </a:p>
          <a:p>
            <a:r>
              <a:rPr lang="fr-FR" dirty="0"/>
              <a:t>La syntaxe pour déclarer un pointeur et la suivante :</a:t>
            </a:r>
          </a:p>
          <a:p>
            <a:pPr marL="0" indent="0">
              <a:buNone/>
            </a:pPr>
            <a:endParaRPr lang="fr-FR" dirty="0"/>
          </a:p>
          <a:p>
            <a:pPr marL="0" indent="0">
              <a:buNone/>
            </a:pPr>
            <a:r>
              <a:rPr lang="fr-FR" dirty="0"/>
              <a:t>	</a:t>
            </a:r>
            <a:r>
              <a:rPr lang="fr-FR" b="1" dirty="0">
                <a:solidFill>
                  <a:srgbClr val="FFFF00"/>
                </a:solidFill>
              </a:rPr>
              <a:t>type *</a:t>
            </a:r>
            <a:r>
              <a:rPr lang="fr-FR" b="1" dirty="0" err="1">
                <a:solidFill>
                  <a:srgbClr val="FFFF00"/>
                </a:solidFill>
              </a:rPr>
              <a:t>nom_variable</a:t>
            </a:r>
            <a:r>
              <a:rPr lang="fr-FR" b="1" dirty="0">
                <a:solidFill>
                  <a:srgbClr val="FFFF00"/>
                </a:solidFill>
              </a:rPr>
              <a:t>;</a:t>
            </a:r>
          </a:p>
          <a:p>
            <a:pPr marL="0" indent="0">
              <a:buNone/>
            </a:pPr>
            <a:endParaRPr lang="fr-FR" dirty="0"/>
          </a:p>
          <a:p>
            <a:endParaRPr lang="fr-FR" dirty="0"/>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137</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spTree>
    <p:extLst>
      <p:ext uri="{BB962C8B-B14F-4D97-AF65-F5344CB8AC3E}">
        <p14:creationId xmlns:p14="http://schemas.microsoft.com/office/powerpoint/2010/main" val="39324240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b="1" dirty="0">
                <a:solidFill>
                  <a:srgbClr val="FFFF00"/>
                </a:solidFill>
              </a:rPr>
              <a:t>Adresse et valeur</a:t>
            </a:r>
          </a:p>
          <a:p>
            <a:r>
              <a:rPr lang="fr-FR" dirty="0"/>
              <a:t>Si je prends un exemple simple d’une déclaration et affichage d’un entier. Vous devriez avoir quelque chose comme cela :</a:t>
            </a:r>
          </a:p>
          <a:p>
            <a:pPr lvl="1"/>
            <a:r>
              <a:rPr lang="fr-FR" dirty="0"/>
              <a:t>Int Poids = 80;</a:t>
            </a:r>
          </a:p>
          <a:p>
            <a:r>
              <a:rPr lang="fr-FR" dirty="0"/>
              <a:t>Je peux afficher son contenu avec : </a:t>
            </a:r>
          </a:p>
          <a:p>
            <a:endParaRPr lang="fr-FR" dirty="0"/>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138</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9" name="Image 8">
            <a:extLst>
              <a:ext uri="{FF2B5EF4-FFF2-40B4-BE49-F238E27FC236}">
                <a16:creationId xmlns:a16="http://schemas.microsoft.com/office/drawing/2014/main" id="{58195A37-70CF-BE4F-9A29-3CBFC7444707}"/>
              </a:ext>
            </a:extLst>
          </p:cNvPr>
          <p:cNvPicPr>
            <a:picLocks noChangeAspect="1"/>
          </p:cNvPicPr>
          <p:nvPr/>
        </p:nvPicPr>
        <p:blipFill>
          <a:blip r:embed="rId2"/>
          <a:stretch>
            <a:fillRect/>
          </a:stretch>
        </p:blipFill>
        <p:spPr>
          <a:xfrm>
            <a:off x="6237413" y="3750781"/>
            <a:ext cx="5511800" cy="2870200"/>
          </a:xfrm>
          <a:prstGeom prst="rect">
            <a:avLst/>
          </a:prstGeom>
        </p:spPr>
      </p:pic>
      <p:pic>
        <p:nvPicPr>
          <p:cNvPr id="11" name="Image 10">
            <a:extLst>
              <a:ext uri="{FF2B5EF4-FFF2-40B4-BE49-F238E27FC236}">
                <a16:creationId xmlns:a16="http://schemas.microsoft.com/office/drawing/2014/main" id="{481E0042-8861-9447-912B-13D8C8E4B470}"/>
              </a:ext>
            </a:extLst>
          </p:cNvPr>
          <p:cNvPicPr>
            <a:picLocks noChangeAspect="1"/>
          </p:cNvPicPr>
          <p:nvPr/>
        </p:nvPicPr>
        <p:blipFill>
          <a:blip r:embed="rId3"/>
          <a:stretch>
            <a:fillRect/>
          </a:stretch>
        </p:blipFill>
        <p:spPr>
          <a:xfrm>
            <a:off x="2383034" y="4839413"/>
            <a:ext cx="2946400" cy="508000"/>
          </a:xfrm>
          <a:prstGeom prst="rect">
            <a:avLst/>
          </a:prstGeom>
        </p:spPr>
      </p:pic>
    </p:spTree>
    <p:extLst>
      <p:ext uri="{BB962C8B-B14F-4D97-AF65-F5344CB8AC3E}">
        <p14:creationId xmlns:p14="http://schemas.microsoft.com/office/powerpoint/2010/main" val="24363974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dirty="0"/>
              <a:t>Mais si je veux savoir où se trouve ma variable en mémoire je dois afficher son adresse (avec %p).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139</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12" name="Image 11">
            <a:extLst>
              <a:ext uri="{FF2B5EF4-FFF2-40B4-BE49-F238E27FC236}">
                <a16:creationId xmlns:a16="http://schemas.microsoft.com/office/drawing/2014/main" id="{78832288-6075-9D45-8DBD-10F17BB4CB31}"/>
              </a:ext>
            </a:extLst>
          </p:cNvPr>
          <p:cNvPicPr>
            <a:picLocks noChangeAspect="1"/>
          </p:cNvPicPr>
          <p:nvPr/>
        </p:nvPicPr>
        <p:blipFill>
          <a:blip r:embed="rId2"/>
          <a:stretch>
            <a:fillRect/>
          </a:stretch>
        </p:blipFill>
        <p:spPr>
          <a:xfrm>
            <a:off x="940799" y="3207749"/>
            <a:ext cx="5461000" cy="2908300"/>
          </a:xfrm>
          <a:prstGeom prst="rect">
            <a:avLst/>
          </a:prstGeom>
        </p:spPr>
      </p:pic>
      <p:pic>
        <p:nvPicPr>
          <p:cNvPr id="14" name="Image 13">
            <a:extLst>
              <a:ext uri="{FF2B5EF4-FFF2-40B4-BE49-F238E27FC236}">
                <a16:creationId xmlns:a16="http://schemas.microsoft.com/office/drawing/2014/main" id="{20782341-7130-C645-8E5F-802B9CA50B8C}"/>
              </a:ext>
            </a:extLst>
          </p:cNvPr>
          <p:cNvPicPr>
            <a:picLocks noChangeAspect="1"/>
          </p:cNvPicPr>
          <p:nvPr/>
        </p:nvPicPr>
        <p:blipFill>
          <a:blip r:embed="rId3"/>
          <a:stretch>
            <a:fillRect/>
          </a:stretch>
        </p:blipFill>
        <p:spPr>
          <a:xfrm>
            <a:off x="7216263" y="3552331"/>
            <a:ext cx="2921000" cy="584200"/>
          </a:xfrm>
          <a:prstGeom prst="rect">
            <a:avLst/>
          </a:prstGeom>
        </p:spPr>
      </p:pic>
      <p:sp>
        <p:nvSpPr>
          <p:cNvPr id="15" name="ZoneTexte 14">
            <a:extLst>
              <a:ext uri="{FF2B5EF4-FFF2-40B4-BE49-F238E27FC236}">
                <a16:creationId xmlns:a16="http://schemas.microsoft.com/office/drawing/2014/main" id="{8FF3D65E-6143-EC4F-8532-A8BEC1747A90}"/>
              </a:ext>
            </a:extLst>
          </p:cNvPr>
          <p:cNvSpPr txBox="1"/>
          <p:nvPr/>
        </p:nvSpPr>
        <p:spPr>
          <a:xfrm>
            <a:off x="6571551" y="4316072"/>
            <a:ext cx="5620449" cy="646331"/>
          </a:xfrm>
          <a:prstGeom prst="rect">
            <a:avLst/>
          </a:prstGeom>
          <a:noFill/>
        </p:spPr>
        <p:txBody>
          <a:bodyPr wrap="none" rtlCol="0">
            <a:spAutoFit/>
          </a:bodyPr>
          <a:lstStyle/>
          <a:p>
            <a:r>
              <a:rPr lang="fr-FR" dirty="0"/>
              <a:t>Si c’est une adresse mais en hexadécimal (0x..)</a:t>
            </a:r>
          </a:p>
          <a:p>
            <a:r>
              <a:rPr lang="fr-FR" dirty="0"/>
              <a:t>Demandez à votre enseignant de vous l’expliquer ;-)</a:t>
            </a:r>
          </a:p>
        </p:txBody>
      </p:sp>
    </p:spTree>
    <p:extLst>
      <p:ext uri="{BB962C8B-B14F-4D97-AF65-F5344CB8AC3E}">
        <p14:creationId xmlns:p14="http://schemas.microsoft.com/office/powerpoint/2010/main" val="15591405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b="1" dirty="0">
                <a:solidFill>
                  <a:srgbClr val="FFFF00"/>
                </a:solidFill>
              </a:rPr>
              <a:t>Utiliser des pointeurs </a:t>
            </a:r>
          </a:p>
          <a:p>
            <a:r>
              <a:rPr lang="fr-FR" dirty="0"/>
              <a:t>Nous avions vu vaguement la notion de pointeurs dans le passage de paramètres.</a:t>
            </a:r>
          </a:p>
          <a:p>
            <a:r>
              <a:rPr lang="fr-FR" dirty="0"/>
              <a:t>On va commencer par créer une variable de type pointeur :</a:t>
            </a:r>
          </a:p>
          <a:p>
            <a:pPr lvl="1"/>
            <a:r>
              <a:rPr lang="fr-FR" dirty="0" err="1"/>
              <a:t>int</a:t>
            </a:r>
            <a:r>
              <a:rPr lang="fr-FR" dirty="0"/>
              <a:t> *</a:t>
            </a:r>
            <a:r>
              <a:rPr lang="fr-FR" dirty="0" err="1"/>
              <a:t>age</a:t>
            </a:r>
            <a:r>
              <a:rPr lang="fr-FR" dirty="0"/>
              <a:t>;</a:t>
            </a:r>
          </a:p>
          <a:p>
            <a:r>
              <a:rPr lang="fr-FR" dirty="0"/>
              <a:t>Les règles de déclaration que nous avons pu adopter sur les variables classiques restent valables ici</a:t>
            </a:r>
          </a:p>
          <a:p>
            <a:pPr lvl="1"/>
            <a:r>
              <a:rPr lang="fr-FR" dirty="0" err="1"/>
              <a:t>int</a:t>
            </a:r>
            <a:r>
              <a:rPr lang="fr-FR" dirty="0"/>
              <a:t> *</a:t>
            </a:r>
            <a:r>
              <a:rPr lang="fr-FR" dirty="0" err="1"/>
              <a:t>age</a:t>
            </a:r>
            <a:r>
              <a:rPr lang="fr-FR" dirty="0"/>
              <a:t>, *poids, *taille;  /* 3 pointeurs sur des entiers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140</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spTree>
    <p:extLst>
      <p:ext uri="{BB962C8B-B14F-4D97-AF65-F5344CB8AC3E}">
        <p14:creationId xmlns:p14="http://schemas.microsoft.com/office/powerpoint/2010/main" val="37409338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dirty="0"/>
              <a:t>Un pointeur ne peut pointer que sur une adresse.</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141</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87B9FA38-3590-6445-BF7E-8FA9B56AAC49}"/>
              </a:ext>
            </a:extLst>
          </p:cNvPr>
          <p:cNvPicPr>
            <a:picLocks noChangeAspect="1"/>
          </p:cNvPicPr>
          <p:nvPr/>
        </p:nvPicPr>
        <p:blipFill>
          <a:blip r:embed="rId2"/>
          <a:stretch>
            <a:fillRect/>
          </a:stretch>
        </p:blipFill>
        <p:spPr>
          <a:xfrm>
            <a:off x="898766" y="2887037"/>
            <a:ext cx="5645537" cy="2434976"/>
          </a:xfrm>
          <a:prstGeom prst="rect">
            <a:avLst/>
          </a:prstGeom>
        </p:spPr>
      </p:pic>
      <p:pic>
        <p:nvPicPr>
          <p:cNvPr id="9" name="Image 8">
            <a:extLst>
              <a:ext uri="{FF2B5EF4-FFF2-40B4-BE49-F238E27FC236}">
                <a16:creationId xmlns:a16="http://schemas.microsoft.com/office/drawing/2014/main" id="{3D1A5AE0-6A8A-C948-BB9F-77069AFDD0D6}"/>
              </a:ext>
            </a:extLst>
          </p:cNvPr>
          <p:cNvPicPr>
            <a:picLocks noChangeAspect="1"/>
          </p:cNvPicPr>
          <p:nvPr/>
        </p:nvPicPr>
        <p:blipFill>
          <a:blip r:embed="rId3"/>
          <a:stretch>
            <a:fillRect/>
          </a:stretch>
        </p:blipFill>
        <p:spPr>
          <a:xfrm>
            <a:off x="6989618" y="2884145"/>
            <a:ext cx="4281133" cy="2437867"/>
          </a:xfrm>
          <a:prstGeom prst="rect">
            <a:avLst/>
          </a:prstGeom>
        </p:spPr>
      </p:pic>
      <p:sp>
        <p:nvSpPr>
          <p:cNvPr id="10" name="ZoneTexte 9">
            <a:extLst>
              <a:ext uri="{FF2B5EF4-FFF2-40B4-BE49-F238E27FC236}">
                <a16:creationId xmlns:a16="http://schemas.microsoft.com/office/drawing/2014/main" id="{4E5EB745-22A4-704E-8F6B-52E3E5C8A43B}"/>
              </a:ext>
            </a:extLst>
          </p:cNvPr>
          <p:cNvSpPr txBox="1"/>
          <p:nvPr/>
        </p:nvSpPr>
        <p:spPr>
          <a:xfrm>
            <a:off x="2969232" y="5689279"/>
            <a:ext cx="4942379" cy="369332"/>
          </a:xfrm>
          <a:prstGeom prst="rect">
            <a:avLst/>
          </a:prstGeom>
          <a:noFill/>
        </p:spPr>
        <p:txBody>
          <a:bodyPr wrap="none" rtlCol="0">
            <a:spAutoFit/>
          </a:bodyPr>
          <a:lstStyle/>
          <a:p>
            <a:r>
              <a:rPr lang="fr-FR" dirty="0"/>
              <a:t>On dira que pointeur sur </a:t>
            </a:r>
            <a:r>
              <a:rPr lang="fr-FR" dirty="0" err="1"/>
              <a:t>int</a:t>
            </a:r>
            <a:r>
              <a:rPr lang="fr-FR" dirty="0"/>
              <a:t> pointe sur taille. </a:t>
            </a:r>
          </a:p>
        </p:txBody>
      </p:sp>
    </p:spTree>
    <p:extLst>
      <p:ext uri="{BB962C8B-B14F-4D97-AF65-F5344CB8AC3E}">
        <p14:creationId xmlns:p14="http://schemas.microsoft.com/office/powerpoint/2010/main" val="427393412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b="1" dirty="0">
                <a:solidFill>
                  <a:srgbClr val="FFFF00"/>
                </a:solidFill>
              </a:rPr>
              <a:t>Pointeurs, variables, on peut gérer les deux ?</a:t>
            </a:r>
          </a:p>
          <a:p>
            <a:r>
              <a:rPr lang="fr-FR" dirty="0"/>
              <a:t>Sans problème avec un peu de gymnastique mentale.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142</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D546EC63-95BE-7E4B-9B7E-13A46F12D7F9}"/>
              </a:ext>
            </a:extLst>
          </p:cNvPr>
          <p:cNvPicPr>
            <a:picLocks noChangeAspect="1"/>
          </p:cNvPicPr>
          <p:nvPr/>
        </p:nvPicPr>
        <p:blipFill>
          <a:blip r:embed="rId2"/>
          <a:stretch>
            <a:fillRect/>
          </a:stretch>
        </p:blipFill>
        <p:spPr>
          <a:xfrm>
            <a:off x="606604" y="3267181"/>
            <a:ext cx="6133244" cy="2843283"/>
          </a:xfrm>
          <a:prstGeom prst="rect">
            <a:avLst/>
          </a:prstGeom>
        </p:spPr>
      </p:pic>
      <p:pic>
        <p:nvPicPr>
          <p:cNvPr id="9" name="Image 8">
            <a:extLst>
              <a:ext uri="{FF2B5EF4-FFF2-40B4-BE49-F238E27FC236}">
                <a16:creationId xmlns:a16="http://schemas.microsoft.com/office/drawing/2014/main" id="{C7B9F2BC-6603-C14D-B5A1-D903BCD1F4C6}"/>
              </a:ext>
            </a:extLst>
          </p:cNvPr>
          <p:cNvPicPr>
            <a:picLocks noChangeAspect="1"/>
          </p:cNvPicPr>
          <p:nvPr/>
        </p:nvPicPr>
        <p:blipFill>
          <a:blip r:embed="rId3"/>
          <a:stretch>
            <a:fillRect/>
          </a:stretch>
        </p:blipFill>
        <p:spPr>
          <a:xfrm>
            <a:off x="6804935" y="4597542"/>
            <a:ext cx="5222265" cy="868310"/>
          </a:xfrm>
          <a:prstGeom prst="rect">
            <a:avLst/>
          </a:prstGeom>
        </p:spPr>
      </p:pic>
      <p:sp>
        <p:nvSpPr>
          <p:cNvPr id="10" name="ZoneTexte 9">
            <a:extLst>
              <a:ext uri="{FF2B5EF4-FFF2-40B4-BE49-F238E27FC236}">
                <a16:creationId xmlns:a16="http://schemas.microsoft.com/office/drawing/2014/main" id="{E22837F9-0521-E84F-88F4-AFE79399273E}"/>
              </a:ext>
            </a:extLst>
          </p:cNvPr>
          <p:cNvSpPr txBox="1"/>
          <p:nvPr/>
        </p:nvSpPr>
        <p:spPr>
          <a:xfrm>
            <a:off x="8548928" y="5516354"/>
            <a:ext cx="2463944" cy="369332"/>
          </a:xfrm>
          <a:prstGeom prst="rect">
            <a:avLst/>
          </a:prstGeom>
          <a:noFill/>
        </p:spPr>
        <p:txBody>
          <a:bodyPr wrap="none" rtlCol="0">
            <a:spAutoFit/>
          </a:bodyPr>
          <a:lstStyle/>
          <a:p>
            <a:r>
              <a:rPr lang="fr-FR" dirty="0" err="1"/>
              <a:t>Yessssssss</a:t>
            </a:r>
            <a:r>
              <a:rPr lang="fr-FR" dirty="0"/>
              <a:t> j’ai compris</a:t>
            </a:r>
          </a:p>
        </p:txBody>
      </p:sp>
    </p:spTree>
    <p:extLst>
      <p:ext uri="{BB962C8B-B14F-4D97-AF65-F5344CB8AC3E}">
        <p14:creationId xmlns:p14="http://schemas.microsoft.com/office/powerpoint/2010/main" val="193319210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pPr algn="just"/>
            <a:r>
              <a:rPr lang="fr-FR" b="1" dirty="0">
                <a:solidFill>
                  <a:srgbClr val="FFFF00"/>
                </a:solidFill>
              </a:rPr>
              <a:t>Accéder au contenu de ce qui est pointé</a:t>
            </a:r>
          </a:p>
          <a:p>
            <a:pPr algn="just"/>
            <a:r>
              <a:rPr lang="fr-FR" dirty="0"/>
              <a:t>C’était en commentaire sur l’exemple précédent. Pour accéder au contenu de ce qui est pointé il faut explicitement le préciser. Pour cela il faut utiliser le symbole * (oui je sais encore et encore cette *).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143</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6" name="Image 5">
            <a:extLst>
              <a:ext uri="{FF2B5EF4-FFF2-40B4-BE49-F238E27FC236}">
                <a16:creationId xmlns:a16="http://schemas.microsoft.com/office/drawing/2014/main" id="{3FE621BA-E3EC-B840-B82F-741FD0A38B0F}"/>
              </a:ext>
            </a:extLst>
          </p:cNvPr>
          <p:cNvPicPr>
            <a:picLocks noChangeAspect="1"/>
          </p:cNvPicPr>
          <p:nvPr/>
        </p:nvPicPr>
        <p:blipFill>
          <a:blip r:embed="rId3"/>
          <a:stretch>
            <a:fillRect/>
          </a:stretch>
        </p:blipFill>
        <p:spPr>
          <a:xfrm>
            <a:off x="0" y="0"/>
            <a:ext cx="12192000" cy="6858000"/>
          </a:xfrm>
          <a:prstGeom prst="rect">
            <a:avLst/>
          </a:prstGeom>
        </p:spPr>
      </p:pic>
      <p:pic>
        <p:nvPicPr>
          <p:cNvPr id="8" name="Image 7">
            <a:extLst>
              <a:ext uri="{FF2B5EF4-FFF2-40B4-BE49-F238E27FC236}">
                <a16:creationId xmlns:a16="http://schemas.microsoft.com/office/drawing/2014/main" id="{7A633997-88E7-1847-83CC-D10EC3AA15FC}"/>
              </a:ext>
            </a:extLst>
          </p:cNvPr>
          <p:cNvPicPr>
            <a:picLocks noChangeAspect="1"/>
          </p:cNvPicPr>
          <p:nvPr/>
        </p:nvPicPr>
        <p:blipFill>
          <a:blip r:embed="rId4"/>
          <a:stretch>
            <a:fillRect/>
          </a:stretch>
        </p:blipFill>
        <p:spPr>
          <a:xfrm>
            <a:off x="1526925" y="4171307"/>
            <a:ext cx="4862301" cy="2463443"/>
          </a:xfrm>
          <a:prstGeom prst="rect">
            <a:avLst/>
          </a:prstGeom>
        </p:spPr>
      </p:pic>
      <p:pic>
        <p:nvPicPr>
          <p:cNvPr id="10" name="Image 9">
            <a:extLst>
              <a:ext uri="{FF2B5EF4-FFF2-40B4-BE49-F238E27FC236}">
                <a16:creationId xmlns:a16="http://schemas.microsoft.com/office/drawing/2014/main" id="{2D971AD4-5843-3E4E-9C01-01F0ECA2FFC4}"/>
              </a:ext>
            </a:extLst>
          </p:cNvPr>
          <p:cNvPicPr>
            <a:picLocks noChangeAspect="1"/>
          </p:cNvPicPr>
          <p:nvPr/>
        </p:nvPicPr>
        <p:blipFill>
          <a:blip r:embed="rId5"/>
          <a:stretch>
            <a:fillRect/>
          </a:stretch>
        </p:blipFill>
        <p:spPr>
          <a:xfrm>
            <a:off x="7026960" y="4862031"/>
            <a:ext cx="3479800" cy="647700"/>
          </a:xfrm>
          <a:prstGeom prst="rect">
            <a:avLst/>
          </a:prstGeom>
        </p:spPr>
      </p:pic>
    </p:spTree>
    <p:extLst>
      <p:ext uri="{BB962C8B-B14F-4D97-AF65-F5344CB8AC3E}">
        <p14:creationId xmlns:p14="http://schemas.microsoft.com/office/powerpoint/2010/main" val="229571109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b="1" dirty="0">
                <a:solidFill>
                  <a:srgbClr val="FFFF00"/>
                </a:solidFill>
              </a:rPr>
              <a:t>A retenir ABSOLUMENT</a:t>
            </a:r>
          </a:p>
          <a:p>
            <a:endParaRPr lang="fr-FR" dirty="0"/>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144</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6B99B923-1B12-5A46-889A-FE0873720913}"/>
              </a:ext>
            </a:extLst>
          </p:cNvPr>
          <p:cNvPicPr>
            <a:picLocks noChangeAspect="1"/>
          </p:cNvPicPr>
          <p:nvPr/>
        </p:nvPicPr>
        <p:blipFill>
          <a:blip r:embed="rId2"/>
          <a:stretch>
            <a:fillRect/>
          </a:stretch>
        </p:blipFill>
        <p:spPr>
          <a:xfrm>
            <a:off x="902841" y="3562208"/>
            <a:ext cx="10591800" cy="1993900"/>
          </a:xfrm>
          <a:prstGeom prst="rect">
            <a:avLst/>
          </a:prstGeom>
        </p:spPr>
      </p:pic>
    </p:spTree>
    <p:extLst>
      <p:ext uri="{BB962C8B-B14F-4D97-AF65-F5344CB8AC3E}">
        <p14:creationId xmlns:p14="http://schemas.microsoft.com/office/powerpoint/2010/main" val="40175226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pPr algn="just"/>
            <a:r>
              <a:rPr lang="fr-FR" b="1" dirty="0">
                <a:solidFill>
                  <a:srgbClr val="FFFF00"/>
                </a:solidFill>
              </a:rPr>
              <a:t>Si on peut tout faire avec une variable pourquoi gérer des pointeurs ?</a:t>
            </a:r>
          </a:p>
          <a:p>
            <a:pPr algn="just"/>
            <a:r>
              <a:rPr lang="fr-FR" dirty="0"/>
              <a:t>Vous faites une grosse erreur de croire cela. Les pointeurs sont indispensables dans nombre de cas, comme le passage de paramètres des fonctions, des tableaux dynamique (voire statiques), des listes, des arbres et des graphes. </a:t>
            </a:r>
          </a:p>
          <a:p>
            <a:pPr algn="just"/>
            <a:r>
              <a:rPr lang="fr-FR" dirty="0"/>
              <a:t>Ils sont plus rapides que les autres structures</a:t>
            </a:r>
          </a:p>
          <a:p>
            <a:pPr algn="just"/>
            <a:r>
              <a:rPr lang="fr-FR" dirty="0"/>
              <a:t>Nous, nous les utiliserons pour gérer les paramètres, un peu sur les tableaux (qui ne sont en fait que des pointeurs).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145</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spTree>
    <p:extLst>
      <p:ext uri="{BB962C8B-B14F-4D97-AF65-F5344CB8AC3E}">
        <p14:creationId xmlns:p14="http://schemas.microsoft.com/office/powerpoint/2010/main" val="1666231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a:xfrm>
            <a:off x="423680" y="2189969"/>
            <a:ext cx="9613861" cy="3599316"/>
          </a:xfrm>
        </p:spPr>
        <p:txBody>
          <a:bodyPr/>
          <a:lstStyle/>
          <a:p>
            <a:pPr algn="just"/>
            <a:r>
              <a:rPr lang="fr-FR" b="1" dirty="0">
                <a:solidFill>
                  <a:srgbClr val="FFFF00"/>
                </a:solidFill>
              </a:rPr>
              <a:t>Pointeurs et fonctions</a:t>
            </a:r>
          </a:p>
          <a:p>
            <a:pPr lvl="1" algn="just"/>
            <a:r>
              <a:rPr lang="fr-FR" dirty="0"/>
              <a:t>Il est vrai que nous avions déjà évoqué le problème quand nous avons présenté les fonctions et surtout les procédures. Les pointeurs permettent de modifier le contenu d’une variable passée en paramètre, chose impossible en C sans pointeur puisque le logiciel travaille normalement avec des copies de variables.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146</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8A83364E-E68E-C149-A250-C9DB599B4C00}"/>
              </a:ext>
            </a:extLst>
          </p:cNvPr>
          <p:cNvPicPr>
            <a:picLocks noChangeAspect="1"/>
          </p:cNvPicPr>
          <p:nvPr/>
        </p:nvPicPr>
        <p:blipFill>
          <a:blip r:embed="rId2"/>
          <a:stretch>
            <a:fillRect/>
          </a:stretch>
        </p:blipFill>
        <p:spPr>
          <a:xfrm>
            <a:off x="4002926" y="3776297"/>
            <a:ext cx="4329416" cy="3026922"/>
          </a:xfrm>
          <a:prstGeom prst="rect">
            <a:avLst/>
          </a:prstGeom>
        </p:spPr>
      </p:pic>
      <p:pic>
        <p:nvPicPr>
          <p:cNvPr id="9" name="Image 8">
            <a:extLst>
              <a:ext uri="{FF2B5EF4-FFF2-40B4-BE49-F238E27FC236}">
                <a16:creationId xmlns:a16="http://schemas.microsoft.com/office/drawing/2014/main" id="{6DBE235C-BCB7-8247-83C9-7BBE60092849}"/>
              </a:ext>
            </a:extLst>
          </p:cNvPr>
          <p:cNvPicPr>
            <a:picLocks noChangeAspect="1"/>
          </p:cNvPicPr>
          <p:nvPr/>
        </p:nvPicPr>
        <p:blipFill>
          <a:blip r:embed="rId3"/>
          <a:stretch>
            <a:fillRect/>
          </a:stretch>
        </p:blipFill>
        <p:spPr>
          <a:xfrm>
            <a:off x="8685502" y="4883473"/>
            <a:ext cx="2882900" cy="596900"/>
          </a:xfrm>
          <a:prstGeom prst="rect">
            <a:avLst/>
          </a:prstGeom>
        </p:spPr>
      </p:pic>
    </p:spTree>
    <p:extLst>
      <p:ext uri="{BB962C8B-B14F-4D97-AF65-F5344CB8AC3E}">
        <p14:creationId xmlns:p14="http://schemas.microsoft.com/office/powerpoint/2010/main" val="9851179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pPr algn="just"/>
            <a:r>
              <a:rPr lang="fr-FR" b="1" dirty="0">
                <a:solidFill>
                  <a:srgbClr val="FFFF00"/>
                </a:solidFill>
              </a:rPr>
              <a:t>Pointeurs et fonctions</a:t>
            </a:r>
          </a:p>
          <a:p>
            <a:pPr lvl="1" algn="just"/>
            <a:r>
              <a:rPr lang="fr-FR" dirty="0"/>
              <a:t>Et si l’élément passé en paramètre est déjà un pointeur ? Bonne question mais en réfléchissant un peu vous devriez trouver comment faire. Comme je suis sympa je vous donne la solution. C’est le même résultat, l’appel est différent ....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147</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DE2AB810-0D21-AF4F-89D8-36969B368115}"/>
              </a:ext>
            </a:extLst>
          </p:cNvPr>
          <p:cNvPicPr>
            <a:picLocks noChangeAspect="1"/>
          </p:cNvPicPr>
          <p:nvPr/>
        </p:nvPicPr>
        <p:blipFill>
          <a:blip r:embed="rId2"/>
          <a:stretch>
            <a:fillRect/>
          </a:stretch>
        </p:blipFill>
        <p:spPr>
          <a:xfrm>
            <a:off x="1367105" y="3897411"/>
            <a:ext cx="5630043" cy="2788212"/>
          </a:xfrm>
          <a:prstGeom prst="rect">
            <a:avLst/>
          </a:prstGeom>
        </p:spPr>
      </p:pic>
      <p:pic>
        <p:nvPicPr>
          <p:cNvPr id="9" name="Image 8">
            <a:extLst>
              <a:ext uri="{FF2B5EF4-FFF2-40B4-BE49-F238E27FC236}">
                <a16:creationId xmlns:a16="http://schemas.microsoft.com/office/drawing/2014/main" id="{17822AAF-95CC-5745-90E4-F7E5010194C7}"/>
              </a:ext>
            </a:extLst>
          </p:cNvPr>
          <p:cNvPicPr>
            <a:picLocks noChangeAspect="1"/>
          </p:cNvPicPr>
          <p:nvPr/>
        </p:nvPicPr>
        <p:blipFill>
          <a:blip r:embed="rId3"/>
          <a:stretch>
            <a:fillRect/>
          </a:stretch>
        </p:blipFill>
        <p:spPr>
          <a:xfrm>
            <a:off x="8096036" y="4720619"/>
            <a:ext cx="3048000" cy="622300"/>
          </a:xfrm>
          <a:prstGeom prst="rect">
            <a:avLst/>
          </a:prstGeom>
        </p:spPr>
      </p:pic>
    </p:spTree>
    <p:extLst>
      <p:ext uri="{BB962C8B-B14F-4D97-AF65-F5344CB8AC3E}">
        <p14:creationId xmlns:p14="http://schemas.microsoft.com/office/powerpoint/2010/main" val="4563036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03856-E596-3341-97AE-5D59C803D64A}"/>
              </a:ext>
            </a:extLst>
          </p:cNvPr>
          <p:cNvSpPr>
            <a:spLocks noGrp="1"/>
          </p:cNvSpPr>
          <p:nvPr>
            <p:ph type="title"/>
          </p:nvPr>
        </p:nvSpPr>
        <p:spPr/>
        <p:txBody>
          <a:bodyPr/>
          <a:lstStyle/>
          <a:p>
            <a:r>
              <a:rPr lang="fr-FR" dirty="0"/>
              <a:t>Les pointeurs</a:t>
            </a:r>
          </a:p>
        </p:txBody>
      </p:sp>
      <p:sp>
        <p:nvSpPr>
          <p:cNvPr id="3" name="Espace réservé du contenu 2">
            <a:extLst>
              <a:ext uri="{FF2B5EF4-FFF2-40B4-BE49-F238E27FC236}">
                <a16:creationId xmlns:a16="http://schemas.microsoft.com/office/drawing/2014/main" id="{3D469BCF-BE3D-914B-93AE-6CB20610B321}"/>
              </a:ext>
            </a:extLst>
          </p:cNvPr>
          <p:cNvSpPr>
            <a:spLocks noGrp="1"/>
          </p:cNvSpPr>
          <p:nvPr>
            <p:ph idx="1"/>
          </p:nvPr>
        </p:nvSpPr>
        <p:spPr/>
        <p:txBody>
          <a:bodyPr/>
          <a:lstStyle/>
          <a:p>
            <a:r>
              <a:rPr lang="fr-FR" b="1" dirty="0">
                <a:solidFill>
                  <a:srgbClr val="FFFF00"/>
                </a:solidFill>
              </a:rPr>
              <a:t>Un exemple complet ...</a:t>
            </a:r>
          </a:p>
        </p:txBody>
      </p:sp>
      <p:sp>
        <p:nvSpPr>
          <p:cNvPr id="4" name="Espace réservé du numéro de diapositive 3">
            <a:extLst>
              <a:ext uri="{FF2B5EF4-FFF2-40B4-BE49-F238E27FC236}">
                <a16:creationId xmlns:a16="http://schemas.microsoft.com/office/drawing/2014/main" id="{65686784-9043-A944-BC38-021722931082}"/>
              </a:ext>
            </a:extLst>
          </p:cNvPr>
          <p:cNvSpPr>
            <a:spLocks noGrp="1"/>
          </p:cNvSpPr>
          <p:nvPr>
            <p:ph type="sldNum" sz="quarter" idx="12"/>
          </p:nvPr>
        </p:nvSpPr>
        <p:spPr/>
        <p:txBody>
          <a:bodyPr/>
          <a:lstStyle/>
          <a:p>
            <a:fld id="{6D22F896-40B5-4ADD-8801-0D06FADFA095}" type="slidenum">
              <a:rPr lang="en-US" smtClean="0"/>
              <a:t>148</a:t>
            </a:fld>
            <a:endParaRPr lang="en-US" dirty="0"/>
          </a:p>
        </p:txBody>
      </p:sp>
      <p:sp>
        <p:nvSpPr>
          <p:cNvPr id="5" name="ZoneTexte 4">
            <a:extLst>
              <a:ext uri="{FF2B5EF4-FFF2-40B4-BE49-F238E27FC236}">
                <a16:creationId xmlns:a16="http://schemas.microsoft.com/office/drawing/2014/main" id="{66153D5E-9E21-8540-9C13-A3DDB12BF292}"/>
              </a:ext>
            </a:extLst>
          </p:cNvPr>
          <p:cNvSpPr txBox="1"/>
          <p:nvPr/>
        </p:nvSpPr>
        <p:spPr>
          <a:xfrm>
            <a:off x="9780900" y="1109031"/>
            <a:ext cx="306494" cy="369332"/>
          </a:xfrm>
          <a:prstGeom prst="rect">
            <a:avLst/>
          </a:prstGeom>
          <a:noFill/>
        </p:spPr>
        <p:txBody>
          <a:bodyPr wrap="none" rtlCol="0">
            <a:spAutoFit/>
          </a:bodyPr>
          <a:lstStyle/>
          <a:p>
            <a:r>
              <a:rPr lang="fr-FR" dirty="0"/>
              <a:t>9</a:t>
            </a:r>
          </a:p>
        </p:txBody>
      </p:sp>
      <p:pic>
        <p:nvPicPr>
          <p:cNvPr id="7" name="Image 6">
            <a:extLst>
              <a:ext uri="{FF2B5EF4-FFF2-40B4-BE49-F238E27FC236}">
                <a16:creationId xmlns:a16="http://schemas.microsoft.com/office/drawing/2014/main" id="{60929BFC-E48F-8843-916C-F8D41EF2AD9F}"/>
              </a:ext>
            </a:extLst>
          </p:cNvPr>
          <p:cNvPicPr>
            <a:picLocks noChangeAspect="1"/>
          </p:cNvPicPr>
          <p:nvPr/>
        </p:nvPicPr>
        <p:blipFill>
          <a:blip r:embed="rId2"/>
          <a:stretch>
            <a:fillRect/>
          </a:stretch>
        </p:blipFill>
        <p:spPr>
          <a:xfrm>
            <a:off x="4518132" y="2189969"/>
            <a:ext cx="5427252" cy="4506636"/>
          </a:xfrm>
          <a:prstGeom prst="rect">
            <a:avLst/>
          </a:prstGeom>
        </p:spPr>
      </p:pic>
      <p:pic>
        <p:nvPicPr>
          <p:cNvPr id="9" name="Image 8">
            <a:extLst>
              <a:ext uri="{FF2B5EF4-FFF2-40B4-BE49-F238E27FC236}">
                <a16:creationId xmlns:a16="http://schemas.microsoft.com/office/drawing/2014/main" id="{4AAC6DC0-0C2E-CC43-AB66-6BAC53E34B78}"/>
              </a:ext>
            </a:extLst>
          </p:cNvPr>
          <p:cNvPicPr>
            <a:picLocks noChangeAspect="1"/>
          </p:cNvPicPr>
          <p:nvPr/>
        </p:nvPicPr>
        <p:blipFill>
          <a:blip r:embed="rId3"/>
          <a:stretch>
            <a:fillRect/>
          </a:stretch>
        </p:blipFill>
        <p:spPr>
          <a:xfrm>
            <a:off x="1016008" y="3100298"/>
            <a:ext cx="3022600" cy="698500"/>
          </a:xfrm>
          <a:prstGeom prst="rect">
            <a:avLst/>
          </a:prstGeom>
        </p:spPr>
      </p:pic>
      <p:sp>
        <p:nvSpPr>
          <p:cNvPr id="10" name="ZoneTexte 9">
            <a:extLst>
              <a:ext uri="{FF2B5EF4-FFF2-40B4-BE49-F238E27FC236}">
                <a16:creationId xmlns:a16="http://schemas.microsoft.com/office/drawing/2014/main" id="{6F2B94E9-D3C1-B84E-B7FF-DBD2D9FC0009}"/>
              </a:ext>
            </a:extLst>
          </p:cNvPr>
          <p:cNvSpPr txBox="1"/>
          <p:nvPr/>
        </p:nvSpPr>
        <p:spPr>
          <a:xfrm>
            <a:off x="759426" y="4682827"/>
            <a:ext cx="3409908" cy="369332"/>
          </a:xfrm>
          <a:prstGeom prst="rect">
            <a:avLst/>
          </a:prstGeom>
          <a:noFill/>
        </p:spPr>
        <p:txBody>
          <a:bodyPr wrap="none" rtlCol="0">
            <a:spAutoFit/>
          </a:bodyPr>
          <a:lstStyle/>
          <a:p>
            <a:r>
              <a:rPr lang="fr-FR" dirty="0"/>
              <a:t>Nous continuerons à les voir ...</a:t>
            </a:r>
          </a:p>
        </p:txBody>
      </p:sp>
    </p:spTree>
    <p:extLst>
      <p:ext uri="{BB962C8B-B14F-4D97-AF65-F5344CB8AC3E}">
        <p14:creationId xmlns:p14="http://schemas.microsoft.com/office/powerpoint/2010/main" val="2430164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01D268-EFDC-1F46-A934-952D5F9A8F85}"/>
              </a:ext>
            </a:extLst>
          </p:cNvPr>
          <p:cNvSpPr>
            <a:spLocks noGrp="1"/>
          </p:cNvSpPr>
          <p:nvPr>
            <p:ph idx="1"/>
          </p:nvPr>
        </p:nvSpPr>
        <p:spPr/>
        <p:txBody>
          <a:bodyPr/>
          <a:lstStyle/>
          <a:p>
            <a:pPr algn="just"/>
            <a:r>
              <a:rPr lang="fr-FR" b="1" dirty="0">
                <a:solidFill>
                  <a:srgbClr val="FFFF00"/>
                </a:solidFill>
              </a:rPr>
              <a:t>La valeur particulière NULL</a:t>
            </a:r>
          </a:p>
          <a:p>
            <a:pPr algn="just"/>
            <a:r>
              <a:rPr lang="fr-FR" dirty="0"/>
              <a:t>Quand un pointeur ne pointe sur rien ou si nous voulons savoir s’il ne pointe sur rien il existe une valeur particulière un peu l’équivalent du 0 pour les nombres. Cette valeur est ... NULL. </a:t>
            </a:r>
          </a:p>
          <a:p>
            <a:pPr algn="just"/>
            <a:endParaRPr lang="fr-FR" dirty="0"/>
          </a:p>
          <a:p>
            <a:pPr algn="just"/>
            <a:r>
              <a:rPr lang="fr-FR" dirty="0"/>
              <a:t>La syntaxe est la suivante : </a:t>
            </a:r>
          </a:p>
          <a:p>
            <a:pPr marL="457200" lvl="1" indent="0" algn="just">
              <a:buNone/>
            </a:pPr>
            <a:r>
              <a:rPr lang="fr-FR" dirty="0" err="1"/>
              <a:t>int</a:t>
            </a:r>
            <a:r>
              <a:rPr lang="fr-FR" dirty="0"/>
              <a:t> *P;</a:t>
            </a:r>
          </a:p>
          <a:p>
            <a:pPr marL="457200" lvl="1" indent="0" algn="just">
              <a:buNone/>
            </a:pPr>
            <a:r>
              <a:rPr lang="fr-FR" dirty="0"/>
              <a:t>P = NULL;</a:t>
            </a:r>
          </a:p>
          <a:p>
            <a:pPr marL="457200" lvl="1" indent="0" algn="just">
              <a:buNone/>
            </a:pPr>
            <a:r>
              <a:rPr lang="fr-FR" dirty="0"/>
              <a:t>... If (P == NULL) ...</a:t>
            </a:r>
          </a:p>
        </p:txBody>
      </p:sp>
      <p:sp>
        <p:nvSpPr>
          <p:cNvPr id="4" name="Espace réservé du numéro de diapositive 3">
            <a:extLst>
              <a:ext uri="{FF2B5EF4-FFF2-40B4-BE49-F238E27FC236}">
                <a16:creationId xmlns:a16="http://schemas.microsoft.com/office/drawing/2014/main" id="{3E3ABFE7-DFE5-3545-A46C-31334C2E5D63}"/>
              </a:ext>
            </a:extLst>
          </p:cNvPr>
          <p:cNvSpPr>
            <a:spLocks noGrp="1"/>
          </p:cNvSpPr>
          <p:nvPr>
            <p:ph type="sldNum" sz="quarter" idx="12"/>
          </p:nvPr>
        </p:nvSpPr>
        <p:spPr/>
        <p:txBody>
          <a:bodyPr/>
          <a:lstStyle/>
          <a:p>
            <a:fld id="{6D22F896-40B5-4ADD-8801-0D06FADFA095}" type="slidenum">
              <a:rPr lang="en-US" smtClean="0"/>
              <a:t>149</a:t>
            </a:fld>
            <a:endParaRPr lang="en-US" dirty="0"/>
          </a:p>
        </p:txBody>
      </p:sp>
      <p:sp>
        <p:nvSpPr>
          <p:cNvPr id="7" name="Titre 1">
            <a:extLst>
              <a:ext uri="{FF2B5EF4-FFF2-40B4-BE49-F238E27FC236}">
                <a16:creationId xmlns:a16="http://schemas.microsoft.com/office/drawing/2014/main" id="{DC1E7E40-0F6A-0443-9B3C-7C1B4F693C0C}"/>
              </a:ext>
            </a:extLst>
          </p:cNvPr>
          <p:cNvSpPr>
            <a:spLocks noGrp="1"/>
          </p:cNvSpPr>
          <p:nvPr>
            <p:ph type="title"/>
          </p:nvPr>
        </p:nvSpPr>
        <p:spPr>
          <a:xfrm>
            <a:off x="680321" y="753228"/>
            <a:ext cx="9613861" cy="1080938"/>
          </a:xfrm>
        </p:spPr>
        <p:txBody>
          <a:bodyPr/>
          <a:lstStyle/>
          <a:p>
            <a:r>
              <a:rPr lang="fr-FR" dirty="0"/>
              <a:t>Les pointeurs</a:t>
            </a:r>
          </a:p>
        </p:txBody>
      </p:sp>
      <p:sp>
        <p:nvSpPr>
          <p:cNvPr id="8" name="ZoneTexte 7">
            <a:extLst>
              <a:ext uri="{FF2B5EF4-FFF2-40B4-BE49-F238E27FC236}">
                <a16:creationId xmlns:a16="http://schemas.microsoft.com/office/drawing/2014/main" id="{8B9172CD-3109-EF4E-80CC-F0CE6A8A7D39}"/>
              </a:ext>
            </a:extLst>
          </p:cNvPr>
          <p:cNvSpPr txBox="1"/>
          <p:nvPr/>
        </p:nvSpPr>
        <p:spPr>
          <a:xfrm>
            <a:off x="9780900" y="1109031"/>
            <a:ext cx="306494" cy="369332"/>
          </a:xfrm>
          <a:prstGeom prst="rect">
            <a:avLst/>
          </a:prstGeom>
          <a:noFill/>
        </p:spPr>
        <p:txBody>
          <a:bodyPr wrap="none" rtlCol="0">
            <a:spAutoFit/>
          </a:bodyPr>
          <a:lstStyle/>
          <a:p>
            <a:r>
              <a:rPr lang="fr-FR" dirty="0"/>
              <a:t>9</a:t>
            </a:r>
          </a:p>
        </p:txBody>
      </p:sp>
    </p:spTree>
    <p:extLst>
      <p:ext uri="{BB962C8B-B14F-4D97-AF65-F5344CB8AC3E}">
        <p14:creationId xmlns:p14="http://schemas.microsoft.com/office/powerpoint/2010/main" val="11625718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6FE12-BD0F-5B44-B5DC-AE8DD7E50D5C}"/>
              </a:ext>
            </a:extLst>
          </p:cNvPr>
          <p:cNvSpPr>
            <a:spLocks noGrp="1"/>
          </p:cNvSpPr>
          <p:nvPr>
            <p:ph type="title"/>
          </p:nvPr>
        </p:nvSpPr>
        <p:spPr/>
        <p:txBody>
          <a:bodyPr/>
          <a:lstStyle/>
          <a:p>
            <a:r>
              <a:rPr lang="fr-FR" dirty="0"/>
              <a:t>Exercices sur les pointeurs</a:t>
            </a:r>
          </a:p>
        </p:txBody>
      </p:sp>
      <p:sp>
        <p:nvSpPr>
          <p:cNvPr id="3" name="Espace réservé du contenu 2">
            <a:extLst>
              <a:ext uri="{FF2B5EF4-FFF2-40B4-BE49-F238E27FC236}">
                <a16:creationId xmlns:a16="http://schemas.microsoft.com/office/drawing/2014/main" id="{88D79A98-880F-4944-8F7F-E699E84FD687}"/>
              </a:ext>
            </a:extLst>
          </p:cNvPr>
          <p:cNvSpPr>
            <a:spLocks noGrp="1"/>
          </p:cNvSpPr>
          <p:nvPr>
            <p:ph idx="1"/>
          </p:nvPr>
        </p:nvSpPr>
        <p:spPr/>
        <p:txBody>
          <a:bodyPr/>
          <a:lstStyle/>
          <a:p>
            <a:r>
              <a:rPr lang="fr-FR" dirty="0"/>
              <a:t>Indiquez pour </a:t>
            </a:r>
            <a:r>
              <a:rPr lang="fr-FR"/>
              <a:t>chaque étape </a:t>
            </a:r>
            <a:r>
              <a:rPr lang="fr-FR" dirty="0"/>
              <a:t>ce que valent A,B,C P1, P2. </a:t>
            </a:r>
          </a:p>
        </p:txBody>
      </p:sp>
      <p:sp>
        <p:nvSpPr>
          <p:cNvPr id="4" name="Espace réservé du numéro de diapositive 3">
            <a:extLst>
              <a:ext uri="{FF2B5EF4-FFF2-40B4-BE49-F238E27FC236}">
                <a16:creationId xmlns:a16="http://schemas.microsoft.com/office/drawing/2014/main" id="{F3498747-3672-B646-BD2A-9513DE95A458}"/>
              </a:ext>
            </a:extLst>
          </p:cNvPr>
          <p:cNvSpPr>
            <a:spLocks noGrp="1"/>
          </p:cNvSpPr>
          <p:nvPr>
            <p:ph type="sldNum" sz="quarter" idx="12"/>
          </p:nvPr>
        </p:nvSpPr>
        <p:spPr/>
        <p:txBody>
          <a:bodyPr/>
          <a:lstStyle/>
          <a:p>
            <a:fld id="{6D22F896-40B5-4ADD-8801-0D06FADFA095}" type="slidenum">
              <a:rPr lang="en-US" smtClean="0"/>
              <a:t>150</a:t>
            </a:fld>
            <a:endParaRPr lang="en-US" dirty="0"/>
          </a:p>
        </p:txBody>
      </p:sp>
      <p:pic>
        <p:nvPicPr>
          <p:cNvPr id="6" name="Image 5">
            <a:extLst>
              <a:ext uri="{FF2B5EF4-FFF2-40B4-BE49-F238E27FC236}">
                <a16:creationId xmlns:a16="http://schemas.microsoft.com/office/drawing/2014/main" id="{0C2C3A51-C045-FD4E-BD51-07442B52E938}"/>
              </a:ext>
            </a:extLst>
          </p:cNvPr>
          <p:cNvPicPr>
            <a:picLocks noChangeAspect="1"/>
          </p:cNvPicPr>
          <p:nvPr/>
        </p:nvPicPr>
        <p:blipFill>
          <a:blip r:embed="rId2"/>
          <a:stretch>
            <a:fillRect/>
          </a:stretch>
        </p:blipFill>
        <p:spPr>
          <a:xfrm>
            <a:off x="945896" y="2898648"/>
            <a:ext cx="2434090" cy="3846322"/>
          </a:xfrm>
          <a:prstGeom prst="rect">
            <a:avLst/>
          </a:prstGeom>
        </p:spPr>
      </p:pic>
    </p:spTree>
    <p:extLst>
      <p:ext uri="{BB962C8B-B14F-4D97-AF65-F5344CB8AC3E}">
        <p14:creationId xmlns:p14="http://schemas.microsoft.com/office/powerpoint/2010/main" val="129917580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10. Les Tableaux</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151</a:t>
            </a:fld>
            <a:endParaRPr lang="en-US" dirty="0"/>
          </a:p>
        </p:txBody>
      </p:sp>
    </p:spTree>
    <p:extLst>
      <p:ext uri="{BB962C8B-B14F-4D97-AF65-F5344CB8AC3E}">
        <p14:creationId xmlns:p14="http://schemas.microsoft.com/office/powerpoint/2010/main" val="350664089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dirty="0"/>
              <a:t>Gérer des variables c’est bien mais de temps en temps nous aimerions pouvoir effectuer des traitements sur une suite de variables plus grande que 1. </a:t>
            </a:r>
          </a:p>
          <a:p>
            <a:pPr algn="just"/>
            <a:r>
              <a:rPr lang="fr-FR" dirty="0"/>
              <a:t>Pour cela il y a les structures de tableau. Un tableau est une </a:t>
            </a:r>
            <a:r>
              <a:rPr lang="fr-FR"/>
              <a:t>suite consécutive </a:t>
            </a:r>
            <a:r>
              <a:rPr lang="fr-FR" dirty="0"/>
              <a:t>en mémoire d’éléments de </a:t>
            </a:r>
            <a:r>
              <a:rPr lang="fr-FR" b="1" dirty="0">
                <a:solidFill>
                  <a:srgbClr val="FFFF00"/>
                </a:solidFill>
              </a:rPr>
              <a:t>même type</a:t>
            </a:r>
            <a:r>
              <a:rPr lang="fr-FR" dirty="0"/>
              <a:t>.</a:t>
            </a:r>
          </a:p>
          <a:p>
            <a:pPr algn="just"/>
            <a:r>
              <a:rPr lang="fr-FR" dirty="0"/>
              <a:t>Pour définir un tableau c’est relativement simple, cela ressemble à une déclaration de variable avec une légère différence puisque nous allons donner une taille. </a:t>
            </a:r>
          </a:p>
          <a:p>
            <a:pPr algn="just"/>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152</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10" name="Image 9">
            <a:extLst>
              <a:ext uri="{FF2B5EF4-FFF2-40B4-BE49-F238E27FC236}">
                <a16:creationId xmlns:a16="http://schemas.microsoft.com/office/drawing/2014/main" id="{4F91C833-E9C4-6945-9A4D-D26EB52ACE43}"/>
              </a:ext>
            </a:extLst>
          </p:cNvPr>
          <p:cNvPicPr>
            <a:picLocks noChangeAspect="1"/>
          </p:cNvPicPr>
          <p:nvPr/>
        </p:nvPicPr>
        <p:blipFill>
          <a:blip r:embed="rId2"/>
          <a:stretch>
            <a:fillRect/>
          </a:stretch>
        </p:blipFill>
        <p:spPr>
          <a:xfrm>
            <a:off x="7952443" y="5012410"/>
            <a:ext cx="3656913" cy="1613849"/>
          </a:xfrm>
          <a:prstGeom prst="rect">
            <a:avLst/>
          </a:prstGeom>
        </p:spPr>
      </p:pic>
      <p:sp>
        <p:nvSpPr>
          <p:cNvPr id="11" name="ZoneTexte 10">
            <a:extLst>
              <a:ext uri="{FF2B5EF4-FFF2-40B4-BE49-F238E27FC236}">
                <a16:creationId xmlns:a16="http://schemas.microsoft.com/office/drawing/2014/main" id="{6DEF73BE-1951-4E49-ABDA-BB583BC5FA99}"/>
              </a:ext>
            </a:extLst>
          </p:cNvPr>
          <p:cNvSpPr txBox="1"/>
          <p:nvPr/>
        </p:nvSpPr>
        <p:spPr>
          <a:xfrm>
            <a:off x="4119937" y="5566857"/>
            <a:ext cx="3398816" cy="369332"/>
          </a:xfrm>
          <a:prstGeom prst="rect">
            <a:avLst/>
          </a:prstGeom>
          <a:noFill/>
        </p:spPr>
        <p:txBody>
          <a:bodyPr wrap="none" rtlCol="0">
            <a:spAutoFit/>
          </a:bodyPr>
          <a:lstStyle/>
          <a:p>
            <a:r>
              <a:rPr lang="fr-FR" dirty="0"/>
              <a:t>Tab est un tableau de 4 entiers</a:t>
            </a:r>
          </a:p>
        </p:txBody>
      </p:sp>
    </p:spTree>
    <p:extLst>
      <p:ext uri="{BB962C8B-B14F-4D97-AF65-F5344CB8AC3E}">
        <p14:creationId xmlns:p14="http://schemas.microsoft.com/office/powerpoint/2010/main" val="10009293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1082576" y="2336873"/>
            <a:ext cx="9211606" cy="3599316"/>
          </a:xfrm>
        </p:spPr>
        <p:txBody>
          <a:bodyPr/>
          <a:lstStyle/>
          <a:p>
            <a:pPr algn="just"/>
            <a:r>
              <a:rPr lang="fr-FR" b="1" dirty="0">
                <a:solidFill>
                  <a:srgbClr val="FFFF00"/>
                </a:solidFill>
              </a:rPr>
              <a:t>Les indices de tableau.</a:t>
            </a:r>
          </a:p>
          <a:p>
            <a:pPr algn="just"/>
            <a:r>
              <a:rPr lang="fr-FR" dirty="0"/>
              <a:t>En C la première case d’un tableau ne possède pas l’indice 1 mais </a:t>
            </a:r>
            <a:r>
              <a:rPr lang="fr-FR" b="1" dirty="0">
                <a:solidFill>
                  <a:srgbClr val="FFFF00"/>
                </a:solidFill>
              </a:rPr>
              <a:t>l’indice 0</a:t>
            </a:r>
            <a:r>
              <a:rPr lang="fr-FR" dirty="0"/>
              <a:t>. Mais pourquoi t’il donc ??? Nos amis pointeurs vont vous expliquer tout cela. </a:t>
            </a:r>
          </a:p>
          <a:p>
            <a:pPr algn="just"/>
            <a:r>
              <a:rPr lang="fr-FR" dirty="0"/>
              <a:t>Quand vous déclarez </a:t>
            </a:r>
            <a:r>
              <a:rPr lang="fr-FR" dirty="0" err="1"/>
              <a:t>int</a:t>
            </a:r>
            <a:r>
              <a:rPr lang="fr-FR" dirty="0"/>
              <a:t> Tab[4]; Tab n’est pas une variable mais un pointeur sur la première valeur du tableau.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solidFill>
                  <a:schemeClr val="bg1"/>
                </a:solidFill>
              </a:rPr>
              <a:t>153</a:t>
            </a:fld>
            <a:endParaRPr lang="en-US" dirty="0">
              <a:solidFill>
                <a:schemeClr val="bg1"/>
              </a:solidFill>
            </a:endParaRPr>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6" name="Image 5">
            <a:extLst>
              <a:ext uri="{FF2B5EF4-FFF2-40B4-BE49-F238E27FC236}">
                <a16:creationId xmlns:a16="http://schemas.microsoft.com/office/drawing/2014/main" id="{9B1A1A49-74F3-BA45-AF8D-90ECA3222067}"/>
              </a:ext>
            </a:extLst>
          </p:cNvPr>
          <p:cNvPicPr>
            <a:picLocks noChangeAspect="1"/>
          </p:cNvPicPr>
          <p:nvPr/>
        </p:nvPicPr>
        <p:blipFill>
          <a:blip r:embed="rId2"/>
          <a:stretch>
            <a:fillRect/>
          </a:stretch>
        </p:blipFill>
        <p:spPr>
          <a:xfrm>
            <a:off x="185598" y="2336873"/>
            <a:ext cx="804511" cy="602607"/>
          </a:xfrm>
          <a:prstGeom prst="rect">
            <a:avLst/>
          </a:prstGeom>
        </p:spPr>
      </p:pic>
      <p:graphicFrame>
        <p:nvGraphicFramePr>
          <p:cNvPr id="7" name="Tableau 6">
            <a:extLst>
              <a:ext uri="{FF2B5EF4-FFF2-40B4-BE49-F238E27FC236}">
                <a16:creationId xmlns:a16="http://schemas.microsoft.com/office/drawing/2014/main" id="{894E5A5B-115F-3447-AD26-4B61EB7EE68F}"/>
              </a:ext>
            </a:extLst>
          </p:cNvPr>
          <p:cNvGraphicFramePr>
            <a:graphicFrameLocks noGrp="1"/>
          </p:cNvGraphicFramePr>
          <p:nvPr>
            <p:extLst>
              <p:ext uri="{D42A27DB-BD31-4B8C-83A1-F6EECF244321}">
                <p14:modId xmlns:p14="http://schemas.microsoft.com/office/powerpoint/2010/main" val="4180826217"/>
              </p:ext>
            </p:extLst>
          </p:nvPr>
        </p:nvGraphicFramePr>
        <p:xfrm>
          <a:off x="2833384" y="5003990"/>
          <a:ext cx="8128000" cy="3708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891910648"/>
                    </a:ext>
                  </a:extLst>
                </a:gridCol>
                <a:gridCol w="2032000">
                  <a:extLst>
                    <a:ext uri="{9D8B030D-6E8A-4147-A177-3AD203B41FA5}">
                      <a16:colId xmlns:a16="http://schemas.microsoft.com/office/drawing/2014/main" val="3305481390"/>
                    </a:ext>
                  </a:extLst>
                </a:gridCol>
                <a:gridCol w="2032000">
                  <a:extLst>
                    <a:ext uri="{9D8B030D-6E8A-4147-A177-3AD203B41FA5}">
                      <a16:colId xmlns:a16="http://schemas.microsoft.com/office/drawing/2014/main" val="1173352579"/>
                    </a:ext>
                  </a:extLst>
                </a:gridCol>
                <a:gridCol w="2032000">
                  <a:extLst>
                    <a:ext uri="{9D8B030D-6E8A-4147-A177-3AD203B41FA5}">
                      <a16:colId xmlns:a16="http://schemas.microsoft.com/office/drawing/2014/main" val="3335713787"/>
                    </a:ext>
                  </a:extLst>
                </a:gridCol>
              </a:tblGrid>
              <a:tr h="370840">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267821622"/>
                  </a:ext>
                </a:extLst>
              </a:tr>
            </a:tbl>
          </a:graphicData>
        </a:graphic>
      </p:graphicFrame>
      <p:cxnSp>
        <p:nvCxnSpPr>
          <p:cNvPr id="9" name="Connecteur en arc 8">
            <a:extLst>
              <a:ext uri="{FF2B5EF4-FFF2-40B4-BE49-F238E27FC236}">
                <a16:creationId xmlns:a16="http://schemas.microsoft.com/office/drawing/2014/main" id="{57573990-9F33-6449-A8C4-8F4367550404}"/>
              </a:ext>
            </a:extLst>
          </p:cNvPr>
          <p:cNvCxnSpPr/>
          <p:nvPr/>
        </p:nvCxnSpPr>
        <p:spPr>
          <a:xfrm>
            <a:off x="1631308" y="4937178"/>
            <a:ext cx="1202076" cy="268089"/>
          </a:xfrm>
          <a:prstGeom prst="curvedConnector3">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47FEE305-09AE-6D4E-843B-FB4FA8CBF2DE}"/>
              </a:ext>
            </a:extLst>
          </p:cNvPr>
          <p:cNvSpPr txBox="1"/>
          <p:nvPr/>
        </p:nvSpPr>
        <p:spPr>
          <a:xfrm>
            <a:off x="1397285" y="5055365"/>
            <a:ext cx="540661" cy="369332"/>
          </a:xfrm>
          <a:prstGeom prst="rect">
            <a:avLst/>
          </a:prstGeom>
          <a:noFill/>
        </p:spPr>
        <p:txBody>
          <a:bodyPr wrap="none" rtlCol="0">
            <a:spAutoFit/>
          </a:bodyPr>
          <a:lstStyle/>
          <a:p>
            <a:r>
              <a:rPr lang="fr-FR" dirty="0"/>
              <a:t>Tab</a:t>
            </a:r>
          </a:p>
        </p:txBody>
      </p:sp>
    </p:spTree>
    <p:extLst>
      <p:ext uri="{BB962C8B-B14F-4D97-AF65-F5344CB8AC3E}">
        <p14:creationId xmlns:p14="http://schemas.microsoft.com/office/powerpoint/2010/main" val="24057787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a:solidFill>
                  <a:srgbClr val="FFFF00"/>
                </a:solidFill>
              </a:rPr>
              <a:t>Pour accéder au premier élément du tableau depuis Tab vous devez faire un déplacement de ... 0 case puisque Tab pointe sur la première valeur. </a:t>
            </a:r>
          </a:p>
          <a:p>
            <a:pPr algn="just"/>
            <a:r>
              <a:rPr lang="fr-FR" b="1" dirty="0">
                <a:solidFill>
                  <a:srgbClr val="FFFF00"/>
                </a:solidFill>
              </a:rPr>
              <a:t>Pour atteindre la dernière case vous devez vous déplacer de ... 3 éléments. </a:t>
            </a:r>
          </a:p>
          <a:p>
            <a:pPr algn="just"/>
            <a:r>
              <a:rPr lang="fr-FR" b="1" dirty="0">
                <a:solidFill>
                  <a:srgbClr val="FFFF00"/>
                </a:solidFill>
              </a:rPr>
              <a:t>Donc la première case d’un tableau sera toujours [0] et le dernière sera la taille donnée à la déclaration – 1.</a:t>
            </a:r>
          </a:p>
          <a:p>
            <a:pPr algn="just"/>
            <a:r>
              <a:rPr lang="fr-FR" b="1" dirty="0">
                <a:solidFill>
                  <a:srgbClr val="FFFF00"/>
                </a:solidFill>
              </a:rPr>
              <a:t>Pour notre exemple la dernière case sera Tab[3].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154</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graphicFrame>
        <p:nvGraphicFramePr>
          <p:cNvPr id="7" name="Tableau 6">
            <a:extLst>
              <a:ext uri="{FF2B5EF4-FFF2-40B4-BE49-F238E27FC236}">
                <a16:creationId xmlns:a16="http://schemas.microsoft.com/office/drawing/2014/main" id="{D5B94D6B-96E2-4947-AACC-A8D624A21A00}"/>
              </a:ext>
            </a:extLst>
          </p:cNvPr>
          <p:cNvGraphicFramePr>
            <a:graphicFrameLocks noGrp="1"/>
          </p:cNvGraphicFramePr>
          <p:nvPr>
            <p:extLst>
              <p:ext uri="{D42A27DB-BD31-4B8C-83A1-F6EECF244321}">
                <p14:modId xmlns:p14="http://schemas.microsoft.com/office/powerpoint/2010/main" val="3265566624"/>
              </p:ext>
            </p:extLst>
          </p:nvPr>
        </p:nvGraphicFramePr>
        <p:xfrm>
          <a:off x="2081222" y="5750769"/>
          <a:ext cx="8128000" cy="3708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891910648"/>
                    </a:ext>
                  </a:extLst>
                </a:gridCol>
                <a:gridCol w="2032000">
                  <a:extLst>
                    <a:ext uri="{9D8B030D-6E8A-4147-A177-3AD203B41FA5}">
                      <a16:colId xmlns:a16="http://schemas.microsoft.com/office/drawing/2014/main" val="3305481390"/>
                    </a:ext>
                  </a:extLst>
                </a:gridCol>
                <a:gridCol w="2032000">
                  <a:extLst>
                    <a:ext uri="{9D8B030D-6E8A-4147-A177-3AD203B41FA5}">
                      <a16:colId xmlns:a16="http://schemas.microsoft.com/office/drawing/2014/main" val="1173352579"/>
                    </a:ext>
                  </a:extLst>
                </a:gridCol>
                <a:gridCol w="2032000">
                  <a:extLst>
                    <a:ext uri="{9D8B030D-6E8A-4147-A177-3AD203B41FA5}">
                      <a16:colId xmlns:a16="http://schemas.microsoft.com/office/drawing/2014/main" val="3335713787"/>
                    </a:ext>
                  </a:extLst>
                </a:gridCol>
              </a:tblGrid>
              <a:tr h="370840">
                <a:tc>
                  <a:txBody>
                    <a:bodyPr/>
                    <a:lstStyle/>
                    <a:p>
                      <a:pPr algn="ctr"/>
                      <a:r>
                        <a:rPr lang="fr-FR" dirty="0"/>
                        <a:t>Tab[0]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Tab[1]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Tab[2]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Tab[3]</a:t>
                      </a:r>
                    </a:p>
                  </a:txBody>
                  <a:tcPr/>
                </a:tc>
                <a:extLst>
                  <a:ext uri="{0D108BD9-81ED-4DB2-BD59-A6C34878D82A}">
                    <a16:rowId xmlns:a16="http://schemas.microsoft.com/office/drawing/2014/main" val="4267821622"/>
                  </a:ext>
                </a:extLst>
              </a:tr>
            </a:tbl>
          </a:graphicData>
        </a:graphic>
      </p:graphicFrame>
      <p:cxnSp>
        <p:nvCxnSpPr>
          <p:cNvPr id="8" name="Connecteur en arc 7">
            <a:extLst>
              <a:ext uri="{FF2B5EF4-FFF2-40B4-BE49-F238E27FC236}">
                <a16:creationId xmlns:a16="http://schemas.microsoft.com/office/drawing/2014/main" id="{8708E9FC-6F1D-F247-B17A-ADC50FA78AAE}"/>
              </a:ext>
            </a:extLst>
          </p:cNvPr>
          <p:cNvCxnSpPr/>
          <p:nvPr/>
        </p:nvCxnSpPr>
        <p:spPr>
          <a:xfrm>
            <a:off x="879146" y="5683957"/>
            <a:ext cx="1202076" cy="268089"/>
          </a:xfrm>
          <a:prstGeom prst="curvedConnector3">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F173C0E9-2F53-324B-9127-0ED01A862425}"/>
              </a:ext>
            </a:extLst>
          </p:cNvPr>
          <p:cNvSpPr txBox="1"/>
          <p:nvPr/>
        </p:nvSpPr>
        <p:spPr>
          <a:xfrm>
            <a:off x="645123" y="5802144"/>
            <a:ext cx="540661" cy="369332"/>
          </a:xfrm>
          <a:prstGeom prst="rect">
            <a:avLst/>
          </a:prstGeom>
          <a:noFill/>
        </p:spPr>
        <p:txBody>
          <a:bodyPr wrap="none" rtlCol="0">
            <a:spAutoFit/>
          </a:bodyPr>
          <a:lstStyle/>
          <a:p>
            <a:r>
              <a:rPr lang="fr-FR" dirty="0"/>
              <a:t>Tab</a:t>
            </a:r>
          </a:p>
        </p:txBody>
      </p:sp>
    </p:spTree>
    <p:extLst>
      <p:ext uri="{BB962C8B-B14F-4D97-AF65-F5344CB8AC3E}">
        <p14:creationId xmlns:p14="http://schemas.microsoft.com/office/powerpoint/2010/main" val="27544243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336872"/>
            <a:ext cx="9613861" cy="4197491"/>
          </a:xfrm>
        </p:spPr>
        <p:txBody>
          <a:bodyPr>
            <a:normAutofit fontScale="92500" lnSpcReduction="20000"/>
          </a:bodyPr>
          <a:lstStyle/>
          <a:p>
            <a:r>
              <a:rPr lang="fr-FR" b="1" dirty="0">
                <a:solidFill>
                  <a:srgbClr val="FFFF00"/>
                </a:solidFill>
              </a:rPr>
              <a:t>Accès au contenu d’une case de tableau. </a:t>
            </a:r>
          </a:p>
          <a:p>
            <a:r>
              <a:rPr lang="fr-FR" dirty="0"/>
              <a:t>C’est relativement simple, vous devez donner le nom du tableau puis [ puis un N° de case puis ]</a:t>
            </a:r>
          </a:p>
          <a:p>
            <a:r>
              <a:rPr lang="fr-FR" dirty="0" err="1"/>
              <a:t>int</a:t>
            </a:r>
            <a:r>
              <a:rPr lang="fr-FR" dirty="0"/>
              <a:t> Tab[3], A;</a:t>
            </a:r>
          </a:p>
          <a:p>
            <a:r>
              <a:rPr lang="fr-FR" dirty="0"/>
              <a:t>A = 5;</a:t>
            </a:r>
          </a:p>
          <a:p>
            <a:r>
              <a:rPr lang="fr-FR" dirty="0"/>
              <a:t>Tab[0] = 6,</a:t>
            </a:r>
          </a:p>
          <a:p>
            <a:r>
              <a:rPr lang="fr-FR" dirty="0"/>
              <a:t>Tab[1] = A;</a:t>
            </a:r>
          </a:p>
          <a:p>
            <a:pPr algn="just"/>
            <a:r>
              <a:rPr lang="fr-FR" dirty="0"/>
              <a:t>Tab[2] = Tab[0]; I</a:t>
            </a:r>
          </a:p>
          <a:p>
            <a:pPr algn="just"/>
            <a:r>
              <a:rPr lang="fr-FR" dirty="0"/>
              <a:t>Il existe aussi une façon simple d’initialiser un tableau à condition que le nb de valeur reste faible :</a:t>
            </a:r>
          </a:p>
          <a:p>
            <a:pPr marL="0" indent="0" algn="just">
              <a:buNone/>
            </a:pPr>
            <a:r>
              <a:rPr lang="fr-FR" dirty="0"/>
              <a:t> </a:t>
            </a:r>
            <a:r>
              <a:rPr lang="fr-FR" dirty="0" err="1"/>
              <a:t>int</a:t>
            </a:r>
            <a:r>
              <a:rPr lang="fr-FR" dirty="0"/>
              <a:t> tableau[4] = {0, 0, 0, 0}; ou </a:t>
            </a:r>
            <a:r>
              <a:rPr lang="fr-FR" dirty="0" err="1"/>
              <a:t>int</a:t>
            </a:r>
            <a:r>
              <a:rPr lang="fr-FR" dirty="0"/>
              <a:t> tableau[] = {0, 0, 0, 0}; mais bon pas très intéressant</a:t>
            </a:r>
          </a:p>
          <a:p>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155</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graphicFrame>
        <p:nvGraphicFramePr>
          <p:cNvPr id="6" name="Tableau 5">
            <a:extLst>
              <a:ext uri="{FF2B5EF4-FFF2-40B4-BE49-F238E27FC236}">
                <a16:creationId xmlns:a16="http://schemas.microsoft.com/office/drawing/2014/main" id="{D04749C3-4407-F349-B9AC-12ED5860DB28}"/>
              </a:ext>
            </a:extLst>
          </p:cNvPr>
          <p:cNvGraphicFramePr>
            <a:graphicFrameLocks noGrp="1"/>
          </p:cNvGraphicFramePr>
          <p:nvPr>
            <p:extLst>
              <p:ext uri="{D42A27DB-BD31-4B8C-83A1-F6EECF244321}">
                <p14:modId xmlns:p14="http://schemas.microsoft.com/office/powerpoint/2010/main" val="3754533269"/>
              </p:ext>
            </p:extLst>
          </p:nvPr>
        </p:nvGraphicFramePr>
        <p:xfrm>
          <a:off x="5957454" y="4136531"/>
          <a:ext cx="4876800" cy="37084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1471883349"/>
                    </a:ext>
                  </a:extLst>
                </a:gridCol>
                <a:gridCol w="1625600">
                  <a:extLst>
                    <a:ext uri="{9D8B030D-6E8A-4147-A177-3AD203B41FA5}">
                      <a16:colId xmlns:a16="http://schemas.microsoft.com/office/drawing/2014/main" val="381089546"/>
                    </a:ext>
                  </a:extLst>
                </a:gridCol>
                <a:gridCol w="1625600">
                  <a:extLst>
                    <a:ext uri="{9D8B030D-6E8A-4147-A177-3AD203B41FA5}">
                      <a16:colId xmlns:a16="http://schemas.microsoft.com/office/drawing/2014/main" val="2984550582"/>
                    </a:ext>
                  </a:extLst>
                </a:gridCol>
              </a:tblGrid>
              <a:tr h="370840">
                <a:tc>
                  <a:txBody>
                    <a:bodyPr/>
                    <a:lstStyle/>
                    <a:p>
                      <a:pPr algn="ctr"/>
                      <a:r>
                        <a:rPr lang="fr-FR" dirty="0"/>
                        <a:t>6</a:t>
                      </a:r>
                    </a:p>
                  </a:txBody>
                  <a:tcPr/>
                </a:tc>
                <a:tc>
                  <a:txBody>
                    <a:bodyPr/>
                    <a:lstStyle/>
                    <a:p>
                      <a:pPr algn="ctr"/>
                      <a:r>
                        <a:rPr lang="fr-FR" dirty="0"/>
                        <a:t>5</a:t>
                      </a:r>
                    </a:p>
                  </a:txBody>
                  <a:tcPr/>
                </a:tc>
                <a:tc>
                  <a:txBody>
                    <a:bodyPr/>
                    <a:lstStyle/>
                    <a:p>
                      <a:pPr algn="ctr"/>
                      <a:r>
                        <a:rPr lang="fr-FR" dirty="0"/>
                        <a:t>6</a:t>
                      </a:r>
                    </a:p>
                  </a:txBody>
                  <a:tcPr/>
                </a:tc>
                <a:extLst>
                  <a:ext uri="{0D108BD9-81ED-4DB2-BD59-A6C34878D82A}">
                    <a16:rowId xmlns:a16="http://schemas.microsoft.com/office/drawing/2014/main" val="2633904059"/>
                  </a:ext>
                </a:extLst>
              </a:tr>
            </a:tbl>
          </a:graphicData>
        </a:graphic>
      </p:graphicFrame>
      <p:cxnSp>
        <p:nvCxnSpPr>
          <p:cNvPr id="7" name="Connecteur en arc 6">
            <a:extLst>
              <a:ext uri="{FF2B5EF4-FFF2-40B4-BE49-F238E27FC236}">
                <a16:creationId xmlns:a16="http://schemas.microsoft.com/office/drawing/2014/main" id="{5E6DAC0E-D0C7-BA4F-A141-F22AA9EBFD00}"/>
              </a:ext>
            </a:extLst>
          </p:cNvPr>
          <p:cNvCxnSpPr/>
          <p:nvPr/>
        </p:nvCxnSpPr>
        <p:spPr>
          <a:xfrm>
            <a:off x="4755378" y="4040150"/>
            <a:ext cx="1202076" cy="268089"/>
          </a:xfrm>
          <a:prstGeom prst="curvedConnector3">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27F43FF6-D0C8-F343-9497-32BFCB2DBF64}"/>
              </a:ext>
            </a:extLst>
          </p:cNvPr>
          <p:cNvSpPr txBox="1"/>
          <p:nvPr/>
        </p:nvSpPr>
        <p:spPr>
          <a:xfrm>
            <a:off x="4521355" y="4158337"/>
            <a:ext cx="540661" cy="369332"/>
          </a:xfrm>
          <a:prstGeom prst="rect">
            <a:avLst/>
          </a:prstGeom>
          <a:noFill/>
        </p:spPr>
        <p:txBody>
          <a:bodyPr wrap="none" rtlCol="0">
            <a:spAutoFit/>
          </a:bodyPr>
          <a:lstStyle/>
          <a:p>
            <a:r>
              <a:rPr lang="fr-FR" dirty="0"/>
              <a:t>Tab</a:t>
            </a:r>
          </a:p>
        </p:txBody>
      </p:sp>
      <p:sp>
        <p:nvSpPr>
          <p:cNvPr id="9" name="ZoneTexte 8">
            <a:extLst>
              <a:ext uri="{FF2B5EF4-FFF2-40B4-BE49-F238E27FC236}">
                <a16:creationId xmlns:a16="http://schemas.microsoft.com/office/drawing/2014/main" id="{AB4D4899-B865-564F-8016-C29A414D950C}"/>
              </a:ext>
            </a:extLst>
          </p:cNvPr>
          <p:cNvSpPr txBox="1"/>
          <p:nvPr/>
        </p:nvSpPr>
        <p:spPr>
          <a:xfrm>
            <a:off x="6638802" y="3665466"/>
            <a:ext cx="3583032" cy="369332"/>
          </a:xfrm>
          <a:prstGeom prst="rect">
            <a:avLst/>
          </a:prstGeom>
          <a:noFill/>
        </p:spPr>
        <p:txBody>
          <a:bodyPr wrap="none" rtlCol="0">
            <a:spAutoFit/>
          </a:bodyPr>
          <a:lstStyle/>
          <a:p>
            <a:r>
              <a:rPr lang="fr-FR" dirty="0"/>
              <a:t>0                      1                      2</a:t>
            </a:r>
          </a:p>
        </p:txBody>
      </p:sp>
    </p:spTree>
    <p:extLst>
      <p:ext uri="{BB962C8B-B14F-4D97-AF65-F5344CB8AC3E}">
        <p14:creationId xmlns:p14="http://schemas.microsoft.com/office/powerpoint/2010/main" val="23386789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336872"/>
            <a:ext cx="9613861" cy="4331055"/>
          </a:xfrm>
        </p:spPr>
        <p:txBody>
          <a:bodyPr>
            <a:normAutofit/>
          </a:bodyPr>
          <a:lstStyle/>
          <a:p>
            <a:pPr algn="just"/>
            <a:r>
              <a:rPr lang="fr-FR" b="1" dirty="0">
                <a:solidFill>
                  <a:srgbClr val="FFFF00"/>
                </a:solidFill>
              </a:rPr>
              <a:t>Parcourir un tableau</a:t>
            </a:r>
          </a:p>
          <a:p>
            <a:pPr algn="just"/>
            <a:endParaRPr lang="fr-FR" dirty="0"/>
          </a:p>
          <a:p>
            <a:pPr algn="just"/>
            <a:r>
              <a:rPr lang="fr-FR" dirty="0"/>
              <a:t>Il est évident que l’on ne va pas traiter « manuellement » chaque case. Les tableaux sont pratiquement toujours associés à la notion de boucle. </a:t>
            </a:r>
          </a:p>
          <a:p>
            <a:pPr algn="just"/>
            <a:r>
              <a:rPr lang="fr-FR" dirty="0"/>
              <a:t>L’accès à une case de tableau s’apparente à une gestion classique de variable. </a:t>
            </a:r>
          </a:p>
          <a:p>
            <a:pPr marL="0" indent="0" algn="just">
              <a:buNone/>
            </a:pPr>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156</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spTree>
    <p:extLst>
      <p:ext uri="{BB962C8B-B14F-4D97-AF65-F5344CB8AC3E}">
        <p14:creationId xmlns:p14="http://schemas.microsoft.com/office/powerpoint/2010/main" val="8710649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Voilà un exemple</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157</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7" name="Image 6">
            <a:extLst>
              <a:ext uri="{FF2B5EF4-FFF2-40B4-BE49-F238E27FC236}">
                <a16:creationId xmlns:a16="http://schemas.microsoft.com/office/drawing/2014/main" id="{B22ACFD1-7F0E-AE46-A220-49B98E1C1FC6}"/>
              </a:ext>
            </a:extLst>
          </p:cNvPr>
          <p:cNvPicPr>
            <a:picLocks noChangeAspect="1"/>
          </p:cNvPicPr>
          <p:nvPr/>
        </p:nvPicPr>
        <p:blipFill>
          <a:blip r:embed="rId2"/>
          <a:stretch>
            <a:fillRect/>
          </a:stretch>
        </p:blipFill>
        <p:spPr>
          <a:xfrm>
            <a:off x="4452349" y="2065106"/>
            <a:ext cx="5995466" cy="4679878"/>
          </a:xfrm>
          <a:prstGeom prst="rect">
            <a:avLst/>
          </a:prstGeom>
        </p:spPr>
      </p:pic>
      <p:pic>
        <p:nvPicPr>
          <p:cNvPr id="9" name="Image 8">
            <a:extLst>
              <a:ext uri="{FF2B5EF4-FFF2-40B4-BE49-F238E27FC236}">
                <a16:creationId xmlns:a16="http://schemas.microsoft.com/office/drawing/2014/main" id="{5E833663-43A6-9B4F-A133-178DF5E74D88}"/>
              </a:ext>
            </a:extLst>
          </p:cNvPr>
          <p:cNvPicPr>
            <a:picLocks noChangeAspect="1"/>
          </p:cNvPicPr>
          <p:nvPr/>
        </p:nvPicPr>
        <p:blipFill>
          <a:blip r:embed="rId3"/>
          <a:stretch>
            <a:fillRect/>
          </a:stretch>
        </p:blipFill>
        <p:spPr>
          <a:xfrm>
            <a:off x="1216917" y="3797514"/>
            <a:ext cx="2032000" cy="1358900"/>
          </a:xfrm>
          <a:prstGeom prst="rect">
            <a:avLst/>
          </a:prstGeom>
        </p:spPr>
      </p:pic>
    </p:spTree>
    <p:extLst>
      <p:ext uri="{BB962C8B-B14F-4D97-AF65-F5344CB8AC3E}">
        <p14:creationId xmlns:p14="http://schemas.microsoft.com/office/powerpoint/2010/main" val="16153960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a:solidFill>
                  <a:srgbClr val="FFFF00"/>
                </a:solidFill>
              </a:rPr>
              <a:t>Tableau et passage de paramètres </a:t>
            </a:r>
          </a:p>
          <a:p>
            <a:pPr algn="just"/>
            <a:r>
              <a:rPr lang="fr-FR" dirty="0"/>
              <a:t>Dans le cadre du passage d’un tableau en paramètre d’une fonction ou procédure, il faut faire un peu attention, il y a une petite différence par rapport aux variables car je rappelle que le nom d’un tableau est déjà un pointeur sur une donnée. </a:t>
            </a:r>
          </a:p>
          <a:p>
            <a:pPr algn="just"/>
            <a:r>
              <a:rPr lang="fr-FR" dirty="0"/>
              <a:t>En plus il faudra souvent gérer une seconde variable qui correspondra à la </a:t>
            </a:r>
            <a:r>
              <a:rPr lang="fr-FR"/>
              <a:t>taille (ou </a:t>
            </a:r>
            <a:r>
              <a:rPr lang="fr-FR" dirty="0"/>
              <a:t>nombre d’éléments) qui pourrait être modifiée.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158</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spTree>
    <p:extLst>
      <p:ext uri="{BB962C8B-B14F-4D97-AF65-F5344CB8AC3E}">
        <p14:creationId xmlns:p14="http://schemas.microsoft.com/office/powerpoint/2010/main" val="365072099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Lire et écrire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159</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7" name="Image 6">
            <a:extLst>
              <a:ext uri="{FF2B5EF4-FFF2-40B4-BE49-F238E27FC236}">
                <a16:creationId xmlns:a16="http://schemas.microsoft.com/office/drawing/2014/main" id="{B5589569-21D4-084E-A705-B23366E0681D}"/>
              </a:ext>
            </a:extLst>
          </p:cNvPr>
          <p:cNvPicPr>
            <a:picLocks noChangeAspect="1"/>
          </p:cNvPicPr>
          <p:nvPr/>
        </p:nvPicPr>
        <p:blipFill>
          <a:blip r:embed="rId2"/>
          <a:stretch>
            <a:fillRect/>
          </a:stretch>
        </p:blipFill>
        <p:spPr>
          <a:xfrm>
            <a:off x="3544813" y="697307"/>
            <a:ext cx="5266557" cy="6160693"/>
          </a:xfrm>
          <a:prstGeom prst="rect">
            <a:avLst/>
          </a:prstGeom>
        </p:spPr>
      </p:pic>
      <p:pic>
        <p:nvPicPr>
          <p:cNvPr id="9" name="Image 8">
            <a:extLst>
              <a:ext uri="{FF2B5EF4-FFF2-40B4-BE49-F238E27FC236}">
                <a16:creationId xmlns:a16="http://schemas.microsoft.com/office/drawing/2014/main" id="{50792ECC-CB10-F841-B8E3-7D32A7FB99EF}"/>
              </a:ext>
            </a:extLst>
          </p:cNvPr>
          <p:cNvPicPr>
            <a:picLocks noChangeAspect="1"/>
          </p:cNvPicPr>
          <p:nvPr/>
        </p:nvPicPr>
        <p:blipFill>
          <a:blip r:embed="rId3"/>
          <a:stretch>
            <a:fillRect/>
          </a:stretch>
        </p:blipFill>
        <p:spPr>
          <a:xfrm>
            <a:off x="9118600" y="3323731"/>
            <a:ext cx="3073400" cy="1625600"/>
          </a:xfrm>
          <a:prstGeom prst="rect">
            <a:avLst/>
          </a:prstGeom>
        </p:spPr>
      </p:pic>
    </p:spTree>
    <p:extLst>
      <p:ext uri="{BB962C8B-B14F-4D97-AF65-F5344CB8AC3E}">
        <p14:creationId xmlns:p14="http://schemas.microsoft.com/office/powerpoint/2010/main" val="382738758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Une variante en</a:t>
            </a:r>
          </a:p>
          <a:p>
            <a:pPr marL="0" indent="0">
              <a:buNone/>
            </a:pPr>
            <a:r>
              <a:rPr lang="fr-FR" b="1" dirty="0">
                <a:solidFill>
                  <a:srgbClr val="FFFF00"/>
                </a:solidFill>
              </a:rPr>
              <a:t>lecture</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160</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9" name="Image 8">
            <a:extLst>
              <a:ext uri="{FF2B5EF4-FFF2-40B4-BE49-F238E27FC236}">
                <a16:creationId xmlns:a16="http://schemas.microsoft.com/office/drawing/2014/main" id="{50792ECC-CB10-F841-B8E3-7D32A7FB99EF}"/>
              </a:ext>
            </a:extLst>
          </p:cNvPr>
          <p:cNvPicPr>
            <a:picLocks noChangeAspect="1"/>
          </p:cNvPicPr>
          <p:nvPr/>
        </p:nvPicPr>
        <p:blipFill>
          <a:blip r:embed="rId2"/>
          <a:stretch>
            <a:fillRect/>
          </a:stretch>
        </p:blipFill>
        <p:spPr>
          <a:xfrm>
            <a:off x="9118600" y="3323731"/>
            <a:ext cx="3073400" cy="1625600"/>
          </a:xfrm>
          <a:prstGeom prst="rect">
            <a:avLst/>
          </a:prstGeom>
        </p:spPr>
      </p:pic>
      <p:pic>
        <p:nvPicPr>
          <p:cNvPr id="8" name="Image 7">
            <a:extLst>
              <a:ext uri="{FF2B5EF4-FFF2-40B4-BE49-F238E27FC236}">
                <a16:creationId xmlns:a16="http://schemas.microsoft.com/office/drawing/2014/main" id="{BA1A90C7-9CDB-C747-89BB-81382E4A6713}"/>
              </a:ext>
            </a:extLst>
          </p:cNvPr>
          <p:cNvPicPr>
            <a:picLocks noChangeAspect="1"/>
          </p:cNvPicPr>
          <p:nvPr/>
        </p:nvPicPr>
        <p:blipFill>
          <a:blip r:embed="rId3"/>
          <a:stretch>
            <a:fillRect/>
          </a:stretch>
        </p:blipFill>
        <p:spPr>
          <a:xfrm>
            <a:off x="3719000" y="830874"/>
            <a:ext cx="5044857" cy="6027126"/>
          </a:xfrm>
          <a:prstGeom prst="rect">
            <a:avLst/>
          </a:prstGeom>
        </p:spPr>
      </p:pic>
    </p:spTree>
    <p:extLst>
      <p:ext uri="{BB962C8B-B14F-4D97-AF65-F5344CB8AC3E}">
        <p14:creationId xmlns:p14="http://schemas.microsoft.com/office/powerpoint/2010/main" val="365541337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829648-5C8C-DF44-8076-02893A321191}"/>
              </a:ext>
            </a:extLst>
          </p:cNvPr>
          <p:cNvSpPr>
            <a:spLocks noGrp="1"/>
          </p:cNvSpPr>
          <p:nvPr>
            <p:ph type="title"/>
          </p:nvPr>
        </p:nvSpPr>
        <p:spPr/>
        <p:txBody>
          <a:bodyPr/>
          <a:lstStyle/>
          <a:p>
            <a:r>
              <a:rPr lang="en-GB" dirty="0"/>
              <a:t>Convention pour les tableaux</a:t>
            </a:r>
          </a:p>
        </p:txBody>
      </p:sp>
      <p:sp>
        <p:nvSpPr>
          <p:cNvPr id="3" name="Espace réservé du contenu 2">
            <a:extLst>
              <a:ext uri="{FF2B5EF4-FFF2-40B4-BE49-F238E27FC236}">
                <a16:creationId xmlns:a16="http://schemas.microsoft.com/office/drawing/2014/main" id="{076102EF-A1F9-754D-AC3F-C6040DA66E7C}"/>
              </a:ext>
            </a:extLst>
          </p:cNvPr>
          <p:cNvSpPr>
            <a:spLocks noGrp="1"/>
          </p:cNvSpPr>
          <p:nvPr>
            <p:ph idx="1"/>
          </p:nvPr>
        </p:nvSpPr>
        <p:spPr/>
        <p:txBody>
          <a:bodyPr/>
          <a:lstStyle/>
          <a:p>
            <a:pPr algn="just"/>
            <a:r>
              <a:rPr lang="fr-FR" dirty="0"/>
              <a:t>Cependant, cette méthode a un gros inconvénient. En effet, lorsqu'on lit l'en-tête de cette procédure, c'est à dire la ligne : </a:t>
            </a:r>
            <a:r>
              <a:rPr lang="fr-FR" dirty="0" err="1"/>
              <a:t>void</a:t>
            </a:r>
            <a:r>
              <a:rPr lang="fr-FR" dirty="0"/>
              <a:t> </a:t>
            </a:r>
            <a:r>
              <a:rPr lang="fr-FR" dirty="0" err="1"/>
              <a:t>imp_tab</a:t>
            </a:r>
            <a:r>
              <a:rPr lang="fr-FR" dirty="0"/>
              <a:t>(</a:t>
            </a:r>
            <a:r>
              <a:rPr lang="fr-FR" dirty="0" err="1"/>
              <a:t>int</a:t>
            </a:r>
            <a:r>
              <a:rPr lang="fr-FR" dirty="0"/>
              <a:t> *</a:t>
            </a:r>
            <a:r>
              <a:rPr lang="fr-FR" dirty="0" err="1"/>
              <a:t>t</a:t>
            </a:r>
            <a:r>
              <a:rPr lang="fr-FR" dirty="0"/>
              <a:t>, </a:t>
            </a:r>
            <a:r>
              <a:rPr lang="fr-FR" dirty="0" err="1"/>
              <a:t>int</a:t>
            </a:r>
            <a:r>
              <a:rPr lang="fr-FR" dirty="0"/>
              <a:t> </a:t>
            </a:r>
            <a:r>
              <a:rPr lang="fr-FR" dirty="0" err="1"/>
              <a:t>nb_elem</a:t>
            </a:r>
            <a:r>
              <a:rPr lang="fr-FR" dirty="0"/>
              <a:t>) </a:t>
            </a:r>
          </a:p>
          <a:p>
            <a:pPr algn="just"/>
            <a:r>
              <a:rPr lang="fr-FR" dirty="0"/>
              <a:t>il n'est pas possible de savoir si le programmeur a voulu passer en paramètre un pointeur vers un </a:t>
            </a:r>
            <a:r>
              <a:rPr lang="fr-FR" dirty="0" err="1"/>
              <a:t>int</a:t>
            </a:r>
            <a:r>
              <a:rPr lang="fr-FR" dirty="0"/>
              <a:t> (c'est à dire un pointeur vers </a:t>
            </a:r>
            <a:r>
              <a:rPr lang="fr-FR" b="1" dirty="0"/>
              <a:t>un </a:t>
            </a:r>
            <a:r>
              <a:rPr lang="fr-FR" b="1" dirty="0">
                <a:solidFill>
                  <a:schemeClr val="bg1"/>
                </a:solidFill>
              </a:rPr>
              <a:t>seul</a:t>
            </a:r>
            <a:r>
              <a:rPr lang="fr-FR" dirty="0"/>
              <a:t> </a:t>
            </a:r>
            <a:r>
              <a:rPr lang="fr-FR" dirty="0" err="1"/>
              <a:t>int</a:t>
            </a:r>
            <a:r>
              <a:rPr lang="fr-FR" dirty="0"/>
              <a:t>), ou au contraire si il a voulu passer un tableau, c'est à dire un pointeur vers une zone de </a:t>
            </a:r>
            <a:r>
              <a:rPr lang="fr-FR" dirty="0">
                <a:solidFill>
                  <a:schemeClr val="bg1"/>
                </a:solidFill>
              </a:rPr>
              <a:t>n</a:t>
            </a:r>
            <a:r>
              <a:rPr lang="fr-FR" dirty="0"/>
              <a:t> </a:t>
            </a:r>
            <a:r>
              <a:rPr lang="fr-FR" dirty="0" err="1"/>
              <a:t>int</a:t>
            </a:r>
            <a:r>
              <a:rPr lang="fr-FR" dirty="0"/>
              <a:t>. </a:t>
            </a:r>
            <a:endParaRPr lang="en-GB" dirty="0"/>
          </a:p>
        </p:txBody>
      </p:sp>
      <p:sp>
        <p:nvSpPr>
          <p:cNvPr id="4" name="Espace réservé du numéro de diapositive 3">
            <a:extLst>
              <a:ext uri="{FF2B5EF4-FFF2-40B4-BE49-F238E27FC236}">
                <a16:creationId xmlns:a16="http://schemas.microsoft.com/office/drawing/2014/main" id="{4C24FA6E-9E45-3D4A-98DA-2C2280FA7020}"/>
              </a:ext>
            </a:extLst>
          </p:cNvPr>
          <p:cNvSpPr>
            <a:spLocks noGrp="1"/>
          </p:cNvSpPr>
          <p:nvPr>
            <p:ph type="sldNum" sz="quarter" idx="12"/>
          </p:nvPr>
        </p:nvSpPr>
        <p:spPr/>
        <p:txBody>
          <a:bodyPr/>
          <a:lstStyle/>
          <a:p>
            <a:fld id="{6D22F896-40B5-4ADD-8801-0D06FADFA095}" type="slidenum">
              <a:rPr lang="en-US" smtClean="0"/>
              <a:t>161</a:t>
            </a:fld>
            <a:endParaRPr lang="en-US" dirty="0"/>
          </a:p>
        </p:txBody>
      </p:sp>
    </p:spTree>
    <p:extLst>
      <p:ext uri="{BB962C8B-B14F-4D97-AF65-F5344CB8AC3E}">
        <p14:creationId xmlns:p14="http://schemas.microsoft.com/office/powerpoint/2010/main" val="427941436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D0BED1-F563-F542-B94F-BF64F17B0A19}"/>
              </a:ext>
            </a:extLst>
          </p:cNvPr>
          <p:cNvSpPr>
            <a:spLocks noGrp="1"/>
          </p:cNvSpPr>
          <p:nvPr>
            <p:ph type="title"/>
          </p:nvPr>
        </p:nvSpPr>
        <p:spPr/>
        <p:txBody>
          <a:bodyPr/>
          <a:lstStyle/>
          <a:p>
            <a:r>
              <a:rPr lang="en-GB" dirty="0"/>
              <a:t>Convention pour les tableaux</a:t>
            </a:r>
          </a:p>
        </p:txBody>
      </p:sp>
      <p:sp>
        <p:nvSpPr>
          <p:cNvPr id="3" name="Espace réservé du contenu 2">
            <a:extLst>
              <a:ext uri="{FF2B5EF4-FFF2-40B4-BE49-F238E27FC236}">
                <a16:creationId xmlns:a16="http://schemas.microsoft.com/office/drawing/2014/main" id="{CB20BCD2-D43A-D847-8F6E-3911A7285702}"/>
              </a:ext>
            </a:extLst>
          </p:cNvPr>
          <p:cNvSpPr>
            <a:spLocks noGrp="1"/>
          </p:cNvSpPr>
          <p:nvPr>
            <p:ph idx="1"/>
          </p:nvPr>
        </p:nvSpPr>
        <p:spPr/>
        <p:txBody>
          <a:bodyPr>
            <a:normAutofit/>
          </a:bodyPr>
          <a:lstStyle/>
          <a:p>
            <a:pPr algn="just"/>
            <a:r>
              <a:rPr lang="fr-FR" dirty="0"/>
              <a:t>De façon à ce que le programmeur puisse exprimer cette différence dans l'en-tête de la procédure, le langage C admet que l'on puisse déclarer un paramètre formel de la manière suivante :</a:t>
            </a:r>
          </a:p>
          <a:p>
            <a:pPr algn="just"/>
            <a:r>
              <a:rPr lang="fr-FR" dirty="0" err="1"/>
              <a:t>void</a:t>
            </a:r>
            <a:r>
              <a:rPr lang="fr-FR" dirty="0"/>
              <a:t> proc(</a:t>
            </a:r>
            <a:r>
              <a:rPr lang="fr-FR" dirty="0" err="1"/>
              <a:t>int</a:t>
            </a:r>
            <a:r>
              <a:rPr lang="fr-FR" dirty="0"/>
              <a:t> </a:t>
            </a:r>
            <a:r>
              <a:rPr lang="fr-FR" dirty="0" err="1"/>
              <a:t>t</a:t>
            </a:r>
            <a:r>
              <a:rPr lang="fr-FR" dirty="0"/>
              <a:t>[]) { ... /* corps de la procédure proc */ } </a:t>
            </a:r>
          </a:p>
          <a:p>
            <a:pPr algn="just"/>
            <a:r>
              <a:rPr lang="fr-FR" dirty="0"/>
              <a:t>car le langage assure que lorsqu'un paramètre formel de procédure ou de fonction est déclaré comme étant de type tableau de  X, il est considéré comme étant de type pointeur vers  X. </a:t>
            </a:r>
            <a:endParaRPr lang="en-GB" dirty="0"/>
          </a:p>
        </p:txBody>
      </p:sp>
      <p:sp>
        <p:nvSpPr>
          <p:cNvPr id="4" name="Espace réservé du numéro de diapositive 3">
            <a:extLst>
              <a:ext uri="{FF2B5EF4-FFF2-40B4-BE49-F238E27FC236}">
                <a16:creationId xmlns:a16="http://schemas.microsoft.com/office/drawing/2014/main" id="{3A44E0B6-9D8F-794A-9F4B-189AD7801D89}"/>
              </a:ext>
            </a:extLst>
          </p:cNvPr>
          <p:cNvSpPr>
            <a:spLocks noGrp="1"/>
          </p:cNvSpPr>
          <p:nvPr>
            <p:ph type="sldNum" sz="quarter" idx="12"/>
          </p:nvPr>
        </p:nvSpPr>
        <p:spPr/>
        <p:txBody>
          <a:bodyPr/>
          <a:lstStyle/>
          <a:p>
            <a:fld id="{6D22F896-40B5-4ADD-8801-0D06FADFA095}" type="slidenum">
              <a:rPr lang="en-US" smtClean="0"/>
              <a:t>162</a:t>
            </a:fld>
            <a:endParaRPr lang="en-US" dirty="0"/>
          </a:p>
        </p:txBody>
      </p:sp>
    </p:spTree>
    <p:extLst>
      <p:ext uri="{BB962C8B-B14F-4D97-AF65-F5344CB8AC3E}">
        <p14:creationId xmlns:p14="http://schemas.microsoft.com/office/powerpoint/2010/main" val="261409076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70B605-EF1D-7B42-A1F3-C8D36AEE305B}"/>
              </a:ext>
            </a:extLst>
          </p:cNvPr>
          <p:cNvSpPr>
            <a:spLocks noGrp="1"/>
          </p:cNvSpPr>
          <p:nvPr>
            <p:ph type="title"/>
          </p:nvPr>
        </p:nvSpPr>
        <p:spPr/>
        <p:txBody>
          <a:bodyPr/>
          <a:lstStyle/>
          <a:p>
            <a:r>
              <a:rPr lang="en-GB"/>
              <a:t>Convention pour les tableaux</a:t>
            </a:r>
          </a:p>
        </p:txBody>
      </p:sp>
      <p:sp>
        <p:nvSpPr>
          <p:cNvPr id="3" name="Espace réservé du contenu 2">
            <a:extLst>
              <a:ext uri="{FF2B5EF4-FFF2-40B4-BE49-F238E27FC236}">
                <a16:creationId xmlns:a16="http://schemas.microsoft.com/office/drawing/2014/main" id="{ABE4C979-A515-C34E-A02A-535C3C07D199}"/>
              </a:ext>
            </a:extLst>
          </p:cNvPr>
          <p:cNvSpPr>
            <a:spLocks noGrp="1"/>
          </p:cNvSpPr>
          <p:nvPr>
            <p:ph idx="1"/>
          </p:nvPr>
        </p:nvSpPr>
        <p:spPr/>
        <p:txBody>
          <a:bodyPr/>
          <a:lstStyle/>
          <a:p>
            <a:pPr algn="just"/>
            <a:r>
              <a:rPr lang="fr-FR" dirty="0"/>
              <a:t>Si d'autre part, on se souvient que la notation *(</a:t>
            </a:r>
            <a:r>
              <a:rPr lang="fr-FR" dirty="0" err="1"/>
              <a:t>t</a:t>
            </a:r>
            <a:r>
              <a:rPr lang="fr-FR" dirty="0"/>
              <a:t> + i) est équivalente à la notation </a:t>
            </a:r>
            <a:r>
              <a:rPr lang="fr-FR" dirty="0" err="1"/>
              <a:t>t</a:t>
            </a:r>
            <a:r>
              <a:rPr lang="fr-FR" dirty="0"/>
              <a:t>[i], la définition de </a:t>
            </a:r>
            <a:r>
              <a:rPr lang="fr-FR" dirty="0" err="1"/>
              <a:t>imp_tab</a:t>
            </a:r>
            <a:r>
              <a:rPr lang="fr-FR" dirty="0"/>
              <a:t> peut s'écrire :</a:t>
            </a:r>
          </a:p>
          <a:p>
            <a:pPr algn="just"/>
            <a:r>
              <a:rPr lang="fr-FR" dirty="0" err="1"/>
              <a:t>void</a:t>
            </a:r>
            <a:r>
              <a:rPr lang="fr-FR" dirty="0"/>
              <a:t> </a:t>
            </a:r>
            <a:r>
              <a:rPr lang="fr-FR" dirty="0" err="1"/>
              <a:t>imp_tab</a:t>
            </a:r>
            <a:r>
              <a:rPr lang="fr-FR" dirty="0"/>
              <a:t>(</a:t>
            </a:r>
            <a:r>
              <a:rPr lang="fr-FR" dirty="0" err="1"/>
              <a:t>int</a:t>
            </a:r>
            <a:r>
              <a:rPr lang="fr-FR" dirty="0"/>
              <a:t> </a:t>
            </a:r>
            <a:r>
              <a:rPr lang="fr-FR" dirty="0" err="1"/>
              <a:t>t</a:t>
            </a:r>
            <a:r>
              <a:rPr lang="fr-FR" dirty="0"/>
              <a:t>[], </a:t>
            </a:r>
            <a:r>
              <a:rPr lang="fr-FR" dirty="0" err="1"/>
              <a:t>int</a:t>
            </a:r>
            <a:r>
              <a:rPr lang="fr-FR" dirty="0"/>
              <a:t> </a:t>
            </a:r>
            <a:r>
              <a:rPr lang="fr-FR" dirty="0" err="1"/>
              <a:t>nb_elem</a:t>
            </a:r>
            <a:r>
              <a:rPr lang="fr-FR" dirty="0"/>
              <a:t>) /* définition de </a:t>
            </a:r>
            <a:r>
              <a:rPr lang="fr-FR" dirty="0" err="1"/>
              <a:t>imp_tab</a:t>
            </a:r>
            <a:r>
              <a:rPr lang="fr-FR" dirty="0"/>
              <a:t> */ </a:t>
            </a:r>
          </a:p>
          <a:p>
            <a:pPr algn="just"/>
            <a:r>
              <a:rPr lang="fr-FR" dirty="0"/>
              <a:t>{ </a:t>
            </a:r>
            <a:r>
              <a:rPr lang="fr-FR" dirty="0" err="1"/>
              <a:t>int</a:t>
            </a:r>
            <a:r>
              <a:rPr lang="fr-FR" dirty="0"/>
              <a:t> i; for (i = 0; i &lt; </a:t>
            </a:r>
            <a:r>
              <a:rPr lang="fr-FR" dirty="0" err="1"/>
              <a:t>nb_elem</a:t>
            </a:r>
            <a:r>
              <a:rPr lang="fr-FR" dirty="0"/>
              <a:t>; i++) </a:t>
            </a:r>
            <a:r>
              <a:rPr lang="fr-FR" dirty="0" err="1"/>
              <a:t>printf</a:t>
            </a:r>
            <a:r>
              <a:rPr lang="fr-FR" dirty="0"/>
              <a:t>("%d ",</a:t>
            </a:r>
            <a:r>
              <a:rPr lang="fr-FR" dirty="0" err="1"/>
              <a:t>t</a:t>
            </a:r>
            <a:r>
              <a:rPr lang="fr-FR" dirty="0"/>
              <a:t>[i]); }</a:t>
            </a:r>
            <a:endParaRPr lang="en-GB" dirty="0"/>
          </a:p>
          <a:p>
            <a:pPr algn="just"/>
            <a:endParaRPr lang="en-GB" dirty="0"/>
          </a:p>
        </p:txBody>
      </p:sp>
      <p:sp>
        <p:nvSpPr>
          <p:cNvPr id="4" name="Espace réservé du numéro de diapositive 3">
            <a:extLst>
              <a:ext uri="{FF2B5EF4-FFF2-40B4-BE49-F238E27FC236}">
                <a16:creationId xmlns:a16="http://schemas.microsoft.com/office/drawing/2014/main" id="{1450E6BA-E4BC-0B47-B2F9-A9235B886398}"/>
              </a:ext>
            </a:extLst>
          </p:cNvPr>
          <p:cNvSpPr>
            <a:spLocks noGrp="1"/>
          </p:cNvSpPr>
          <p:nvPr>
            <p:ph type="sldNum" sz="quarter" idx="12"/>
          </p:nvPr>
        </p:nvSpPr>
        <p:spPr/>
        <p:txBody>
          <a:bodyPr/>
          <a:lstStyle/>
          <a:p>
            <a:fld id="{6D22F896-40B5-4ADD-8801-0D06FADFA095}" type="slidenum">
              <a:rPr lang="en-US" smtClean="0"/>
              <a:t>163</a:t>
            </a:fld>
            <a:endParaRPr lang="en-US" dirty="0"/>
          </a:p>
        </p:txBody>
      </p:sp>
    </p:spTree>
    <p:extLst>
      <p:ext uri="{BB962C8B-B14F-4D97-AF65-F5344CB8AC3E}">
        <p14:creationId xmlns:p14="http://schemas.microsoft.com/office/powerpoint/2010/main" val="30869555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tableaux à N dimensions (2 ici)</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327729"/>
            <a:ext cx="9613861" cy="3599316"/>
          </a:xfrm>
        </p:spPr>
        <p:txBody>
          <a:bodyPr/>
          <a:lstStyle/>
          <a:p>
            <a:pPr algn="just"/>
            <a:r>
              <a:rPr lang="fr-FR" dirty="0"/>
              <a:t>Il est possible de donner plusieurs dimensions à un tableau. Bon généralement cela ne dépasse que très rarement 2. En fait en C ces tableaux n’existent pas vraiment. Grâce à une pirouette on s’en sort.</a:t>
            </a:r>
          </a:p>
          <a:p>
            <a:pPr algn="just"/>
            <a:r>
              <a:rPr lang="fr-FR" dirty="0"/>
              <a:t>En fait un tableau à 2 dimensions est un tableau de tableaux. La déclaration et l’utilisation respecte les règles vues sur les tableaux à 1 dimension.</a:t>
            </a:r>
          </a:p>
          <a:p>
            <a:pPr algn="just"/>
            <a:r>
              <a:rPr lang="fr-FR" dirty="0"/>
              <a:t>Cela devient plus « chaud » si on décide de les gérer avec des pointeurs.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164</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spTree>
    <p:extLst>
      <p:ext uri="{BB962C8B-B14F-4D97-AF65-F5344CB8AC3E}">
        <p14:creationId xmlns:p14="http://schemas.microsoft.com/office/powerpoint/2010/main" val="341374199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B4609-8D99-1641-99EB-56B3F1703A61}"/>
              </a:ext>
            </a:extLst>
          </p:cNvPr>
          <p:cNvSpPr>
            <a:spLocks noGrp="1"/>
          </p:cNvSpPr>
          <p:nvPr>
            <p:ph type="title"/>
          </p:nvPr>
        </p:nvSpPr>
        <p:spPr/>
        <p:txBody>
          <a:bodyPr/>
          <a:lstStyle/>
          <a:p>
            <a:r>
              <a:rPr lang="fr-FR" dirty="0"/>
              <a:t>Les tableaux à N dimensions (2 ici)</a:t>
            </a:r>
          </a:p>
        </p:txBody>
      </p:sp>
      <p:sp>
        <p:nvSpPr>
          <p:cNvPr id="3" name="Espace réservé du contenu 2">
            <a:extLst>
              <a:ext uri="{FF2B5EF4-FFF2-40B4-BE49-F238E27FC236}">
                <a16:creationId xmlns:a16="http://schemas.microsoft.com/office/drawing/2014/main" id="{EF3595EE-FAF3-D04E-BEBA-FC928A07504C}"/>
              </a:ext>
            </a:extLst>
          </p:cNvPr>
          <p:cNvSpPr>
            <a:spLocks noGrp="1"/>
          </p:cNvSpPr>
          <p:nvPr>
            <p:ph idx="1"/>
          </p:nvPr>
        </p:nvSpPr>
        <p:spPr>
          <a:xfrm>
            <a:off x="680321" y="2336872"/>
            <a:ext cx="9613861" cy="3844471"/>
          </a:xfrm>
        </p:spPr>
        <p:txBody>
          <a:bodyPr/>
          <a:lstStyle/>
          <a:p>
            <a:r>
              <a:rPr lang="fr-FR" b="1" dirty="0">
                <a:solidFill>
                  <a:srgbClr val="FFFF00"/>
                </a:solidFill>
              </a:rPr>
              <a:t>Déclaration d’un tableau à 2 dimensions :</a:t>
            </a:r>
          </a:p>
          <a:p>
            <a:endParaRPr lang="fr-FR" dirty="0"/>
          </a:p>
          <a:p>
            <a:r>
              <a:rPr lang="fr-FR" dirty="0" err="1"/>
              <a:t>int</a:t>
            </a:r>
            <a:r>
              <a:rPr lang="fr-FR" dirty="0"/>
              <a:t> A [10][10];</a:t>
            </a:r>
          </a:p>
          <a:p>
            <a:r>
              <a:rPr lang="fr-FR" dirty="0" err="1"/>
              <a:t>float</a:t>
            </a:r>
            <a:r>
              <a:rPr lang="fr-FR" dirty="0"/>
              <a:t> B [5][2];</a:t>
            </a:r>
          </a:p>
          <a:p>
            <a:r>
              <a:rPr lang="fr-FR" dirty="0"/>
              <a:t>char C [4][8];</a:t>
            </a:r>
          </a:p>
          <a:p>
            <a:r>
              <a:rPr lang="fr-FR" dirty="0"/>
              <a:t>La première case représente les lignes la seconde correspond aux colonnes. </a:t>
            </a:r>
          </a:p>
          <a:p>
            <a:r>
              <a:rPr lang="fr-FR" dirty="0"/>
              <a:t>On peut définir des tableaux pour tous les types reconnus par C</a:t>
            </a:r>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09AF8017-5E7A-634F-A8EB-4C2FDDA61C56}"/>
              </a:ext>
            </a:extLst>
          </p:cNvPr>
          <p:cNvSpPr>
            <a:spLocks noGrp="1"/>
          </p:cNvSpPr>
          <p:nvPr>
            <p:ph type="sldNum" sz="quarter" idx="12"/>
          </p:nvPr>
        </p:nvSpPr>
        <p:spPr/>
        <p:txBody>
          <a:bodyPr/>
          <a:lstStyle/>
          <a:p>
            <a:fld id="{6D22F896-40B5-4ADD-8801-0D06FADFA095}" type="slidenum">
              <a:rPr lang="en-US" smtClean="0"/>
              <a:t>165</a:t>
            </a:fld>
            <a:endParaRPr lang="en-US" dirty="0"/>
          </a:p>
        </p:txBody>
      </p:sp>
      <p:sp>
        <p:nvSpPr>
          <p:cNvPr id="5" name="ZoneTexte 4">
            <a:extLst>
              <a:ext uri="{FF2B5EF4-FFF2-40B4-BE49-F238E27FC236}">
                <a16:creationId xmlns:a16="http://schemas.microsoft.com/office/drawing/2014/main" id="{1A567904-8AD6-BA4D-A9CB-74E3C0852A0B}"/>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spTree>
    <p:extLst>
      <p:ext uri="{BB962C8B-B14F-4D97-AF65-F5344CB8AC3E}">
        <p14:creationId xmlns:p14="http://schemas.microsoft.com/office/powerpoint/2010/main" val="319727707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B4609-8D99-1641-99EB-56B3F1703A61}"/>
              </a:ext>
            </a:extLst>
          </p:cNvPr>
          <p:cNvSpPr>
            <a:spLocks noGrp="1"/>
          </p:cNvSpPr>
          <p:nvPr>
            <p:ph type="title"/>
          </p:nvPr>
        </p:nvSpPr>
        <p:spPr/>
        <p:txBody>
          <a:bodyPr/>
          <a:lstStyle/>
          <a:p>
            <a:r>
              <a:rPr lang="fr-FR" dirty="0"/>
              <a:t>Les tableaux à N dimensions (2 ici)</a:t>
            </a:r>
          </a:p>
        </p:txBody>
      </p:sp>
      <p:sp>
        <p:nvSpPr>
          <p:cNvPr id="3" name="Espace réservé du contenu 2">
            <a:extLst>
              <a:ext uri="{FF2B5EF4-FFF2-40B4-BE49-F238E27FC236}">
                <a16:creationId xmlns:a16="http://schemas.microsoft.com/office/drawing/2014/main" id="{EF3595EE-FAF3-D04E-BEBA-FC928A07504C}"/>
              </a:ext>
            </a:extLst>
          </p:cNvPr>
          <p:cNvSpPr>
            <a:spLocks noGrp="1"/>
          </p:cNvSpPr>
          <p:nvPr>
            <p:ph idx="1"/>
          </p:nvPr>
        </p:nvSpPr>
        <p:spPr>
          <a:xfrm>
            <a:off x="680321" y="2336872"/>
            <a:ext cx="9613861" cy="4393111"/>
          </a:xfrm>
        </p:spPr>
        <p:txBody>
          <a:bodyPr>
            <a:normAutofit lnSpcReduction="10000"/>
          </a:bodyPr>
          <a:lstStyle/>
          <a:p>
            <a:r>
              <a:rPr lang="fr-FR" b="1" dirty="0">
                <a:solidFill>
                  <a:srgbClr val="FFFF00"/>
                </a:solidFill>
              </a:rPr>
              <a:t>Initialisation</a:t>
            </a:r>
          </a:p>
          <a:p>
            <a:r>
              <a:rPr lang="fr-FR" dirty="0"/>
              <a:t>On peut comme pour toute variable initialiser le tableau à la déclaration mais ce n’est vraiment pas le plus simple.</a:t>
            </a:r>
          </a:p>
          <a:p>
            <a:r>
              <a:rPr lang="fr-FR" dirty="0" err="1"/>
              <a:t>int</a:t>
            </a:r>
            <a:r>
              <a:rPr lang="fr-FR" dirty="0"/>
              <a:t> A[3][10] =</a:t>
            </a:r>
          </a:p>
          <a:p>
            <a:pPr marL="0" indent="0">
              <a:buNone/>
            </a:pPr>
            <a:r>
              <a:rPr lang="fr-FR" dirty="0"/>
              <a:t>{</a:t>
            </a:r>
          </a:p>
          <a:p>
            <a:pPr marL="0" indent="0">
              <a:buNone/>
            </a:pPr>
            <a:r>
              <a:rPr lang="fr-FR" dirty="0"/>
              <a:t>	{ 0,10,20,30,40,50,60,70,80,90}, </a:t>
            </a:r>
          </a:p>
          <a:p>
            <a:pPr marL="0" indent="0">
              <a:buNone/>
            </a:pPr>
            <a:r>
              <a:rPr lang="fr-FR" dirty="0"/>
              <a:t>	{10,11,12,13,14,15,16,17,18,19}, </a:t>
            </a:r>
          </a:p>
          <a:p>
            <a:pPr marL="0" indent="0">
              <a:buNone/>
            </a:pPr>
            <a:r>
              <a:rPr lang="fr-FR" dirty="0"/>
              <a:t>	{ 1,12,23,34,45,56,67,78,89,90}</a:t>
            </a:r>
          </a:p>
          <a:p>
            <a:pPr marL="0" indent="0">
              <a:buNone/>
            </a:pPr>
            <a:r>
              <a:rPr lang="fr-FR" dirty="0"/>
              <a:t>};</a:t>
            </a:r>
          </a:p>
          <a:p>
            <a:pPr marL="0" indent="0">
              <a:buNone/>
            </a:pPr>
            <a:r>
              <a:rPr lang="fr-FR" dirty="0"/>
              <a:t>On les remplira le plus souvent au moyen de doubles boucles</a:t>
            </a:r>
          </a:p>
        </p:txBody>
      </p:sp>
      <p:sp>
        <p:nvSpPr>
          <p:cNvPr id="4" name="Espace réservé du numéro de diapositive 3">
            <a:extLst>
              <a:ext uri="{FF2B5EF4-FFF2-40B4-BE49-F238E27FC236}">
                <a16:creationId xmlns:a16="http://schemas.microsoft.com/office/drawing/2014/main" id="{09AF8017-5E7A-634F-A8EB-4C2FDDA61C56}"/>
              </a:ext>
            </a:extLst>
          </p:cNvPr>
          <p:cNvSpPr>
            <a:spLocks noGrp="1"/>
          </p:cNvSpPr>
          <p:nvPr>
            <p:ph type="sldNum" sz="quarter" idx="12"/>
          </p:nvPr>
        </p:nvSpPr>
        <p:spPr/>
        <p:txBody>
          <a:bodyPr/>
          <a:lstStyle/>
          <a:p>
            <a:fld id="{6D22F896-40B5-4ADD-8801-0D06FADFA095}" type="slidenum">
              <a:rPr lang="en-US" smtClean="0"/>
              <a:t>166</a:t>
            </a:fld>
            <a:endParaRPr lang="en-US" dirty="0"/>
          </a:p>
        </p:txBody>
      </p:sp>
      <p:sp>
        <p:nvSpPr>
          <p:cNvPr id="5" name="ZoneTexte 4">
            <a:extLst>
              <a:ext uri="{FF2B5EF4-FFF2-40B4-BE49-F238E27FC236}">
                <a16:creationId xmlns:a16="http://schemas.microsoft.com/office/drawing/2014/main" id="{BEB8D988-201D-664C-9253-C289A2B1A496}"/>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spTree>
    <p:extLst>
      <p:ext uri="{BB962C8B-B14F-4D97-AF65-F5344CB8AC3E}">
        <p14:creationId xmlns:p14="http://schemas.microsoft.com/office/powerpoint/2010/main" val="201705916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B4609-8D99-1641-99EB-56B3F1703A61}"/>
              </a:ext>
            </a:extLst>
          </p:cNvPr>
          <p:cNvSpPr>
            <a:spLocks noGrp="1"/>
          </p:cNvSpPr>
          <p:nvPr>
            <p:ph type="title"/>
          </p:nvPr>
        </p:nvSpPr>
        <p:spPr/>
        <p:txBody>
          <a:bodyPr/>
          <a:lstStyle/>
          <a:p>
            <a:r>
              <a:rPr lang="fr-FR" dirty="0"/>
              <a:t>Les tableaux à N dimensions (2 ici)</a:t>
            </a:r>
          </a:p>
        </p:txBody>
      </p:sp>
      <p:sp>
        <p:nvSpPr>
          <p:cNvPr id="3" name="Espace réservé du contenu 2">
            <a:extLst>
              <a:ext uri="{FF2B5EF4-FFF2-40B4-BE49-F238E27FC236}">
                <a16:creationId xmlns:a16="http://schemas.microsoft.com/office/drawing/2014/main" id="{EF3595EE-FAF3-D04E-BEBA-FC928A07504C}"/>
              </a:ext>
            </a:extLst>
          </p:cNvPr>
          <p:cNvSpPr>
            <a:spLocks noGrp="1"/>
          </p:cNvSpPr>
          <p:nvPr>
            <p:ph idx="1"/>
          </p:nvPr>
        </p:nvSpPr>
        <p:spPr/>
        <p:txBody>
          <a:bodyPr/>
          <a:lstStyle/>
          <a:p>
            <a:r>
              <a:rPr lang="fr-FR" dirty="0"/>
              <a:t>Accès aux données</a:t>
            </a:r>
          </a:p>
          <a:p>
            <a:r>
              <a:rPr lang="fr-FR" dirty="0"/>
              <a:t>C’est la même chose que pour les tableaux à une dimension. </a:t>
            </a:r>
          </a:p>
        </p:txBody>
      </p:sp>
      <p:sp>
        <p:nvSpPr>
          <p:cNvPr id="4" name="Espace réservé du numéro de diapositive 3">
            <a:extLst>
              <a:ext uri="{FF2B5EF4-FFF2-40B4-BE49-F238E27FC236}">
                <a16:creationId xmlns:a16="http://schemas.microsoft.com/office/drawing/2014/main" id="{09AF8017-5E7A-634F-A8EB-4C2FDDA61C56}"/>
              </a:ext>
            </a:extLst>
          </p:cNvPr>
          <p:cNvSpPr>
            <a:spLocks noGrp="1"/>
          </p:cNvSpPr>
          <p:nvPr>
            <p:ph type="sldNum" sz="quarter" idx="12"/>
          </p:nvPr>
        </p:nvSpPr>
        <p:spPr/>
        <p:txBody>
          <a:bodyPr/>
          <a:lstStyle/>
          <a:p>
            <a:fld id="{6D22F896-40B5-4ADD-8801-0D06FADFA095}" type="slidenum">
              <a:rPr lang="en-US" smtClean="0"/>
              <a:t>167</a:t>
            </a:fld>
            <a:endParaRPr lang="en-US" dirty="0"/>
          </a:p>
        </p:txBody>
      </p:sp>
      <p:sp>
        <p:nvSpPr>
          <p:cNvPr id="5" name="ZoneTexte 4">
            <a:extLst>
              <a:ext uri="{FF2B5EF4-FFF2-40B4-BE49-F238E27FC236}">
                <a16:creationId xmlns:a16="http://schemas.microsoft.com/office/drawing/2014/main" id="{A575C87A-F266-6648-B1F0-CE51D9580FAE}"/>
              </a:ext>
            </a:extLst>
          </p:cNvPr>
          <p:cNvSpPr txBox="1"/>
          <p:nvPr/>
        </p:nvSpPr>
        <p:spPr>
          <a:xfrm>
            <a:off x="9780900" y="1109031"/>
            <a:ext cx="428322" cy="369332"/>
          </a:xfrm>
          <a:prstGeom prst="rect">
            <a:avLst/>
          </a:prstGeom>
          <a:noFill/>
        </p:spPr>
        <p:txBody>
          <a:bodyPr wrap="none" rtlCol="0">
            <a:spAutoFit/>
          </a:bodyPr>
          <a:lstStyle/>
          <a:p>
            <a:r>
              <a:rPr lang="fr-FR" dirty="0"/>
              <a:t>10</a:t>
            </a:r>
          </a:p>
        </p:txBody>
      </p:sp>
      <p:pic>
        <p:nvPicPr>
          <p:cNvPr id="7" name="Image 6">
            <a:extLst>
              <a:ext uri="{FF2B5EF4-FFF2-40B4-BE49-F238E27FC236}">
                <a16:creationId xmlns:a16="http://schemas.microsoft.com/office/drawing/2014/main" id="{83E25851-6CC4-EF4E-9754-84D8C763DA19}"/>
              </a:ext>
            </a:extLst>
          </p:cNvPr>
          <p:cNvPicPr>
            <a:picLocks noChangeAspect="1"/>
          </p:cNvPicPr>
          <p:nvPr/>
        </p:nvPicPr>
        <p:blipFill>
          <a:blip r:embed="rId2"/>
          <a:stretch>
            <a:fillRect/>
          </a:stretch>
        </p:blipFill>
        <p:spPr>
          <a:xfrm>
            <a:off x="435864" y="3524504"/>
            <a:ext cx="4712208" cy="3141472"/>
          </a:xfrm>
          <a:prstGeom prst="rect">
            <a:avLst/>
          </a:prstGeom>
        </p:spPr>
      </p:pic>
      <p:pic>
        <p:nvPicPr>
          <p:cNvPr id="9" name="Image 8">
            <a:extLst>
              <a:ext uri="{FF2B5EF4-FFF2-40B4-BE49-F238E27FC236}">
                <a16:creationId xmlns:a16="http://schemas.microsoft.com/office/drawing/2014/main" id="{EED15F1D-4A4D-B44E-A379-C85B897798DA}"/>
              </a:ext>
            </a:extLst>
          </p:cNvPr>
          <p:cNvPicPr>
            <a:picLocks noChangeAspect="1"/>
          </p:cNvPicPr>
          <p:nvPr/>
        </p:nvPicPr>
        <p:blipFill>
          <a:blip r:embed="rId3"/>
          <a:stretch>
            <a:fillRect/>
          </a:stretch>
        </p:blipFill>
        <p:spPr>
          <a:xfrm>
            <a:off x="5548363" y="3197242"/>
            <a:ext cx="4025405" cy="3399646"/>
          </a:xfrm>
          <a:prstGeom prst="rect">
            <a:avLst/>
          </a:prstGeom>
        </p:spPr>
      </p:pic>
    </p:spTree>
    <p:extLst>
      <p:ext uri="{BB962C8B-B14F-4D97-AF65-F5344CB8AC3E}">
        <p14:creationId xmlns:p14="http://schemas.microsoft.com/office/powerpoint/2010/main" val="18903472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C78D38-C45E-D247-8777-35D9EF915AE2}"/>
              </a:ext>
            </a:extLst>
          </p:cNvPr>
          <p:cNvSpPr>
            <a:spLocks noGrp="1"/>
          </p:cNvSpPr>
          <p:nvPr>
            <p:ph type="title"/>
          </p:nvPr>
        </p:nvSpPr>
        <p:spPr/>
        <p:txBody>
          <a:bodyPr/>
          <a:lstStyle/>
          <a:p>
            <a:r>
              <a:rPr lang="fr-FR" dirty="0"/>
              <a:t>Exercice sur les tableaux</a:t>
            </a:r>
          </a:p>
        </p:txBody>
      </p:sp>
      <p:sp>
        <p:nvSpPr>
          <p:cNvPr id="3" name="Espace réservé du contenu 2">
            <a:extLst>
              <a:ext uri="{FF2B5EF4-FFF2-40B4-BE49-F238E27FC236}">
                <a16:creationId xmlns:a16="http://schemas.microsoft.com/office/drawing/2014/main" id="{215EADAA-C9B9-8545-9904-333AE78CFE4B}"/>
              </a:ext>
            </a:extLst>
          </p:cNvPr>
          <p:cNvSpPr>
            <a:spLocks noGrp="1"/>
          </p:cNvSpPr>
          <p:nvPr>
            <p:ph idx="1"/>
          </p:nvPr>
        </p:nvSpPr>
        <p:spPr/>
        <p:txBody>
          <a:bodyPr/>
          <a:lstStyle/>
          <a:p>
            <a:r>
              <a:rPr lang="fr-FR" dirty="0"/>
              <a:t>Ecrire un programme qui met à zéro les éléments de la diagonale principale d'une matrice </a:t>
            </a:r>
            <a:r>
              <a:rPr lang="fr-FR" b="1" i="1" dirty="0">
                <a:solidFill>
                  <a:schemeClr val="bg1"/>
                </a:solidFill>
              </a:rPr>
              <a:t>carrée</a:t>
            </a:r>
            <a:r>
              <a:rPr lang="fr-FR" b="1" i="1" dirty="0"/>
              <a:t> </a:t>
            </a:r>
            <a:r>
              <a:rPr lang="fr-FR" dirty="0"/>
              <a:t>A</a:t>
            </a:r>
            <a:r>
              <a:rPr lang="fr-FR" b="1" i="1" dirty="0"/>
              <a:t> </a:t>
            </a:r>
            <a:r>
              <a:rPr lang="fr-FR" dirty="0"/>
              <a:t>donnée.</a:t>
            </a:r>
          </a:p>
          <a:p>
            <a:endParaRPr lang="fr-FR" dirty="0"/>
          </a:p>
          <a:p>
            <a:r>
              <a:rPr lang="fr-FR" dirty="0"/>
              <a:t>Calculer la somme de tous les éléments d’une matrice A[n][p]. Ce calcul se fera dans une fonction et retournera le résultat au main pour affichage. </a:t>
            </a:r>
          </a:p>
        </p:txBody>
      </p:sp>
      <p:sp>
        <p:nvSpPr>
          <p:cNvPr id="4" name="Espace réservé du numéro de diapositive 3">
            <a:extLst>
              <a:ext uri="{FF2B5EF4-FFF2-40B4-BE49-F238E27FC236}">
                <a16:creationId xmlns:a16="http://schemas.microsoft.com/office/drawing/2014/main" id="{420F5A91-7D02-9146-882A-BA718A4D6A59}"/>
              </a:ext>
            </a:extLst>
          </p:cNvPr>
          <p:cNvSpPr>
            <a:spLocks noGrp="1"/>
          </p:cNvSpPr>
          <p:nvPr>
            <p:ph type="sldNum" sz="quarter" idx="12"/>
          </p:nvPr>
        </p:nvSpPr>
        <p:spPr/>
        <p:txBody>
          <a:bodyPr/>
          <a:lstStyle/>
          <a:p>
            <a:fld id="{6D22F896-40B5-4ADD-8801-0D06FADFA095}" type="slidenum">
              <a:rPr lang="en-US" smtClean="0"/>
              <a:t>168</a:t>
            </a:fld>
            <a:endParaRPr lang="en-US" dirty="0"/>
          </a:p>
        </p:txBody>
      </p:sp>
    </p:spTree>
    <p:extLst>
      <p:ext uri="{BB962C8B-B14F-4D97-AF65-F5344CB8AC3E}">
        <p14:creationId xmlns:p14="http://schemas.microsoft.com/office/powerpoint/2010/main" val="30817317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11. Les chaines de caractères</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169</a:t>
            </a:fld>
            <a:endParaRPr lang="en-US" dirty="0"/>
          </a:p>
        </p:txBody>
      </p:sp>
    </p:spTree>
    <p:extLst>
      <p:ext uri="{BB962C8B-B14F-4D97-AF65-F5344CB8AC3E}">
        <p14:creationId xmlns:p14="http://schemas.microsoft.com/office/powerpoint/2010/main" val="186972016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dirty="0"/>
              <a:t>Maintenant que nous connaissons un peu mieux le fonctionnement des tableaux je vous propose d’aborder la problématique des chaines de caractères. Vous allez voir c’est plutôt simple. </a:t>
            </a:r>
          </a:p>
          <a:p>
            <a:pPr algn="just"/>
            <a:r>
              <a:rPr lang="fr-FR" dirty="0"/>
              <a:t>Les chaînes de caractères ne sont rien d’autres que des tableaux de caractères. </a:t>
            </a:r>
          </a:p>
          <a:p>
            <a:pPr algn="just"/>
            <a:r>
              <a:rPr lang="fr-FR" dirty="0"/>
              <a:t>On les déclare de la même manière à savoir</a:t>
            </a:r>
          </a:p>
          <a:p>
            <a:pPr algn="just"/>
            <a:r>
              <a:rPr lang="fr-FR" dirty="0"/>
              <a:t>char chaine [10]; chaine est un tableau de caractères pouvant contenir 10 valeurs (enfin presque).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170</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spTree>
    <p:extLst>
      <p:ext uri="{BB962C8B-B14F-4D97-AF65-F5344CB8AC3E}">
        <p14:creationId xmlns:p14="http://schemas.microsoft.com/office/powerpoint/2010/main" val="318268659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957105" y="2347147"/>
            <a:ext cx="9613861" cy="4012556"/>
          </a:xfrm>
        </p:spPr>
        <p:txBody>
          <a:bodyPr>
            <a:normAutofit lnSpcReduction="10000"/>
          </a:bodyPr>
          <a:lstStyle/>
          <a:p>
            <a:pPr algn="just"/>
            <a:r>
              <a:rPr lang="fr-FR" dirty="0"/>
              <a:t>Je dis presque car le dernier caractère d’une chaine sera un caractère spécial ajouté par le système (ou vous si vous gérez une chaine comme un tableau c.-à-d. élément par élément mais personne ne fait cela). </a:t>
            </a:r>
          </a:p>
          <a:p>
            <a:pPr algn="just"/>
            <a:r>
              <a:rPr lang="fr-FR" dirty="0"/>
              <a:t>Ce caractère spécial est \0 il indique au système que la chaine de caractères est terminée</a:t>
            </a:r>
          </a:p>
          <a:p>
            <a:pPr algn="just"/>
            <a:endParaRPr lang="fr-FR" dirty="0"/>
          </a:p>
          <a:p>
            <a:pPr algn="just"/>
            <a:endParaRPr lang="fr-FR" dirty="0"/>
          </a:p>
          <a:p>
            <a:pPr algn="just"/>
            <a:endParaRPr lang="fr-FR" dirty="0"/>
          </a:p>
          <a:p>
            <a:pPr algn="just"/>
            <a:r>
              <a:rPr lang="fr-FR" dirty="0"/>
              <a:t>Il faudra donc toujours une case de plus que la longueur Max de la chaine.</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171</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graphicFrame>
        <p:nvGraphicFramePr>
          <p:cNvPr id="6" name="Tableau 5">
            <a:extLst>
              <a:ext uri="{FF2B5EF4-FFF2-40B4-BE49-F238E27FC236}">
                <a16:creationId xmlns:a16="http://schemas.microsoft.com/office/drawing/2014/main" id="{1184F1FD-B918-7D4B-876B-21FB02E5455C}"/>
              </a:ext>
            </a:extLst>
          </p:cNvPr>
          <p:cNvGraphicFramePr>
            <a:graphicFrameLocks noGrp="1"/>
          </p:cNvGraphicFramePr>
          <p:nvPr>
            <p:extLst>
              <p:ext uri="{D42A27DB-BD31-4B8C-83A1-F6EECF244321}">
                <p14:modId xmlns:p14="http://schemas.microsoft.com/office/powerpoint/2010/main" val="1291585752"/>
              </p:ext>
            </p:extLst>
          </p:nvPr>
        </p:nvGraphicFramePr>
        <p:xfrm>
          <a:off x="2442966" y="4942345"/>
          <a:ext cx="8128000" cy="37084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1280938383"/>
                    </a:ext>
                  </a:extLst>
                </a:gridCol>
                <a:gridCol w="1016000">
                  <a:extLst>
                    <a:ext uri="{9D8B030D-6E8A-4147-A177-3AD203B41FA5}">
                      <a16:colId xmlns:a16="http://schemas.microsoft.com/office/drawing/2014/main" val="813111427"/>
                    </a:ext>
                  </a:extLst>
                </a:gridCol>
                <a:gridCol w="1016000">
                  <a:extLst>
                    <a:ext uri="{9D8B030D-6E8A-4147-A177-3AD203B41FA5}">
                      <a16:colId xmlns:a16="http://schemas.microsoft.com/office/drawing/2014/main" val="3521055073"/>
                    </a:ext>
                  </a:extLst>
                </a:gridCol>
                <a:gridCol w="1016000">
                  <a:extLst>
                    <a:ext uri="{9D8B030D-6E8A-4147-A177-3AD203B41FA5}">
                      <a16:colId xmlns:a16="http://schemas.microsoft.com/office/drawing/2014/main" val="1137530631"/>
                    </a:ext>
                  </a:extLst>
                </a:gridCol>
                <a:gridCol w="1016000">
                  <a:extLst>
                    <a:ext uri="{9D8B030D-6E8A-4147-A177-3AD203B41FA5}">
                      <a16:colId xmlns:a16="http://schemas.microsoft.com/office/drawing/2014/main" val="1407189418"/>
                    </a:ext>
                  </a:extLst>
                </a:gridCol>
                <a:gridCol w="1016000">
                  <a:extLst>
                    <a:ext uri="{9D8B030D-6E8A-4147-A177-3AD203B41FA5}">
                      <a16:colId xmlns:a16="http://schemas.microsoft.com/office/drawing/2014/main" val="137875312"/>
                    </a:ext>
                  </a:extLst>
                </a:gridCol>
                <a:gridCol w="1016000">
                  <a:extLst>
                    <a:ext uri="{9D8B030D-6E8A-4147-A177-3AD203B41FA5}">
                      <a16:colId xmlns:a16="http://schemas.microsoft.com/office/drawing/2014/main" val="3980525908"/>
                    </a:ext>
                  </a:extLst>
                </a:gridCol>
                <a:gridCol w="1016000">
                  <a:extLst>
                    <a:ext uri="{9D8B030D-6E8A-4147-A177-3AD203B41FA5}">
                      <a16:colId xmlns:a16="http://schemas.microsoft.com/office/drawing/2014/main" val="4272012059"/>
                    </a:ext>
                  </a:extLst>
                </a:gridCol>
              </a:tblGrid>
              <a:tr h="370840">
                <a:tc>
                  <a:txBody>
                    <a:bodyPr/>
                    <a:lstStyle/>
                    <a:p>
                      <a:pPr algn="ctr"/>
                      <a:r>
                        <a:rPr lang="fr-FR" dirty="0"/>
                        <a:t>C</a:t>
                      </a:r>
                    </a:p>
                  </a:txBody>
                  <a:tcPr/>
                </a:tc>
                <a:tc>
                  <a:txBody>
                    <a:bodyPr/>
                    <a:lstStyle/>
                    <a:p>
                      <a:pPr algn="ctr"/>
                      <a:r>
                        <a:rPr lang="fr-FR" dirty="0"/>
                        <a:t>O</a:t>
                      </a:r>
                    </a:p>
                  </a:txBody>
                  <a:tcPr/>
                </a:tc>
                <a:tc>
                  <a:txBody>
                    <a:bodyPr/>
                    <a:lstStyle/>
                    <a:p>
                      <a:pPr algn="ctr"/>
                      <a:r>
                        <a:rPr lang="fr-FR" dirty="0"/>
                        <a:t>M</a:t>
                      </a:r>
                    </a:p>
                  </a:txBody>
                  <a:tcPr/>
                </a:tc>
                <a:tc>
                  <a:txBody>
                    <a:bodyPr/>
                    <a:lstStyle/>
                    <a:p>
                      <a:pPr algn="ctr"/>
                      <a:r>
                        <a:rPr lang="fr-FR" dirty="0"/>
                        <a:t>P</a:t>
                      </a:r>
                    </a:p>
                  </a:txBody>
                  <a:tcPr/>
                </a:tc>
                <a:tc>
                  <a:txBody>
                    <a:bodyPr/>
                    <a:lstStyle/>
                    <a:p>
                      <a:pPr algn="ctr"/>
                      <a:r>
                        <a:rPr lang="fr-FR" dirty="0"/>
                        <a:t>R</a:t>
                      </a:r>
                    </a:p>
                  </a:txBody>
                  <a:tcPr/>
                </a:tc>
                <a:tc>
                  <a:txBody>
                    <a:bodyPr/>
                    <a:lstStyle/>
                    <a:p>
                      <a:pPr algn="ctr"/>
                      <a:r>
                        <a:rPr lang="fr-FR" dirty="0"/>
                        <a:t>I</a:t>
                      </a:r>
                    </a:p>
                  </a:txBody>
                  <a:tcPr/>
                </a:tc>
                <a:tc>
                  <a:txBody>
                    <a:bodyPr/>
                    <a:lstStyle/>
                    <a:p>
                      <a:pPr algn="ctr"/>
                      <a:r>
                        <a:rPr lang="fr-FR" dirty="0"/>
                        <a:t>S</a:t>
                      </a:r>
                    </a:p>
                  </a:txBody>
                  <a:tcPr/>
                </a:tc>
                <a:tc>
                  <a:txBody>
                    <a:bodyPr/>
                    <a:lstStyle/>
                    <a:p>
                      <a:pPr algn="ctr"/>
                      <a:r>
                        <a:rPr lang="fr-FR" dirty="0"/>
                        <a:t>\0</a:t>
                      </a:r>
                    </a:p>
                  </a:txBody>
                  <a:tcPr/>
                </a:tc>
                <a:extLst>
                  <a:ext uri="{0D108BD9-81ED-4DB2-BD59-A6C34878D82A}">
                    <a16:rowId xmlns:a16="http://schemas.microsoft.com/office/drawing/2014/main" val="3185330780"/>
                  </a:ext>
                </a:extLst>
              </a:tr>
            </a:tbl>
          </a:graphicData>
        </a:graphic>
      </p:graphicFrame>
      <p:cxnSp>
        <p:nvCxnSpPr>
          <p:cNvPr id="7" name="Connecteur en arc 6">
            <a:extLst>
              <a:ext uri="{FF2B5EF4-FFF2-40B4-BE49-F238E27FC236}">
                <a16:creationId xmlns:a16="http://schemas.microsoft.com/office/drawing/2014/main" id="{7C8130C7-7153-4A49-86AE-4D43ADE618ED}"/>
              </a:ext>
            </a:extLst>
          </p:cNvPr>
          <p:cNvCxnSpPr/>
          <p:nvPr/>
        </p:nvCxnSpPr>
        <p:spPr>
          <a:xfrm>
            <a:off x="1240890" y="4825666"/>
            <a:ext cx="1202076" cy="268089"/>
          </a:xfrm>
          <a:prstGeom prst="curvedConnector3">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BB63A8A-F000-E942-95BE-4E804A71945B}"/>
              </a:ext>
            </a:extLst>
          </p:cNvPr>
          <p:cNvSpPr txBox="1"/>
          <p:nvPr/>
        </p:nvSpPr>
        <p:spPr>
          <a:xfrm>
            <a:off x="1006867" y="4943853"/>
            <a:ext cx="889987" cy="369332"/>
          </a:xfrm>
          <a:prstGeom prst="rect">
            <a:avLst/>
          </a:prstGeom>
          <a:noFill/>
        </p:spPr>
        <p:txBody>
          <a:bodyPr wrap="none" rtlCol="0">
            <a:spAutoFit/>
          </a:bodyPr>
          <a:lstStyle/>
          <a:p>
            <a:r>
              <a:rPr lang="fr-FR" dirty="0"/>
              <a:t>Chaine</a:t>
            </a:r>
          </a:p>
        </p:txBody>
      </p:sp>
      <p:pic>
        <p:nvPicPr>
          <p:cNvPr id="9" name="Image 8">
            <a:extLst>
              <a:ext uri="{FF2B5EF4-FFF2-40B4-BE49-F238E27FC236}">
                <a16:creationId xmlns:a16="http://schemas.microsoft.com/office/drawing/2014/main" id="{BD95406E-515F-454F-896B-2D937E782EAE}"/>
              </a:ext>
            </a:extLst>
          </p:cNvPr>
          <p:cNvPicPr>
            <a:picLocks noChangeAspect="1"/>
          </p:cNvPicPr>
          <p:nvPr/>
        </p:nvPicPr>
        <p:blipFill>
          <a:blip r:embed="rId2"/>
          <a:stretch>
            <a:fillRect/>
          </a:stretch>
        </p:blipFill>
        <p:spPr>
          <a:xfrm>
            <a:off x="152594" y="5757096"/>
            <a:ext cx="804511" cy="602607"/>
          </a:xfrm>
          <a:prstGeom prst="rect">
            <a:avLst/>
          </a:prstGeom>
        </p:spPr>
      </p:pic>
    </p:spTree>
    <p:extLst>
      <p:ext uri="{BB962C8B-B14F-4D97-AF65-F5344CB8AC3E}">
        <p14:creationId xmlns:p14="http://schemas.microsoft.com/office/powerpoint/2010/main" val="223786299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Il va falloir faire une boucle pour lire ou écrire une chaine ????</a:t>
            </a:r>
          </a:p>
          <a:p>
            <a:r>
              <a:rPr lang="fr-FR" dirty="0"/>
              <a:t>Non rassurez vous, </a:t>
            </a:r>
            <a:r>
              <a:rPr lang="fr-FR" dirty="0" err="1"/>
              <a:t>printf</a:t>
            </a:r>
            <a:r>
              <a:rPr lang="fr-FR" dirty="0"/>
              <a:t> et </a:t>
            </a:r>
            <a:r>
              <a:rPr lang="fr-FR" dirty="0" err="1"/>
              <a:t>scanf</a:t>
            </a:r>
            <a:r>
              <a:rPr lang="fr-FR" dirty="0"/>
              <a:t> permettent de lire et écrire directement des chaines grâce à l’identifiant %s.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172</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38B71E09-44AE-424C-ACEC-802CB52A3F86}"/>
              </a:ext>
            </a:extLst>
          </p:cNvPr>
          <p:cNvPicPr>
            <a:picLocks noChangeAspect="1"/>
          </p:cNvPicPr>
          <p:nvPr/>
        </p:nvPicPr>
        <p:blipFill>
          <a:blip r:embed="rId3"/>
          <a:stretch>
            <a:fillRect/>
          </a:stretch>
        </p:blipFill>
        <p:spPr>
          <a:xfrm>
            <a:off x="1004513" y="3517599"/>
            <a:ext cx="4461339" cy="3156321"/>
          </a:xfrm>
          <a:prstGeom prst="rect">
            <a:avLst/>
          </a:prstGeom>
        </p:spPr>
      </p:pic>
      <p:sp>
        <p:nvSpPr>
          <p:cNvPr id="10" name="ZoneTexte 9">
            <a:extLst>
              <a:ext uri="{FF2B5EF4-FFF2-40B4-BE49-F238E27FC236}">
                <a16:creationId xmlns:a16="http://schemas.microsoft.com/office/drawing/2014/main" id="{44B768BB-6BC3-BB48-863B-22F1F83DC1E9}"/>
              </a:ext>
            </a:extLst>
          </p:cNvPr>
          <p:cNvSpPr txBox="1"/>
          <p:nvPr/>
        </p:nvSpPr>
        <p:spPr>
          <a:xfrm>
            <a:off x="5656480" y="4298674"/>
            <a:ext cx="4785284" cy="369332"/>
          </a:xfrm>
          <a:prstGeom prst="rect">
            <a:avLst/>
          </a:prstGeom>
          <a:noFill/>
        </p:spPr>
        <p:txBody>
          <a:bodyPr wrap="none" rtlCol="0">
            <a:spAutoFit/>
          </a:bodyPr>
          <a:lstStyle/>
          <a:p>
            <a:r>
              <a:rPr lang="fr-FR" dirty="0"/>
              <a:t>On aurait pu aussi l’initialiser comme cela : </a:t>
            </a:r>
          </a:p>
        </p:txBody>
      </p:sp>
      <p:pic>
        <p:nvPicPr>
          <p:cNvPr id="12" name="Image 11">
            <a:extLst>
              <a:ext uri="{FF2B5EF4-FFF2-40B4-BE49-F238E27FC236}">
                <a16:creationId xmlns:a16="http://schemas.microsoft.com/office/drawing/2014/main" id="{6C58C2A3-D637-974E-994A-20AFB95005C2}"/>
              </a:ext>
            </a:extLst>
          </p:cNvPr>
          <p:cNvPicPr>
            <a:picLocks noChangeAspect="1"/>
          </p:cNvPicPr>
          <p:nvPr/>
        </p:nvPicPr>
        <p:blipFill>
          <a:blip r:embed="rId4"/>
          <a:stretch>
            <a:fillRect/>
          </a:stretch>
        </p:blipFill>
        <p:spPr>
          <a:xfrm>
            <a:off x="5790044" y="3552259"/>
            <a:ext cx="2933700" cy="698500"/>
          </a:xfrm>
          <a:prstGeom prst="rect">
            <a:avLst/>
          </a:prstGeom>
        </p:spPr>
      </p:pic>
      <p:pic>
        <p:nvPicPr>
          <p:cNvPr id="16" name="Image 15">
            <a:extLst>
              <a:ext uri="{FF2B5EF4-FFF2-40B4-BE49-F238E27FC236}">
                <a16:creationId xmlns:a16="http://schemas.microsoft.com/office/drawing/2014/main" id="{0D55A9F2-5B14-2C4B-A820-3B4E8CBB09F0}"/>
              </a:ext>
            </a:extLst>
          </p:cNvPr>
          <p:cNvPicPr>
            <a:picLocks noChangeAspect="1"/>
          </p:cNvPicPr>
          <p:nvPr/>
        </p:nvPicPr>
        <p:blipFill>
          <a:blip r:embed="rId5"/>
          <a:stretch>
            <a:fillRect/>
          </a:stretch>
        </p:blipFill>
        <p:spPr>
          <a:xfrm>
            <a:off x="5790044" y="4715921"/>
            <a:ext cx="6194999" cy="1735346"/>
          </a:xfrm>
          <a:prstGeom prst="rect">
            <a:avLst/>
          </a:prstGeom>
        </p:spPr>
      </p:pic>
    </p:spTree>
    <p:extLst>
      <p:ext uri="{BB962C8B-B14F-4D97-AF65-F5344CB8AC3E}">
        <p14:creationId xmlns:p14="http://schemas.microsoft.com/office/powerpoint/2010/main" val="20400202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a:solidFill>
                  <a:srgbClr val="FFFF00"/>
                </a:solidFill>
              </a:rPr>
              <a:t>Et c’est tout ?</a:t>
            </a:r>
          </a:p>
          <a:p>
            <a:pPr algn="just"/>
            <a:r>
              <a:rPr lang="fr-FR" dirty="0"/>
              <a:t>Non l’intérêt avec les chaines de caractères c’est qu’il existe une bibliothèque qui permet d’avoir un grand nombre de fonctions de manipulation. </a:t>
            </a:r>
          </a:p>
          <a:p>
            <a:pPr algn="just"/>
            <a:r>
              <a:rPr lang="fr-FR" dirty="0"/>
              <a:t>Pour pouvoir utiliser toutes ces fonctions vous devez commencer par inclure la bibliothèque </a:t>
            </a:r>
            <a:r>
              <a:rPr lang="fr-FR" dirty="0" err="1"/>
              <a:t>string.h</a:t>
            </a:r>
            <a:r>
              <a:rPr lang="fr-FR" dirty="0"/>
              <a:t> et là un monde merveilleux s’ouvre à vous.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173</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474547FA-75C0-D543-892A-77F5D05A2080}"/>
              </a:ext>
            </a:extLst>
          </p:cNvPr>
          <p:cNvPicPr>
            <a:picLocks noChangeAspect="1"/>
          </p:cNvPicPr>
          <p:nvPr/>
        </p:nvPicPr>
        <p:blipFill>
          <a:blip r:embed="rId2"/>
          <a:stretch>
            <a:fillRect/>
          </a:stretch>
        </p:blipFill>
        <p:spPr>
          <a:xfrm>
            <a:off x="960420" y="5282139"/>
            <a:ext cx="5524500" cy="1308100"/>
          </a:xfrm>
          <a:prstGeom prst="rect">
            <a:avLst/>
          </a:prstGeom>
        </p:spPr>
      </p:pic>
    </p:spTree>
    <p:extLst>
      <p:ext uri="{BB962C8B-B14F-4D97-AF65-F5344CB8AC3E}">
        <p14:creationId xmlns:p14="http://schemas.microsoft.com/office/powerpoint/2010/main" val="90339198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dirty="0"/>
              <a:t>A vous maintenant les </a:t>
            </a:r>
            <a:r>
              <a:rPr lang="fr-FR" dirty="0" err="1"/>
              <a:t>strlen</a:t>
            </a:r>
            <a:r>
              <a:rPr lang="fr-FR" dirty="0"/>
              <a:t>, </a:t>
            </a:r>
            <a:r>
              <a:rPr lang="fr-FR" dirty="0" err="1"/>
              <a:t>strcpy</a:t>
            </a:r>
            <a:r>
              <a:rPr lang="fr-FR" dirty="0"/>
              <a:t>, </a:t>
            </a:r>
            <a:r>
              <a:rPr lang="fr-FR" dirty="0" err="1"/>
              <a:t>strncat</a:t>
            </a:r>
            <a:r>
              <a:rPr lang="fr-FR" dirty="0"/>
              <a:t>, </a:t>
            </a:r>
            <a:r>
              <a:rPr lang="fr-FR" dirty="0" err="1"/>
              <a:t>strcspn</a:t>
            </a:r>
            <a:r>
              <a:rPr lang="fr-FR" dirty="0"/>
              <a:t> et autres </a:t>
            </a:r>
            <a:r>
              <a:rPr lang="fr-FR" dirty="0" err="1"/>
              <a:t>strtok</a:t>
            </a:r>
            <a:r>
              <a:rPr lang="fr-FR" dirty="0"/>
              <a:t>. Il y en a en tout une quinzaine qui commencent toutes par </a:t>
            </a:r>
            <a:r>
              <a:rPr lang="fr-FR" dirty="0" err="1"/>
              <a:t>str</a:t>
            </a:r>
            <a:r>
              <a:rPr lang="fr-FR" dirty="0"/>
              <a:t>. </a:t>
            </a:r>
          </a:p>
          <a:p>
            <a:endParaRPr lang="fr-FR" dirty="0"/>
          </a:p>
          <a:p>
            <a:r>
              <a:rPr lang="fr-FR" dirty="0"/>
              <a:t>On va illustrer les principales et nous donnerons que les actions des secondaires. Ok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174</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spTree>
    <p:extLst>
      <p:ext uri="{BB962C8B-B14F-4D97-AF65-F5344CB8AC3E}">
        <p14:creationId xmlns:p14="http://schemas.microsoft.com/office/powerpoint/2010/main" val="269023975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err="1">
                <a:solidFill>
                  <a:srgbClr val="FFFF00"/>
                </a:solidFill>
              </a:rPr>
              <a:t>strlen</a:t>
            </a:r>
            <a:r>
              <a:rPr lang="fr-FR" b="1" dirty="0">
                <a:solidFill>
                  <a:srgbClr val="FFFF00"/>
                </a:solidFill>
              </a:rPr>
              <a:t> (</a:t>
            </a:r>
            <a:r>
              <a:rPr lang="fr-FR" b="1" dirty="0" err="1">
                <a:solidFill>
                  <a:srgbClr val="FFFF00"/>
                </a:solidFill>
              </a:rPr>
              <a:t>const</a:t>
            </a:r>
            <a:r>
              <a:rPr lang="fr-FR" b="1" dirty="0">
                <a:solidFill>
                  <a:srgbClr val="FFFF00"/>
                </a:solidFill>
              </a:rPr>
              <a:t> char *</a:t>
            </a:r>
            <a:r>
              <a:rPr lang="fr-FR" b="1" dirty="0" err="1">
                <a:solidFill>
                  <a:srgbClr val="FFFF00"/>
                </a:solidFill>
              </a:rPr>
              <a:t>cs</a:t>
            </a:r>
            <a:r>
              <a:rPr lang="fr-FR" b="1" dirty="0">
                <a:solidFill>
                  <a:srgbClr val="FFFF00"/>
                </a:solidFill>
              </a:rPr>
              <a:t>); </a:t>
            </a:r>
          </a:p>
          <a:p>
            <a:pPr lvl="1"/>
            <a:r>
              <a:rPr lang="fr-FR" dirty="0"/>
              <a:t>Elle retourne le nombre de caractères de la chaine (sans le \0).</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175</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F303F2BA-7593-8147-8EA7-4F6ED81AD862}"/>
              </a:ext>
            </a:extLst>
          </p:cNvPr>
          <p:cNvPicPr>
            <a:picLocks noChangeAspect="1"/>
          </p:cNvPicPr>
          <p:nvPr/>
        </p:nvPicPr>
        <p:blipFill>
          <a:blip r:embed="rId2"/>
          <a:stretch>
            <a:fillRect/>
          </a:stretch>
        </p:blipFill>
        <p:spPr>
          <a:xfrm>
            <a:off x="556445" y="3258049"/>
            <a:ext cx="8140700" cy="3403600"/>
          </a:xfrm>
          <a:prstGeom prst="rect">
            <a:avLst/>
          </a:prstGeom>
        </p:spPr>
      </p:pic>
      <p:pic>
        <p:nvPicPr>
          <p:cNvPr id="9" name="Image 8">
            <a:extLst>
              <a:ext uri="{FF2B5EF4-FFF2-40B4-BE49-F238E27FC236}">
                <a16:creationId xmlns:a16="http://schemas.microsoft.com/office/drawing/2014/main" id="{8A0523D2-F1D3-E049-A9F1-B835A9787BAC}"/>
              </a:ext>
            </a:extLst>
          </p:cNvPr>
          <p:cNvPicPr>
            <a:picLocks noChangeAspect="1"/>
          </p:cNvPicPr>
          <p:nvPr/>
        </p:nvPicPr>
        <p:blipFill>
          <a:blip r:embed="rId3"/>
          <a:stretch>
            <a:fillRect/>
          </a:stretch>
        </p:blipFill>
        <p:spPr>
          <a:xfrm>
            <a:off x="8822906" y="4439149"/>
            <a:ext cx="3060700" cy="520700"/>
          </a:xfrm>
          <a:prstGeom prst="rect">
            <a:avLst/>
          </a:prstGeom>
        </p:spPr>
      </p:pic>
    </p:spTree>
    <p:extLst>
      <p:ext uri="{BB962C8B-B14F-4D97-AF65-F5344CB8AC3E}">
        <p14:creationId xmlns:p14="http://schemas.microsoft.com/office/powerpoint/2010/main" val="159565944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err="1">
                <a:solidFill>
                  <a:srgbClr val="FFFF00"/>
                </a:solidFill>
              </a:rPr>
              <a:t>strcpy</a:t>
            </a:r>
            <a:r>
              <a:rPr lang="fr-FR" b="1" dirty="0">
                <a:solidFill>
                  <a:srgbClr val="FFFF00"/>
                </a:solidFill>
              </a:rPr>
              <a:t> (char *s, </a:t>
            </a:r>
            <a:r>
              <a:rPr lang="fr-FR" b="1" dirty="0" err="1">
                <a:solidFill>
                  <a:srgbClr val="FFFF00"/>
                </a:solidFill>
              </a:rPr>
              <a:t>const</a:t>
            </a:r>
            <a:r>
              <a:rPr lang="fr-FR" b="1" dirty="0">
                <a:solidFill>
                  <a:srgbClr val="FFFF00"/>
                </a:solidFill>
              </a:rPr>
              <a:t> char *ct); </a:t>
            </a:r>
          </a:p>
          <a:p>
            <a:pPr lvl="1"/>
            <a:r>
              <a:rPr lang="fr-FR" dirty="0"/>
              <a:t>Elle copie une chaine ct dans une chaine s. Attention il faut que les deux chaines soient déclarées (pas obligatoirement avec la même taille)</a:t>
            </a:r>
          </a:p>
          <a:p>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176</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0DD6F072-BE4B-124B-A5B9-741F36A9DFF5}"/>
              </a:ext>
            </a:extLst>
          </p:cNvPr>
          <p:cNvPicPr>
            <a:picLocks noChangeAspect="1"/>
          </p:cNvPicPr>
          <p:nvPr/>
        </p:nvPicPr>
        <p:blipFill>
          <a:blip r:embed="rId2"/>
          <a:stretch>
            <a:fillRect/>
          </a:stretch>
        </p:blipFill>
        <p:spPr>
          <a:xfrm>
            <a:off x="1183213" y="3449154"/>
            <a:ext cx="6687548" cy="2877551"/>
          </a:xfrm>
          <a:prstGeom prst="rect">
            <a:avLst/>
          </a:prstGeom>
        </p:spPr>
      </p:pic>
      <p:pic>
        <p:nvPicPr>
          <p:cNvPr id="9" name="Image 8">
            <a:extLst>
              <a:ext uri="{FF2B5EF4-FFF2-40B4-BE49-F238E27FC236}">
                <a16:creationId xmlns:a16="http://schemas.microsoft.com/office/drawing/2014/main" id="{9229BFA8-3182-A541-8B52-DD3C6AFD11C1}"/>
              </a:ext>
            </a:extLst>
          </p:cNvPr>
          <p:cNvPicPr>
            <a:picLocks noChangeAspect="1"/>
          </p:cNvPicPr>
          <p:nvPr/>
        </p:nvPicPr>
        <p:blipFill>
          <a:blip r:embed="rId3"/>
          <a:stretch>
            <a:fillRect/>
          </a:stretch>
        </p:blipFill>
        <p:spPr>
          <a:xfrm>
            <a:off x="8373652" y="4627580"/>
            <a:ext cx="3060700" cy="520700"/>
          </a:xfrm>
          <a:prstGeom prst="rect">
            <a:avLst/>
          </a:prstGeom>
        </p:spPr>
      </p:pic>
    </p:spTree>
    <p:extLst>
      <p:ext uri="{BB962C8B-B14F-4D97-AF65-F5344CB8AC3E}">
        <p14:creationId xmlns:p14="http://schemas.microsoft.com/office/powerpoint/2010/main" val="105697777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err="1">
                <a:solidFill>
                  <a:srgbClr val="FFFF00"/>
                </a:solidFill>
              </a:rPr>
              <a:t>strncpy</a:t>
            </a:r>
            <a:r>
              <a:rPr lang="fr-FR" b="1" dirty="0">
                <a:solidFill>
                  <a:srgbClr val="FFFF00"/>
                </a:solidFill>
              </a:rPr>
              <a:t> (char *dst, </a:t>
            </a:r>
            <a:r>
              <a:rPr lang="fr-FR" b="1" dirty="0" err="1">
                <a:solidFill>
                  <a:srgbClr val="FFFF00"/>
                </a:solidFill>
              </a:rPr>
              <a:t>const</a:t>
            </a:r>
            <a:r>
              <a:rPr lang="fr-FR" b="1" dirty="0">
                <a:solidFill>
                  <a:srgbClr val="FFFF00"/>
                </a:solidFill>
              </a:rPr>
              <a:t> char *</a:t>
            </a:r>
            <a:r>
              <a:rPr lang="fr-FR" b="1" dirty="0" err="1">
                <a:solidFill>
                  <a:srgbClr val="FFFF00"/>
                </a:solidFill>
              </a:rPr>
              <a:t>src</a:t>
            </a:r>
            <a:r>
              <a:rPr lang="fr-FR" b="1" dirty="0">
                <a:solidFill>
                  <a:srgbClr val="FFFF00"/>
                </a:solidFill>
              </a:rPr>
              <a:t>, </a:t>
            </a:r>
            <a:r>
              <a:rPr lang="fr-FR" b="1" dirty="0" err="1">
                <a:solidFill>
                  <a:srgbClr val="FFFF00"/>
                </a:solidFill>
              </a:rPr>
              <a:t>size_t</a:t>
            </a:r>
            <a:r>
              <a:rPr lang="fr-FR" b="1" dirty="0">
                <a:solidFill>
                  <a:srgbClr val="FFFF00"/>
                </a:solidFill>
              </a:rPr>
              <a:t> n);</a:t>
            </a:r>
          </a:p>
          <a:p>
            <a:pPr algn="just"/>
            <a:r>
              <a:rPr lang="fr-FR" dirty="0"/>
              <a:t>La même chose mais en contrôlant le nombre de caractères copiés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177</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1A24E996-3F6C-7045-A483-F0B254F81CFB}"/>
              </a:ext>
            </a:extLst>
          </p:cNvPr>
          <p:cNvPicPr>
            <a:picLocks noChangeAspect="1"/>
          </p:cNvPicPr>
          <p:nvPr/>
        </p:nvPicPr>
        <p:blipFill>
          <a:blip r:embed="rId2"/>
          <a:stretch>
            <a:fillRect/>
          </a:stretch>
        </p:blipFill>
        <p:spPr>
          <a:xfrm>
            <a:off x="6903282" y="3378783"/>
            <a:ext cx="3390900" cy="495300"/>
          </a:xfrm>
          <a:prstGeom prst="rect">
            <a:avLst/>
          </a:prstGeom>
        </p:spPr>
      </p:pic>
      <p:pic>
        <p:nvPicPr>
          <p:cNvPr id="9" name="Image 8">
            <a:extLst>
              <a:ext uri="{FF2B5EF4-FFF2-40B4-BE49-F238E27FC236}">
                <a16:creationId xmlns:a16="http://schemas.microsoft.com/office/drawing/2014/main" id="{62526D1F-F437-3949-AB47-79FD4018D546}"/>
              </a:ext>
            </a:extLst>
          </p:cNvPr>
          <p:cNvPicPr>
            <a:picLocks noChangeAspect="1"/>
          </p:cNvPicPr>
          <p:nvPr/>
        </p:nvPicPr>
        <p:blipFill>
          <a:blip r:embed="rId3"/>
          <a:stretch>
            <a:fillRect/>
          </a:stretch>
        </p:blipFill>
        <p:spPr>
          <a:xfrm>
            <a:off x="444015" y="3284092"/>
            <a:ext cx="5415411" cy="3327542"/>
          </a:xfrm>
          <a:prstGeom prst="rect">
            <a:avLst/>
          </a:prstGeom>
        </p:spPr>
      </p:pic>
      <p:sp>
        <p:nvSpPr>
          <p:cNvPr id="10" name="ZoneTexte 9">
            <a:extLst>
              <a:ext uri="{FF2B5EF4-FFF2-40B4-BE49-F238E27FC236}">
                <a16:creationId xmlns:a16="http://schemas.microsoft.com/office/drawing/2014/main" id="{F8693978-CB00-0E42-ACCE-716BA97E93EC}"/>
              </a:ext>
            </a:extLst>
          </p:cNvPr>
          <p:cNvSpPr txBox="1"/>
          <p:nvPr/>
        </p:nvSpPr>
        <p:spPr>
          <a:xfrm>
            <a:off x="6381355" y="4376790"/>
            <a:ext cx="5125702" cy="923330"/>
          </a:xfrm>
          <a:prstGeom prst="rect">
            <a:avLst/>
          </a:prstGeom>
          <a:noFill/>
        </p:spPr>
        <p:txBody>
          <a:bodyPr wrap="square" rtlCol="0">
            <a:spAutoFit/>
          </a:bodyPr>
          <a:lstStyle/>
          <a:p>
            <a:r>
              <a:rPr lang="fr-FR" dirty="0"/>
              <a:t>Attention: </a:t>
            </a:r>
            <a:r>
              <a:rPr lang="fr-FR" dirty="0" err="1"/>
              <a:t>strncpy</a:t>
            </a:r>
            <a:r>
              <a:rPr lang="fr-FR" dirty="0"/>
              <a:t> ne copie pas le \0. Il faut donc le mettre manuellement à la fin de la chaine destination. </a:t>
            </a:r>
          </a:p>
        </p:txBody>
      </p:sp>
    </p:spTree>
    <p:extLst>
      <p:ext uri="{BB962C8B-B14F-4D97-AF65-F5344CB8AC3E}">
        <p14:creationId xmlns:p14="http://schemas.microsoft.com/office/powerpoint/2010/main" val="62887105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err="1">
                <a:solidFill>
                  <a:srgbClr val="FFFF00"/>
                </a:solidFill>
              </a:rPr>
              <a:t>strcat</a:t>
            </a:r>
            <a:r>
              <a:rPr lang="fr-FR" b="1" dirty="0">
                <a:solidFill>
                  <a:srgbClr val="FFFF00"/>
                </a:solidFill>
              </a:rPr>
              <a:t> (char *s, </a:t>
            </a:r>
            <a:r>
              <a:rPr lang="fr-FR" b="1" dirty="0" err="1">
                <a:solidFill>
                  <a:srgbClr val="FFFF00"/>
                </a:solidFill>
              </a:rPr>
              <a:t>const</a:t>
            </a:r>
            <a:r>
              <a:rPr lang="fr-FR" b="1" dirty="0">
                <a:solidFill>
                  <a:srgbClr val="FFFF00"/>
                </a:solidFill>
              </a:rPr>
              <a:t> char *ct);</a:t>
            </a:r>
          </a:p>
          <a:p>
            <a:r>
              <a:rPr lang="fr-FR" dirty="0"/>
              <a:t>Cat veut dire concaténation, ajouter à la fin de la chaine s la chaine ct.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178</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1CCBF145-B8D9-2A48-8ADB-FDCB29B3614A}"/>
              </a:ext>
            </a:extLst>
          </p:cNvPr>
          <p:cNvPicPr>
            <a:picLocks noChangeAspect="1"/>
          </p:cNvPicPr>
          <p:nvPr/>
        </p:nvPicPr>
        <p:blipFill>
          <a:blip r:embed="rId2"/>
          <a:stretch>
            <a:fillRect/>
          </a:stretch>
        </p:blipFill>
        <p:spPr>
          <a:xfrm>
            <a:off x="345326" y="3618534"/>
            <a:ext cx="4750655" cy="2959094"/>
          </a:xfrm>
          <a:prstGeom prst="rect">
            <a:avLst/>
          </a:prstGeom>
        </p:spPr>
      </p:pic>
      <p:pic>
        <p:nvPicPr>
          <p:cNvPr id="9" name="Image 8">
            <a:extLst>
              <a:ext uri="{FF2B5EF4-FFF2-40B4-BE49-F238E27FC236}">
                <a16:creationId xmlns:a16="http://schemas.microsoft.com/office/drawing/2014/main" id="{85043802-C2EA-5049-A244-DE34B8A89E75}"/>
              </a:ext>
            </a:extLst>
          </p:cNvPr>
          <p:cNvPicPr>
            <a:picLocks noChangeAspect="1"/>
          </p:cNvPicPr>
          <p:nvPr/>
        </p:nvPicPr>
        <p:blipFill>
          <a:blip r:embed="rId3"/>
          <a:stretch>
            <a:fillRect/>
          </a:stretch>
        </p:blipFill>
        <p:spPr>
          <a:xfrm>
            <a:off x="5743930" y="3339134"/>
            <a:ext cx="5562600" cy="558800"/>
          </a:xfrm>
          <a:prstGeom prst="rect">
            <a:avLst/>
          </a:prstGeom>
        </p:spPr>
      </p:pic>
      <p:sp>
        <p:nvSpPr>
          <p:cNvPr id="10" name="ZoneTexte 9">
            <a:extLst>
              <a:ext uri="{FF2B5EF4-FFF2-40B4-BE49-F238E27FC236}">
                <a16:creationId xmlns:a16="http://schemas.microsoft.com/office/drawing/2014/main" id="{48075114-4BA6-BA49-9960-7148AB702BE5}"/>
              </a:ext>
            </a:extLst>
          </p:cNvPr>
          <p:cNvSpPr txBox="1"/>
          <p:nvPr/>
        </p:nvSpPr>
        <p:spPr>
          <a:xfrm>
            <a:off x="5167901" y="4040917"/>
            <a:ext cx="6945329" cy="1200329"/>
          </a:xfrm>
          <a:prstGeom prst="rect">
            <a:avLst/>
          </a:prstGeom>
          <a:noFill/>
        </p:spPr>
        <p:txBody>
          <a:bodyPr wrap="square" rtlCol="0">
            <a:spAutoFit/>
          </a:bodyPr>
          <a:lstStyle/>
          <a:p>
            <a:pPr algn="just"/>
            <a:r>
              <a:rPr lang="fr-FR" dirty="0"/>
              <a:t>Comme pour </a:t>
            </a:r>
            <a:r>
              <a:rPr lang="fr-FR" dirty="0" err="1"/>
              <a:t>strncpy</a:t>
            </a:r>
            <a:r>
              <a:rPr lang="fr-FR" dirty="0"/>
              <a:t> il existe une fonction </a:t>
            </a:r>
          </a:p>
          <a:p>
            <a:pPr algn="just"/>
            <a:r>
              <a:rPr lang="fr-FR" dirty="0" err="1"/>
              <a:t>strncat</a:t>
            </a:r>
            <a:r>
              <a:rPr lang="fr-FR" dirty="0"/>
              <a:t> (char *s, </a:t>
            </a:r>
            <a:r>
              <a:rPr lang="fr-FR" dirty="0" err="1"/>
              <a:t>const</a:t>
            </a:r>
            <a:r>
              <a:rPr lang="fr-FR" dirty="0"/>
              <a:t> char *ct, </a:t>
            </a:r>
            <a:r>
              <a:rPr lang="fr-FR" dirty="0" err="1"/>
              <a:t>size_t</a:t>
            </a:r>
            <a:r>
              <a:rPr lang="fr-FR" dirty="0"/>
              <a:t> n)  avec les mêmes contraintes sur l’ajout du \0 à la fin sauf qu’il ne faut pas oublier que la longueur de la chaine totale = </a:t>
            </a:r>
            <a:r>
              <a:rPr lang="fr-FR" dirty="0" err="1"/>
              <a:t>stren</a:t>
            </a:r>
            <a:r>
              <a:rPr lang="fr-FR" dirty="0"/>
              <a:t>(</a:t>
            </a:r>
            <a:r>
              <a:rPr lang="fr-FR" dirty="0" err="1"/>
              <a:t>src</a:t>
            </a:r>
            <a:r>
              <a:rPr lang="fr-FR" dirty="0"/>
              <a:t>) + ajout.</a:t>
            </a:r>
          </a:p>
        </p:txBody>
      </p:sp>
      <p:pic>
        <p:nvPicPr>
          <p:cNvPr id="12" name="Image 11">
            <a:extLst>
              <a:ext uri="{FF2B5EF4-FFF2-40B4-BE49-F238E27FC236}">
                <a16:creationId xmlns:a16="http://schemas.microsoft.com/office/drawing/2014/main" id="{8C9DB34F-19AD-534C-ABC7-34C3E4334CBF}"/>
              </a:ext>
            </a:extLst>
          </p:cNvPr>
          <p:cNvPicPr>
            <a:picLocks noChangeAspect="1"/>
          </p:cNvPicPr>
          <p:nvPr/>
        </p:nvPicPr>
        <p:blipFill>
          <a:blip r:embed="rId4"/>
          <a:stretch>
            <a:fillRect/>
          </a:stretch>
        </p:blipFill>
        <p:spPr>
          <a:xfrm>
            <a:off x="7259928" y="5230219"/>
            <a:ext cx="3856709" cy="1554924"/>
          </a:xfrm>
          <a:prstGeom prst="rect">
            <a:avLst/>
          </a:prstGeom>
        </p:spPr>
      </p:pic>
    </p:spTree>
    <p:extLst>
      <p:ext uri="{BB962C8B-B14F-4D97-AF65-F5344CB8AC3E}">
        <p14:creationId xmlns:p14="http://schemas.microsoft.com/office/powerpoint/2010/main" val="138601860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err="1">
                <a:solidFill>
                  <a:srgbClr val="FFFF00"/>
                </a:solidFill>
              </a:rPr>
              <a:t>strcmp</a:t>
            </a:r>
            <a:r>
              <a:rPr lang="fr-FR" b="1" dirty="0">
                <a:solidFill>
                  <a:srgbClr val="FFFF00"/>
                </a:solidFill>
              </a:rPr>
              <a:t> (</a:t>
            </a:r>
            <a:r>
              <a:rPr lang="fr-FR" b="1" dirty="0" err="1">
                <a:solidFill>
                  <a:srgbClr val="FFFF00"/>
                </a:solidFill>
              </a:rPr>
              <a:t>const</a:t>
            </a:r>
            <a:r>
              <a:rPr lang="fr-FR" b="1" dirty="0">
                <a:solidFill>
                  <a:srgbClr val="FFFF00"/>
                </a:solidFill>
              </a:rPr>
              <a:t> char *</a:t>
            </a:r>
            <a:r>
              <a:rPr lang="fr-FR" b="1" dirty="0" err="1">
                <a:solidFill>
                  <a:srgbClr val="FFFF00"/>
                </a:solidFill>
              </a:rPr>
              <a:t>cs</a:t>
            </a:r>
            <a:r>
              <a:rPr lang="fr-FR" b="1" dirty="0">
                <a:solidFill>
                  <a:srgbClr val="FFFF00"/>
                </a:solidFill>
              </a:rPr>
              <a:t>, </a:t>
            </a:r>
            <a:r>
              <a:rPr lang="fr-FR" b="1" dirty="0" err="1">
                <a:solidFill>
                  <a:srgbClr val="FFFF00"/>
                </a:solidFill>
              </a:rPr>
              <a:t>const</a:t>
            </a:r>
            <a:r>
              <a:rPr lang="fr-FR" b="1" dirty="0">
                <a:solidFill>
                  <a:srgbClr val="FFFF00"/>
                </a:solidFill>
              </a:rPr>
              <a:t> char *ct);</a:t>
            </a:r>
          </a:p>
          <a:p>
            <a:r>
              <a:rPr lang="fr-FR" dirty="0" err="1"/>
              <a:t>cmp</a:t>
            </a:r>
            <a:r>
              <a:rPr lang="fr-FR" dirty="0"/>
              <a:t> veut dire ici comparaison. On compare les deux chaines d’un point de vue lexical (OL est avant OM même au classement de L1).</a:t>
            </a:r>
          </a:p>
          <a:p>
            <a:r>
              <a:rPr lang="fr-FR" dirty="0"/>
              <a:t>Cette fonction renvoie un entier : </a:t>
            </a:r>
          </a:p>
          <a:p>
            <a:pPr lvl="1"/>
            <a:r>
              <a:rPr lang="fr-FR" dirty="0"/>
              <a:t>Une valeur négative si, lexicalement, </a:t>
            </a:r>
            <a:r>
              <a:rPr lang="fr-FR" i="1" dirty="0" err="1"/>
              <a:t>cs</a:t>
            </a:r>
            <a:r>
              <a:rPr lang="fr-FR" dirty="0"/>
              <a:t> &lt; </a:t>
            </a:r>
            <a:r>
              <a:rPr lang="fr-FR" i="1" dirty="0"/>
              <a:t>ct</a:t>
            </a:r>
            <a:endParaRPr lang="fr-FR" dirty="0"/>
          </a:p>
          <a:p>
            <a:pPr lvl="1"/>
            <a:r>
              <a:rPr lang="fr-FR" dirty="0"/>
              <a:t>Une valeur nulle si </a:t>
            </a:r>
            <a:r>
              <a:rPr lang="fr-FR" i="1" dirty="0" err="1"/>
              <a:t>cs</a:t>
            </a:r>
            <a:r>
              <a:rPr lang="fr-FR" dirty="0"/>
              <a:t> == </a:t>
            </a:r>
            <a:r>
              <a:rPr lang="fr-FR" i="1" dirty="0"/>
              <a:t>ct</a:t>
            </a:r>
            <a:endParaRPr lang="fr-FR" dirty="0"/>
          </a:p>
          <a:p>
            <a:pPr lvl="1"/>
            <a:r>
              <a:rPr lang="fr-FR" dirty="0"/>
              <a:t>Une valeur positive si </a:t>
            </a:r>
            <a:r>
              <a:rPr lang="fr-FR" i="1" dirty="0" err="1"/>
              <a:t>cs</a:t>
            </a:r>
            <a:r>
              <a:rPr lang="fr-FR" dirty="0"/>
              <a:t> &gt; </a:t>
            </a:r>
            <a:r>
              <a:rPr lang="fr-FR" i="1" dirty="0"/>
              <a:t>ct</a:t>
            </a:r>
            <a:endParaRPr lang="fr-FR" dirty="0"/>
          </a:p>
          <a:p>
            <a:pPr marL="0" indent="0">
              <a:buNone/>
            </a:pPr>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179</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2ECCA330-C6C4-C745-BEEF-206637916D4F}"/>
              </a:ext>
            </a:extLst>
          </p:cNvPr>
          <p:cNvPicPr>
            <a:picLocks noChangeAspect="1"/>
          </p:cNvPicPr>
          <p:nvPr/>
        </p:nvPicPr>
        <p:blipFill>
          <a:blip r:embed="rId2"/>
          <a:stretch>
            <a:fillRect/>
          </a:stretch>
        </p:blipFill>
        <p:spPr>
          <a:xfrm>
            <a:off x="6657654" y="4119245"/>
            <a:ext cx="5534346" cy="2589066"/>
          </a:xfrm>
          <a:prstGeom prst="rect">
            <a:avLst/>
          </a:prstGeom>
        </p:spPr>
      </p:pic>
      <p:pic>
        <p:nvPicPr>
          <p:cNvPr id="9" name="Image 8">
            <a:extLst>
              <a:ext uri="{FF2B5EF4-FFF2-40B4-BE49-F238E27FC236}">
                <a16:creationId xmlns:a16="http://schemas.microsoft.com/office/drawing/2014/main" id="{FFAFE3A8-21BA-8F40-B6CB-C2ADA4289653}"/>
              </a:ext>
            </a:extLst>
          </p:cNvPr>
          <p:cNvPicPr>
            <a:picLocks noChangeAspect="1"/>
          </p:cNvPicPr>
          <p:nvPr/>
        </p:nvPicPr>
        <p:blipFill>
          <a:blip r:embed="rId3"/>
          <a:stretch>
            <a:fillRect/>
          </a:stretch>
        </p:blipFill>
        <p:spPr>
          <a:xfrm>
            <a:off x="2748409" y="5669489"/>
            <a:ext cx="2832100" cy="533400"/>
          </a:xfrm>
          <a:prstGeom prst="rect">
            <a:avLst/>
          </a:prstGeom>
        </p:spPr>
      </p:pic>
    </p:spTree>
    <p:extLst>
      <p:ext uri="{BB962C8B-B14F-4D97-AF65-F5344CB8AC3E}">
        <p14:creationId xmlns:p14="http://schemas.microsoft.com/office/powerpoint/2010/main" val="48788593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Les autres rapidement</a:t>
            </a:r>
          </a:p>
          <a:p>
            <a:pPr lvl="1"/>
            <a:r>
              <a:rPr lang="fr-FR" b="1" dirty="0" err="1">
                <a:solidFill>
                  <a:srgbClr val="FFFF00"/>
                </a:solidFill>
              </a:rPr>
              <a:t>strncmp</a:t>
            </a:r>
            <a:r>
              <a:rPr lang="fr-FR" dirty="0"/>
              <a:t> (</a:t>
            </a:r>
            <a:r>
              <a:rPr lang="fr-FR" dirty="0" err="1"/>
              <a:t>const</a:t>
            </a:r>
            <a:r>
              <a:rPr lang="fr-FR" dirty="0"/>
              <a:t> char *</a:t>
            </a:r>
            <a:r>
              <a:rPr lang="fr-FR" dirty="0" err="1"/>
              <a:t>cs</a:t>
            </a:r>
            <a:r>
              <a:rPr lang="fr-FR" dirty="0"/>
              <a:t>, </a:t>
            </a:r>
            <a:r>
              <a:rPr lang="fr-FR" dirty="0" err="1"/>
              <a:t>const</a:t>
            </a:r>
            <a:r>
              <a:rPr lang="fr-FR" dirty="0"/>
              <a:t> char* ct, </a:t>
            </a:r>
            <a:r>
              <a:rPr lang="fr-FR" dirty="0" err="1"/>
              <a:t>size_t</a:t>
            </a:r>
            <a:r>
              <a:rPr lang="fr-FR" dirty="0"/>
              <a:t> n); compare les n premiers caractères.</a:t>
            </a:r>
          </a:p>
          <a:p>
            <a:pPr lvl="1"/>
            <a:r>
              <a:rPr lang="fr-FR" b="1" dirty="0" err="1">
                <a:solidFill>
                  <a:srgbClr val="FFFF00"/>
                </a:solidFill>
              </a:rPr>
              <a:t>strchr</a:t>
            </a:r>
            <a:r>
              <a:rPr lang="fr-FR" dirty="0"/>
              <a:t> (</a:t>
            </a:r>
            <a:r>
              <a:rPr lang="fr-FR" dirty="0" err="1"/>
              <a:t>const</a:t>
            </a:r>
            <a:r>
              <a:rPr lang="fr-FR" dirty="0"/>
              <a:t> char *</a:t>
            </a:r>
            <a:r>
              <a:rPr lang="fr-FR" dirty="0" err="1"/>
              <a:t>cs</a:t>
            </a:r>
            <a:r>
              <a:rPr lang="fr-FR" dirty="0"/>
              <a:t>, </a:t>
            </a:r>
            <a:r>
              <a:rPr lang="fr-FR" dirty="0" err="1"/>
              <a:t>int</a:t>
            </a:r>
            <a:r>
              <a:rPr lang="fr-FR" dirty="0"/>
              <a:t> c); Retourne l'adresse de la première occurrence du caractère </a:t>
            </a:r>
            <a:r>
              <a:rPr lang="fr-FR" i="1" dirty="0"/>
              <a:t>c</a:t>
            </a:r>
            <a:r>
              <a:rPr lang="fr-FR" dirty="0"/>
              <a:t> dans la chaîne </a:t>
            </a:r>
            <a:r>
              <a:rPr lang="fr-FR" i="1" dirty="0" err="1"/>
              <a:t>cs</a:t>
            </a:r>
            <a:r>
              <a:rPr lang="fr-FR" dirty="0"/>
              <a:t> en partant du début de la chaîne.</a:t>
            </a:r>
          </a:p>
          <a:p>
            <a:pPr lvl="1"/>
            <a:r>
              <a:rPr lang="fr-FR" b="1" dirty="0" err="1">
                <a:solidFill>
                  <a:srgbClr val="FFFF00"/>
                </a:solidFill>
              </a:rPr>
              <a:t>strrchr</a:t>
            </a:r>
            <a:r>
              <a:rPr lang="fr-FR" dirty="0"/>
              <a:t> (</a:t>
            </a:r>
            <a:r>
              <a:rPr lang="fr-FR" dirty="0" err="1"/>
              <a:t>const</a:t>
            </a:r>
            <a:r>
              <a:rPr lang="fr-FR" dirty="0"/>
              <a:t> char *</a:t>
            </a:r>
            <a:r>
              <a:rPr lang="fr-FR" dirty="0" err="1"/>
              <a:t>cs</a:t>
            </a:r>
            <a:r>
              <a:rPr lang="fr-FR" dirty="0"/>
              <a:t>, </a:t>
            </a:r>
            <a:r>
              <a:rPr lang="fr-FR" dirty="0" err="1"/>
              <a:t>int</a:t>
            </a:r>
            <a:r>
              <a:rPr lang="fr-FR" dirty="0"/>
              <a:t> c); Identique à strchr en commençant par la fin de </a:t>
            </a:r>
            <a:r>
              <a:rPr lang="fr-FR" i="1" dirty="0" err="1"/>
              <a:t>cs</a:t>
            </a:r>
            <a:r>
              <a:rPr lang="fr-FR" dirty="0"/>
              <a:t>.</a:t>
            </a:r>
          </a:p>
          <a:p>
            <a:pPr lvl="1"/>
            <a:r>
              <a:rPr lang="fr-FR" b="1" dirty="0" err="1">
                <a:solidFill>
                  <a:srgbClr val="FFFF00"/>
                </a:solidFill>
              </a:rPr>
              <a:t>strspn</a:t>
            </a:r>
            <a:r>
              <a:rPr lang="fr-FR" dirty="0"/>
              <a:t> (</a:t>
            </a:r>
            <a:r>
              <a:rPr lang="fr-FR" dirty="0" err="1"/>
              <a:t>const</a:t>
            </a:r>
            <a:r>
              <a:rPr lang="fr-FR" dirty="0"/>
              <a:t> char *</a:t>
            </a:r>
            <a:r>
              <a:rPr lang="fr-FR" dirty="0" err="1"/>
              <a:t>cs</a:t>
            </a:r>
            <a:r>
              <a:rPr lang="fr-FR" dirty="0"/>
              <a:t>, </a:t>
            </a:r>
            <a:r>
              <a:rPr lang="fr-FR" dirty="0" err="1"/>
              <a:t>const</a:t>
            </a:r>
            <a:r>
              <a:rPr lang="fr-FR" dirty="0"/>
              <a:t> char *ct); fonction qui retourne le nombre de caractères du début de </a:t>
            </a:r>
            <a:r>
              <a:rPr lang="fr-FR" i="1" dirty="0" err="1"/>
              <a:t>cs</a:t>
            </a:r>
            <a:r>
              <a:rPr lang="fr-FR" dirty="0"/>
              <a:t> appartement à </a:t>
            </a:r>
            <a:r>
              <a:rPr lang="fr-FR" i="1" dirty="0"/>
              <a:t>ct</a:t>
            </a:r>
            <a:r>
              <a:rPr lang="fr-FR" dirty="0"/>
              <a:t>.</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180</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7" name="Image 6">
            <a:extLst>
              <a:ext uri="{FF2B5EF4-FFF2-40B4-BE49-F238E27FC236}">
                <a16:creationId xmlns:a16="http://schemas.microsoft.com/office/drawing/2014/main" id="{99FA7BAA-38EE-8741-BBA3-92D4E0537C7C}"/>
              </a:ext>
            </a:extLst>
          </p:cNvPr>
          <p:cNvPicPr>
            <a:picLocks noChangeAspect="1"/>
          </p:cNvPicPr>
          <p:nvPr/>
        </p:nvPicPr>
        <p:blipFill>
          <a:blip r:embed="rId2"/>
          <a:stretch>
            <a:fillRect/>
          </a:stretch>
        </p:blipFill>
        <p:spPr>
          <a:xfrm>
            <a:off x="3094226" y="5236453"/>
            <a:ext cx="3234655" cy="1621547"/>
          </a:xfrm>
          <a:prstGeom prst="rect">
            <a:avLst/>
          </a:prstGeom>
        </p:spPr>
      </p:pic>
      <p:pic>
        <p:nvPicPr>
          <p:cNvPr id="9" name="Image 8">
            <a:extLst>
              <a:ext uri="{FF2B5EF4-FFF2-40B4-BE49-F238E27FC236}">
                <a16:creationId xmlns:a16="http://schemas.microsoft.com/office/drawing/2014/main" id="{1AFB6DEE-61FD-CF4E-8F4D-240DEF74CC2C}"/>
              </a:ext>
            </a:extLst>
          </p:cNvPr>
          <p:cNvPicPr>
            <a:picLocks noChangeAspect="1"/>
          </p:cNvPicPr>
          <p:nvPr/>
        </p:nvPicPr>
        <p:blipFill>
          <a:blip r:embed="rId3"/>
          <a:stretch>
            <a:fillRect/>
          </a:stretch>
        </p:blipFill>
        <p:spPr>
          <a:xfrm>
            <a:off x="6685931" y="5539844"/>
            <a:ext cx="3251200" cy="571500"/>
          </a:xfrm>
          <a:prstGeom prst="rect">
            <a:avLst/>
          </a:prstGeom>
        </p:spPr>
      </p:pic>
    </p:spTree>
    <p:extLst>
      <p:ext uri="{BB962C8B-B14F-4D97-AF65-F5344CB8AC3E}">
        <p14:creationId xmlns:p14="http://schemas.microsoft.com/office/powerpoint/2010/main" val="221258761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113935"/>
            <a:ext cx="9613861" cy="4572000"/>
          </a:xfrm>
        </p:spPr>
        <p:txBody>
          <a:bodyPr>
            <a:normAutofit/>
          </a:bodyPr>
          <a:lstStyle/>
          <a:p>
            <a:pPr lvl="1"/>
            <a:r>
              <a:rPr lang="fr-FR" b="1" dirty="0" err="1">
                <a:solidFill>
                  <a:srgbClr val="FFFF00"/>
                </a:solidFill>
              </a:rPr>
              <a:t>strcspn</a:t>
            </a:r>
            <a:r>
              <a:rPr lang="fr-FR" dirty="0"/>
              <a:t> (</a:t>
            </a:r>
            <a:r>
              <a:rPr lang="fr-FR" dirty="0" err="1"/>
              <a:t>const</a:t>
            </a:r>
            <a:r>
              <a:rPr lang="fr-FR" dirty="0"/>
              <a:t> char *</a:t>
            </a:r>
            <a:r>
              <a:rPr lang="fr-FR" dirty="0" err="1"/>
              <a:t>cs</a:t>
            </a:r>
            <a:r>
              <a:rPr lang="fr-FR" dirty="0"/>
              <a:t>, </a:t>
            </a:r>
            <a:r>
              <a:rPr lang="fr-FR" dirty="0" err="1"/>
              <a:t>const</a:t>
            </a:r>
            <a:r>
              <a:rPr lang="fr-FR" dirty="0"/>
              <a:t> char *ct); C'est l'inverse de la fonction </a:t>
            </a:r>
            <a:r>
              <a:rPr lang="fr-FR" dirty="0" err="1"/>
              <a:t>strspn</a:t>
            </a:r>
            <a:r>
              <a:rPr lang="fr-FR" dirty="0"/>
              <a:t>, cette fois, les caractères ne font pas partie de l'ensemble </a:t>
            </a:r>
            <a:r>
              <a:rPr lang="fr-FR" i="1" dirty="0"/>
              <a:t>ct</a:t>
            </a:r>
            <a:r>
              <a:rPr lang="fr-FR" dirty="0"/>
              <a:t>.</a:t>
            </a:r>
          </a:p>
          <a:p>
            <a:pPr lvl="1"/>
            <a:r>
              <a:rPr lang="fr-FR" b="1" dirty="0" err="1">
                <a:solidFill>
                  <a:srgbClr val="FFFF00"/>
                </a:solidFill>
              </a:rPr>
              <a:t>strtok</a:t>
            </a:r>
            <a:r>
              <a:rPr lang="fr-FR" dirty="0"/>
              <a:t> (char *s, </a:t>
            </a:r>
            <a:r>
              <a:rPr lang="fr-FR" dirty="0" err="1"/>
              <a:t>const</a:t>
            </a:r>
            <a:r>
              <a:rPr lang="fr-FR" dirty="0"/>
              <a:t> char *</a:t>
            </a:r>
            <a:r>
              <a:rPr lang="fr-FR" dirty="0" err="1"/>
              <a:t>t</a:t>
            </a:r>
            <a:r>
              <a:rPr lang="fr-FR" dirty="0"/>
              <a:t>); Cette fonction décompose la chaîne </a:t>
            </a:r>
            <a:r>
              <a:rPr lang="fr-FR" i="1" dirty="0"/>
              <a:t>s</a:t>
            </a:r>
            <a:r>
              <a:rPr lang="fr-FR" dirty="0"/>
              <a:t> en sous-chaîne délimitées par un caractère appartenant à </a:t>
            </a:r>
            <a:r>
              <a:rPr lang="fr-FR" i="1" dirty="0"/>
              <a:t>ct</a:t>
            </a:r>
            <a:r>
              <a:rPr lang="fr-FR" dirty="0"/>
              <a:t>.</a:t>
            </a:r>
          </a:p>
          <a:p>
            <a:pPr lvl="1"/>
            <a:r>
              <a:rPr lang="fr-FR" b="1" dirty="0" err="1">
                <a:solidFill>
                  <a:srgbClr val="FFFF00"/>
                </a:solidFill>
              </a:rPr>
              <a:t>strpbrk</a:t>
            </a:r>
            <a:r>
              <a:rPr lang="fr-FR" dirty="0"/>
              <a:t> (</a:t>
            </a:r>
            <a:r>
              <a:rPr lang="fr-FR" dirty="0" err="1"/>
              <a:t>const</a:t>
            </a:r>
            <a:r>
              <a:rPr lang="fr-FR" dirty="0"/>
              <a:t> char *</a:t>
            </a:r>
            <a:r>
              <a:rPr lang="fr-FR" dirty="0" err="1"/>
              <a:t>cs</a:t>
            </a:r>
            <a:r>
              <a:rPr lang="fr-FR" dirty="0"/>
              <a:t>, </a:t>
            </a:r>
            <a:r>
              <a:rPr lang="fr-FR" dirty="0" err="1"/>
              <a:t>const</a:t>
            </a:r>
            <a:r>
              <a:rPr lang="fr-FR" dirty="0"/>
              <a:t> char *ct); trouve la première occurrence de la chaine </a:t>
            </a:r>
            <a:r>
              <a:rPr lang="fr-FR" dirty="0" err="1"/>
              <a:t>cs</a:t>
            </a:r>
            <a:r>
              <a:rPr lang="fr-FR" dirty="0"/>
              <a:t> dans la chaine ct.</a:t>
            </a:r>
            <a:endParaRPr lang="fr-FR" i="1" dirty="0"/>
          </a:p>
          <a:p>
            <a:pPr lvl="1"/>
            <a:r>
              <a:rPr lang="fr-FR" b="1" dirty="0">
                <a:solidFill>
                  <a:srgbClr val="FFFF00"/>
                </a:solidFill>
              </a:rPr>
              <a:t>strxfrm</a:t>
            </a:r>
            <a:r>
              <a:rPr lang="fr-FR" dirty="0"/>
              <a:t>(char *</a:t>
            </a:r>
            <a:r>
              <a:rPr lang="fr-FR" dirty="0" err="1"/>
              <a:t>dest</a:t>
            </a:r>
            <a:r>
              <a:rPr lang="fr-FR" dirty="0"/>
              <a:t>, </a:t>
            </a:r>
            <a:r>
              <a:rPr lang="fr-FR" dirty="0" err="1"/>
              <a:t>const</a:t>
            </a:r>
            <a:r>
              <a:rPr lang="fr-FR" dirty="0"/>
              <a:t> char *</a:t>
            </a:r>
            <a:r>
              <a:rPr lang="fr-FR" dirty="0" err="1"/>
              <a:t>src</a:t>
            </a:r>
            <a:r>
              <a:rPr lang="fr-FR" dirty="0"/>
              <a:t>, </a:t>
            </a:r>
            <a:r>
              <a:rPr lang="fr-FR" dirty="0" err="1"/>
              <a:t>size_t</a:t>
            </a:r>
            <a:r>
              <a:rPr lang="fr-FR" dirty="0"/>
              <a:t> n); La fonction </a:t>
            </a:r>
            <a:r>
              <a:rPr lang="fr-FR" b="1" dirty="0" err="1"/>
              <a:t>strxfrm</a:t>
            </a:r>
            <a:r>
              <a:rPr lang="fr-FR" dirty="0"/>
              <a:t>() transforme la chaîne </a:t>
            </a:r>
            <a:r>
              <a:rPr lang="fr-FR" i="1" dirty="0" err="1"/>
              <a:t>src</a:t>
            </a:r>
            <a:r>
              <a:rPr lang="fr-FR" dirty="0"/>
              <a:t> de telle manière que le résultat de </a:t>
            </a:r>
            <a:r>
              <a:rPr lang="fr-FR" b="1" dirty="0" err="1"/>
              <a:t>strcmp</a:t>
            </a:r>
            <a:r>
              <a:rPr lang="fr-FR" dirty="0"/>
              <a:t> sur deux chaînes ayant été modifiées par </a:t>
            </a:r>
            <a:r>
              <a:rPr lang="fr-FR" b="1" dirty="0" err="1"/>
              <a:t>strxfrm</a:t>
            </a:r>
            <a:r>
              <a:rPr lang="fr-FR" dirty="0"/>
              <a:t>() soit le même que le résultat de </a:t>
            </a:r>
            <a:r>
              <a:rPr lang="fr-FR" b="1" dirty="0" err="1"/>
              <a:t>strcoll</a:t>
            </a:r>
            <a:r>
              <a:rPr lang="fr-FR" dirty="0"/>
              <a:t> sur les deux chaînes avant leur transformation.</a:t>
            </a:r>
            <a:endParaRPr lang="fr-FR" i="1" dirty="0"/>
          </a:p>
          <a:p>
            <a:pPr lvl="1"/>
            <a:endParaRPr lang="fr-FR" i="1" dirty="0"/>
          </a:p>
          <a:p>
            <a:pPr lvl="1"/>
            <a:r>
              <a:rPr lang="fr-FR" i="1" dirty="0"/>
              <a:t>Même moi je n’ai rien compris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181</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6" name="Image 5">
            <a:extLst>
              <a:ext uri="{FF2B5EF4-FFF2-40B4-BE49-F238E27FC236}">
                <a16:creationId xmlns:a16="http://schemas.microsoft.com/office/drawing/2014/main" id="{AA3B3A7D-27DA-C446-8063-6F3FB7D3E8BF}"/>
              </a:ext>
            </a:extLst>
          </p:cNvPr>
          <p:cNvPicPr>
            <a:picLocks noChangeAspect="1"/>
          </p:cNvPicPr>
          <p:nvPr/>
        </p:nvPicPr>
        <p:blipFill>
          <a:blip r:embed="rId2"/>
          <a:stretch>
            <a:fillRect/>
          </a:stretch>
        </p:blipFill>
        <p:spPr>
          <a:xfrm>
            <a:off x="5609303" y="5238136"/>
            <a:ext cx="2286000" cy="1524000"/>
          </a:xfrm>
          <a:prstGeom prst="rect">
            <a:avLst/>
          </a:prstGeom>
        </p:spPr>
      </p:pic>
    </p:spTree>
    <p:extLst>
      <p:ext uri="{BB962C8B-B14F-4D97-AF65-F5344CB8AC3E}">
        <p14:creationId xmlns:p14="http://schemas.microsoft.com/office/powerpoint/2010/main" val="214149131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Les chaînes de caractères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dirty="0"/>
              <a:t>Ecrire une chaine dans une chaine avec </a:t>
            </a:r>
            <a:r>
              <a:rPr lang="fr-FR" dirty="0" err="1"/>
              <a:t>sprintf</a:t>
            </a:r>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182</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11</a:t>
            </a:r>
          </a:p>
        </p:txBody>
      </p:sp>
      <p:pic>
        <p:nvPicPr>
          <p:cNvPr id="9" name="Image 8">
            <a:extLst>
              <a:ext uri="{FF2B5EF4-FFF2-40B4-BE49-F238E27FC236}">
                <a16:creationId xmlns:a16="http://schemas.microsoft.com/office/drawing/2014/main" id="{D9F2422A-150A-1741-9460-B31337445310}"/>
              </a:ext>
            </a:extLst>
          </p:cNvPr>
          <p:cNvPicPr>
            <a:picLocks noChangeAspect="1"/>
          </p:cNvPicPr>
          <p:nvPr/>
        </p:nvPicPr>
        <p:blipFill>
          <a:blip r:embed="rId2"/>
          <a:stretch>
            <a:fillRect/>
          </a:stretch>
        </p:blipFill>
        <p:spPr>
          <a:xfrm>
            <a:off x="7698197" y="4136531"/>
            <a:ext cx="4038600" cy="571500"/>
          </a:xfrm>
          <a:prstGeom prst="rect">
            <a:avLst/>
          </a:prstGeom>
        </p:spPr>
      </p:pic>
      <p:pic>
        <p:nvPicPr>
          <p:cNvPr id="8" name="Image 7">
            <a:extLst>
              <a:ext uri="{FF2B5EF4-FFF2-40B4-BE49-F238E27FC236}">
                <a16:creationId xmlns:a16="http://schemas.microsoft.com/office/drawing/2014/main" id="{AEF583FE-8E09-A94D-917B-38A3DFA2322C}"/>
              </a:ext>
            </a:extLst>
          </p:cNvPr>
          <p:cNvPicPr>
            <a:picLocks noChangeAspect="1"/>
          </p:cNvPicPr>
          <p:nvPr/>
        </p:nvPicPr>
        <p:blipFill>
          <a:blip r:embed="rId3"/>
          <a:stretch>
            <a:fillRect/>
          </a:stretch>
        </p:blipFill>
        <p:spPr>
          <a:xfrm>
            <a:off x="1073150" y="2841898"/>
            <a:ext cx="6232218" cy="3025502"/>
          </a:xfrm>
          <a:prstGeom prst="rect">
            <a:avLst/>
          </a:prstGeom>
        </p:spPr>
      </p:pic>
    </p:spTree>
    <p:extLst>
      <p:ext uri="{BB962C8B-B14F-4D97-AF65-F5344CB8AC3E}">
        <p14:creationId xmlns:p14="http://schemas.microsoft.com/office/powerpoint/2010/main" val="131479138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4D25A-AAFE-BA49-BC00-DD84112458E9}"/>
              </a:ext>
            </a:extLst>
          </p:cNvPr>
          <p:cNvSpPr>
            <a:spLocks noGrp="1"/>
          </p:cNvSpPr>
          <p:nvPr>
            <p:ph type="title"/>
          </p:nvPr>
        </p:nvSpPr>
        <p:spPr/>
        <p:txBody>
          <a:bodyPr/>
          <a:lstStyle/>
          <a:p>
            <a:r>
              <a:rPr lang="fr-FR" dirty="0"/>
              <a:t>Exercices sur les chaines</a:t>
            </a:r>
          </a:p>
        </p:txBody>
      </p:sp>
      <p:sp>
        <p:nvSpPr>
          <p:cNvPr id="3" name="Espace réservé du contenu 2">
            <a:extLst>
              <a:ext uri="{FF2B5EF4-FFF2-40B4-BE49-F238E27FC236}">
                <a16:creationId xmlns:a16="http://schemas.microsoft.com/office/drawing/2014/main" id="{5A76EC75-1B34-0245-BC8F-B1E4C7ECD17C}"/>
              </a:ext>
            </a:extLst>
          </p:cNvPr>
          <p:cNvSpPr>
            <a:spLocks noGrp="1"/>
          </p:cNvSpPr>
          <p:nvPr>
            <p:ph idx="1"/>
          </p:nvPr>
        </p:nvSpPr>
        <p:spPr/>
        <p:txBody>
          <a:bodyPr/>
          <a:lstStyle/>
          <a:p>
            <a:r>
              <a:rPr lang="fr-FR" dirty="0"/>
              <a:t>Ecrire un programme qui lit une chaîne de caractères CH et qui convertit toutes les majuscules dans des minuscules et vice-versa.</a:t>
            </a:r>
          </a:p>
          <a:p>
            <a:r>
              <a:rPr lang="fr-FR" dirty="0"/>
              <a:t>Le résultat sera mémorisé dans la même variable CH et affiché après la conversion.</a:t>
            </a:r>
          </a:p>
          <a:p>
            <a:endParaRPr lang="fr-FR" dirty="0"/>
          </a:p>
        </p:txBody>
      </p:sp>
      <p:sp>
        <p:nvSpPr>
          <p:cNvPr id="4" name="Espace réservé du numéro de diapositive 3">
            <a:extLst>
              <a:ext uri="{FF2B5EF4-FFF2-40B4-BE49-F238E27FC236}">
                <a16:creationId xmlns:a16="http://schemas.microsoft.com/office/drawing/2014/main" id="{2E8BFC3F-629F-814D-A218-00F21EA0E777}"/>
              </a:ext>
            </a:extLst>
          </p:cNvPr>
          <p:cNvSpPr>
            <a:spLocks noGrp="1"/>
          </p:cNvSpPr>
          <p:nvPr>
            <p:ph type="sldNum" sz="quarter" idx="12"/>
          </p:nvPr>
        </p:nvSpPr>
        <p:spPr/>
        <p:txBody>
          <a:bodyPr/>
          <a:lstStyle/>
          <a:p>
            <a:fld id="{6D22F896-40B5-4ADD-8801-0D06FADFA095}" type="slidenum">
              <a:rPr lang="en-US" smtClean="0"/>
              <a:t>183</a:t>
            </a:fld>
            <a:endParaRPr lang="en-US" dirty="0"/>
          </a:p>
        </p:txBody>
      </p:sp>
    </p:spTree>
    <p:extLst>
      <p:ext uri="{BB962C8B-B14F-4D97-AF65-F5344CB8AC3E}">
        <p14:creationId xmlns:p14="http://schemas.microsoft.com/office/powerpoint/2010/main" val="365019223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12. Le </a:t>
            </a:r>
            <a:r>
              <a:rPr lang="fr-FR" sz="4800" dirty="0" err="1"/>
              <a:t>pré-processeur</a:t>
            </a:r>
            <a:endParaRPr lang="fr-FR" sz="4800" dirty="0"/>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184</a:t>
            </a:fld>
            <a:endParaRPr lang="en-US" dirty="0"/>
          </a:p>
        </p:txBody>
      </p:sp>
    </p:spTree>
    <p:extLst>
      <p:ext uri="{BB962C8B-B14F-4D97-AF65-F5344CB8AC3E}">
        <p14:creationId xmlns:p14="http://schemas.microsoft.com/office/powerpoint/2010/main" val="41319645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dirty="0"/>
              <a:t>Les directives du </a:t>
            </a:r>
            <a:r>
              <a:rPr lang="fr-FR" dirty="0" err="1"/>
              <a:t>pré-processeur</a:t>
            </a:r>
            <a:r>
              <a:rPr lang="fr-FR" dirty="0"/>
              <a:t> sont toutes les données que vous allez inclure dans votre programme et qui proviendront soit de bibliothèques extérieures soit que vous allez définir explicitement pour votre programme. Nous ne verrons ici que l’utilisation simple de ces </a:t>
            </a:r>
            <a:r>
              <a:rPr lang="fr-FR" dirty="0" err="1"/>
              <a:t>pré-définitions</a:t>
            </a:r>
            <a:r>
              <a:rPr lang="fr-FR" dirty="0"/>
              <a:t> mais sachez que l’on peut faire plein de choses sympas surtout si votre programme commence à devenir important en termes de fichiers inclus. </a:t>
            </a:r>
          </a:p>
          <a:p>
            <a:pPr algn="just"/>
            <a:r>
              <a:rPr lang="fr-FR" dirty="0"/>
              <a:t>Les directives du </a:t>
            </a:r>
            <a:r>
              <a:rPr lang="fr-FR" dirty="0" err="1"/>
              <a:t>pré-processeur</a:t>
            </a:r>
            <a:r>
              <a:rPr lang="fr-FR" dirty="0"/>
              <a:t> commencent toujours par #. Je sais nous en avons déjà vu un certain nombre, nous allons ici finaliser les déclarations et les utilisations.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185</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spTree>
    <p:extLst>
      <p:ext uri="{BB962C8B-B14F-4D97-AF65-F5344CB8AC3E}">
        <p14:creationId xmlns:p14="http://schemas.microsoft.com/office/powerpoint/2010/main" val="140324733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a:solidFill>
                  <a:srgbClr val="FFFF00"/>
                </a:solidFill>
              </a:rPr>
              <a:t>Les </a:t>
            </a:r>
            <a:r>
              <a:rPr lang="fr-FR" b="1" dirty="0" err="1">
                <a:solidFill>
                  <a:srgbClr val="FFFF00"/>
                </a:solidFill>
              </a:rPr>
              <a:t>include</a:t>
            </a:r>
            <a:endParaRPr lang="fr-FR" b="1" dirty="0">
              <a:solidFill>
                <a:srgbClr val="FFFF00"/>
              </a:solidFill>
            </a:endParaRPr>
          </a:p>
          <a:p>
            <a:pPr algn="just"/>
            <a:r>
              <a:rPr lang="fr-FR" dirty="0"/>
              <a:t>La première directive que nous ayons vue pour l'instant est #</a:t>
            </a:r>
            <a:r>
              <a:rPr lang="fr-FR" dirty="0" err="1"/>
              <a:t>include</a:t>
            </a:r>
            <a:r>
              <a:rPr lang="fr-FR" dirty="0"/>
              <a:t>. Cette directive permet d'inclure le contenu d'un fichier dans un autre, je vous l'ai dit plus tôt.</a:t>
            </a:r>
          </a:p>
          <a:p>
            <a:pPr algn="just"/>
            <a:r>
              <a:rPr lang="fr-FR" dirty="0"/>
              <a:t>On s'en sert en particulier pour inclure des fichiers .h comme les fichiers .h des librairies.</a:t>
            </a:r>
          </a:p>
          <a:p>
            <a:pPr algn="just"/>
            <a:r>
              <a:rPr lang="fr-FR" dirty="0"/>
              <a:t>Vous apprendrez plus tard à créer vos propres fichiers .h</a:t>
            </a:r>
          </a:p>
          <a:p>
            <a:pPr algn="just"/>
            <a:endParaRPr lang="fr-FR" dirty="0"/>
          </a:p>
          <a:p>
            <a:pPr marL="0" indent="0" algn="just">
              <a:buNone/>
            </a:pPr>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186</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spTree>
    <p:extLst>
      <p:ext uri="{BB962C8B-B14F-4D97-AF65-F5344CB8AC3E}">
        <p14:creationId xmlns:p14="http://schemas.microsoft.com/office/powerpoint/2010/main" val="55279860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336872"/>
            <a:ext cx="10878106" cy="4433797"/>
          </a:xfrm>
        </p:spPr>
        <p:txBody>
          <a:bodyPr>
            <a:normAutofit lnSpcReduction="10000"/>
          </a:bodyPr>
          <a:lstStyle/>
          <a:p>
            <a:r>
              <a:rPr lang="fr-FR" b="1" dirty="0">
                <a:solidFill>
                  <a:srgbClr val="FFFF00"/>
                </a:solidFill>
              </a:rPr>
              <a:t>Les </a:t>
            </a:r>
            <a:r>
              <a:rPr lang="fr-FR" b="1" dirty="0" err="1">
                <a:solidFill>
                  <a:srgbClr val="FFFF00"/>
                </a:solidFill>
              </a:rPr>
              <a:t>include</a:t>
            </a:r>
            <a:r>
              <a:rPr lang="fr-FR" b="1" dirty="0">
                <a:solidFill>
                  <a:srgbClr val="FFFF00"/>
                </a:solidFill>
              </a:rPr>
              <a:t> utiles pour le moment</a:t>
            </a:r>
          </a:p>
          <a:p>
            <a:pPr lvl="1"/>
            <a:r>
              <a:rPr lang="fr-FR" dirty="0"/>
              <a:t>&lt;</a:t>
            </a:r>
            <a:r>
              <a:rPr lang="fr-FR" dirty="0" err="1"/>
              <a:t>math.h</a:t>
            </a:r>
            <a:r>
              <a:rPr lang="fr-FR" dirty="0"/>
              <a:t>&gt; : fonctions mathématiques de base (</a:t>
            </a:r>
            <a:r>
              <a:rPr lang="fr-FR" dirty="0" err="1"/>
              <a:t>sqrt</a:t>
            </a:r>
            <a:r>
              <a:rPr lang="fr-FR" dirty="0"/>
              <a:t>, cos) </a:t>
            </a:r>
          </a:p>
          <a:p>
            <a:pPr lvl="1"/>
            <a:r>
              <a:rPr lang="fr-FR" dirty="0"/>
              <a:t>&lt;</a:t>
            </a:r>
            <a:r>
              <a:rPr lang="fr-FR" dirty="0" err="1"/>
              <a:t>string.h</a:t>
            </a:r>
            <a:r>
              <a:rPr lang="fr-FR" dirty="0"/>
              <a:t>&gt; : manipulation des chaînes de caractères (</a:t>
            </a:r>
            <a:r>
              <a:rPr lang="fr-FR" dirty="0" err="1"/>
              <a:t>strcmp</a:t>
            </a:r>
            <a:r>
              <a:rPr lang="fr-FR" dirty="0"/>
              <a:t>, </a:t>
            </a:r>
            <a:r>
              <a:rPr lang="fr-FR" dirty="0" err="1"/>
              <a:t>strlen</a:t>
            </a:r>
            <a:r>
              <a:rPr lang="fr-FR" dirty="0"/>
              <a:t>)</a:t>
            </a:r>
          </a:p>
          <a:p>
            <a:pPr lvl="1"/>
            <a:r>
              <a:rPr lang="fr-FR" dirty="0"/>
              <a:t>&lt;</a:t>
            </a:r>
            <a:r>
              <a:rPr lang="fr-FR" dirty="0" err="1"/>
              <a:t>stdio.h</a:t>
            </a:r>
            <a:r>
              <a:rPr lang="fr-FR" dirty="0"/>
              <a:t>&gt; : pour les entrées/sorties de base (</a:t>
            </a:r>
            <a:r>
              <a:rPr lang="fr-FR" dirty="0" err="1"/>
              <a:t>printf</a:t>
            </a:r>
            <a:r>
              <a:rPr lang="fr-FR" dirty="0"/>
              <a:t>, </a:t>
            </a:r>
            <a:r>
              <a:rPr lang="fr-FR" dirty="0" err="1"/>
              <a:t>scanf</a:t>
            </a:r>
            <a:r>
              <a:rPr lang="fr-FR" dirty="0"/>
              <a:t>)</a:t>
            </a:r>
          </a:p>
          <a:p>
            <a:pPr lvl="1"/>
            <a:r>
              <a:rPr lang="fr-FR" dirty="0"/>
              <a:t>&lt;</a:t>
            </a:r>
            <a:r>
              <a:rPr lang="fr-FR" dirty="0" err="1"/>
              <a:t>time.h</a:t>
            </a:r>
            <a:r>
              <a:rPr lang="fr-FR" dirty="0"/>
              <a:t>&gt; : manipulation du temps (time, </a:t>
            </a:r>
            <a:r>
              <a:rPr lang="fr-FR" dirty="0" err="1"/>
              <a:t>ctime</a:t>
            </a:r>
            <a:r>
              <a:rPr lang="fr-FR" dirty="0"/>
              <a:t>) </a:t>
            </a:r>
          </a:p>
          <a:p>
            <a:pPr lvl="1"/>
            <a:r>
              <a:rPr lang="fr-FR" dirty="0"/>
              <a:t>&lt;</a:t>
            </a:r>
            <a:r>
              <a:rPr lang="fr-FR" dirty="0" err="1"/>
              <a:t>stdlib.h</a:t>
            </a:r>
            <a:r>
              <a:rPr lang="fr-FR" dirty="0"/>
              <a:t>&gt; : fonctions générales (</a:t>
            </a:r>
            <a:r>
              <a:rPr lang="fr-FR" dirty="0" err="1"/>
              <a:t>malloc</a:t>
            </a:r>
            <a:r>
              <a:rPr lang="fr-FR" dirty="0"/>
              <a:t>, rand)</a:t>
            </a:r>
          </a:p>
          <a:p>
            <a:pPr lvl="1"/>
            <a:endParaRPr lang="fr-FR" dirty="0"/>
          </a:p>
          <a:p>
            <a:r>
              <a:rPr lang="fr-FR" b="1" dirty="0">
                <a:solidFill>
                  <a:srgbClr val="FFFF00"/>
                </a:solidFill>
              </a:rPr>
              <a:t>Les autres</a:t>
            </a:r>
          </a:p>
          <a:p>
            <a:pPr lvl="1"/>
            <a:r>
              <a:rPr lang="fr-FR" dirty="0"/>
              <a:t>&lt;</a:t>
            </a:r>
            <a:r>
              <a:rPr lang="fr-FR" dirty="0" err="1"/>
              <a:t>signal.h</a:t>
            </a:r>
            <a:r>
              <a:rPr lang="fr-FR" dirty="0"/>
              <a:t>&gt; : gestion des signaux extérieurs comme des interruptions</a:t>
            </a:r>
          </a:p>
          <a:p>
            <a:pPr lvl="1"/>
            <a:r>
              <a:rPr lang="fr-FR" dirty="0"/>
              <a:t>&lt;</a:t>
            </a:r>
            <a:r>
              <a:rPr lang="fr-FR" dirty="0" err="1"/>
              <a:t>stddef.h</a:t>
            </a:r>
            <a:r>
              <a:rPr lang="fr-FR" dirty="0"/>
              <a:t>&gt; : définitions générales (déclaration de la constante NULL)</a:t>
            </a:r>
          </a:p>
          <a:p>
            <a:pPr lvl="1"/>
            <a:r>
              <a:rPr lang="fr-FR" dirty="0"/>
              <a:t>&lt;</a:t>
            </a:r>
            <a:r>
              <a:rPr lang="fr-FR" dirty="0" err="1"/>
              <a:t>assert.h</a:t>
            </a:r>
            <a:r>
              <a:rPr lang="fr-FR" dirty="0"/>
              <a:t>&gt; : pour un diagnostic de conception lors de l'exécution (</a:t>
            </a:r>
            <a:r>
              <a:rPr lang="fr-FR" dirty="0" err="1"/>
              <a:t>assert</a:t>
            </a:r>
            <a:r>
              <a:rPr lang="fr-FR" dirty="0"/>
              <a:t>)</a:t>
            </a:r>
          </a:p>
          <a:p>
            <a:pPr lvl="1"/>
            <a:r>
              <a:rPr lang="fr-FR" dirty="0"/>
              <a:t>&lt;</a:t>
            </a:r>
            <a:r>
              <a:rPr lang="fr-FR" dirty="0" err="1"/>
              <a:t>ctype.h</a:t>
            </a:r>
            <a:r>
              <a:rPr lang="fr-FR" dirty="0"/>
              <a:t>&gt; : tests et classification des caractères (</a:t>
            </a:r>
            <a:r>
              <a:rPr lang="fr-FR" dirty="0" err="1"/>
              <a:t>isalnum</a:t>
            </a:r>
            <a:r>
              <a:rPr lang="fr-FR" dirty="0"/>
              <a:t>, </a:t>
            </a:r>
            <a:r>
              <a:rPr lang="fr-FR" dirty="0" err="1"/>
              <a:t>tolower</a:t>
            </a:r>
            <a:r>
              <a:rPr lang="fr-FR" dirty="0"/>
              <a:t>)</a:t>
            </a:r>
          </a:p>
          <a:p>
            <a:pPr lvl="1"/>
            <a:r>
              <a:rPr lang="fr-FR" dirty="0"/>
              <a:t>&lt;</a:t>
            </a:r>
            <a:r>
              <a:rPr lang="fr-FR" dirty="0" err="1"/>
              <a:t>errno.h</a:t>
            </a:r>
            <a:r>
              <a:rPr lang="fr-FR" dirty="0"/>
              <a:t>&gt; : gestion minimale des erreurs (déclaration de la variable </a:t>
            </a:r>
            <a:r>
              <a:rPr lang="fr-FR" dirty="0" err="1"/>
              <a:t>errno</a:t>
            </a:r>
            <a:r>
              <a:rPr lang="fr-FR" dirty="0"/>
              <a:t>)</a:t>
            </a:r>
          </a:p>
          <a:p>
            <a:pPr lvl="1"/>
            <a:endParaRPr lang="fr-FR" dirty="0"/>
          </a:p>
          <a:p>
            <a:pPr lvl="1"/>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187</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spTree>
    <p:extLst>
      <p:ext uri="{BB962C8B-B14F-4D97-AF65-F5344CB8AC3E}">
        <p14:creationId xmlns:p14="http://schemas.microsoft.com/office/powerpoint/2010/main" val="88574783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0" y="2336873"/>
            <a:ext cx="10538285" cy="4289958"/>
          </a:xfrm>
        </p:spPr>
        <p:txBody>
          <a:bodyPr>
            <a:normAutofit/>
          </a:bodyPr>
          <a:lstStyle/>
          <a:p>
            <a:pPr algn="just"/>
            <a:r>
              <a:rPr lang="fr-FR" b="1" dirty="0">
                <a:solidFill>
                  <a:srgbClr val="FFFF00"/>
                </a:solidFill>
              </a:rPr>
              <a:t>Les </a:t>
            </a:r>
            <a:r>
              <a:rPr lang="fr-FR" b="1" dirty="0" err="1">
                <a:solidFill>
                  <a:srgbClr val="FFFF00"/>
                </a:solidFill>
              </a:rPr>
              <a:t>define</a:t>
            </a:r>
            <a:endParaRPr lang="fr-FR" b="1" dirty="0">
              <a:solidFill>
                <a:srgbClr val="FFFF00"/>
              </a:solidFill>
            </a:endParaRPr>
          </a:p>
          <a:p>
            <a:pPr algn="just"/>
            <a:r>
              <a:rPr lang="fr-FR" dirty="0"/>
              <a:t>Nous avions évoqué la notion de </a:t>
            </a:r>
            <a:r>
              <a:rPr lang="fr-FR" dirty="0" err="1"/>
              <a:t>define</a:t>
            </a:r>
            <a:r>
              <a:rPr lang="fr-FR" dirty="0"/>
              <a:t> quand nous avons parlé de la problématique de représentation des booléens et créé Vrai et Faux. </a:t>
            </a:r>
          </a:p>
          <a:p>
            <a:pPr algn="just"/>
            <a:r>
              <a:rPr lang="fr-FR" dirty="0"/>
              <a:t>La syntaxe : </a:t>
            </a:r>
          </a:p>
          <a:p>
            <a:pPr lvl="1" algn="just"/>
            <a:r>
              <a:rPr lang="fr-FR" dirty="0"/>
              <a:t>#</a:t>
            </a:r>
            <a:r>
              <a:rPr lang="fr-FR" dirty="0" err="1"/>
              <a:t>define</a:t>
            </a:r>
            <a:r>
              <a:rPr lang="fr-FR" dirty="0"/>
              <a:t> Nom Valeur   /* sans ; je le rappelle pour ceux qui dormaient au début */</a:t>
            </a:r>
          </a:p>
          <a:p>
            <a:pPr algn="just"/>
            <a:r>
              <a:rPr lang="fr-FR" dirty="0"/>
              <a:t>Le </a:t>
            </a:r>
            <a:r>
              <a:rPr lang="fr-FR" dirty="0" err="1"/>
              <a:t>pré-processeur</a:t>
            </a:r>
            <a:r>
              <a:rPr lang="fr-FR" dirty="0"/>
              <a:t> va rechercher dans votre code le Nom et va le remplacer à la compilation par Valeur. </a:t>
            </a:r>
          </a:p>
          <a:p>
            <a:pPr algn="just"/>
            <a:r>
              <a:rPr lang="fr-FR" dirty="0"/>
              <a:t>Nom n’étant pas une variable elle ne pourra jamais être une </a:t>
            </a:r>
            <a:r>
              <a:rPr lang="fr-FR" dirty="0" err="1"/>
              <a:t>Lvalue</a:t>
            </a:r>
            <a:r>
              <a:rPr lang="fr-FR" dirty="0"/>
              <a:t>. </a:t>
            </a:r>
          </a:p>
          <a:p>
            <a:pPr algn="just"/>
            <a:r>
              <a:rPr lang="fr-FR" dirty="0"/>
              <a:t>Cela permet de simplifier la compréhension du code, d’associer des valeurs à des mots.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188</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spTree>
    <p:extLst>
      <p:ext uri="{BB962C8B-B14F-4D97-AF65-F5344CB8AC3E}">
        <p14:creationId xmlns:p14="http://schemas.microsoft.com/office/powerpoint/2010/main" val="175740990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Les </a:t>
            </a:r>
            <a:r>
              <a:rPr lang="fr-FR" b="1" dirty="0" err="1">
                <a:solidFill>
                  <a:srgbClr val="FFFF00"/>
                </a:solidFill>
              </a:rPr>
              <a:t>define</a:t>
            </a:r>
            <a:endParaRPr lang="fr-FR" b="1" dirty="0">
              <a:solidFill>
                <a:srgbClr val="FFFF00"/>
              </a:solidFill>
            </a:endParaRP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189</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pic>
        <p:nvPicPr>
          <p:cNvPr id="7" name="Image 6">
            <a:extLst>
              <a:ext uri="{FF2B5EF4-FFF2-40B4-BE49-F238E27FC236}">
                <a16:creationId xmlns:a16="http://schemas.microsoft.com/office/drawing/2014/main" id="{8946873E-A4E5-B44D-A531-4C9F58B50499}"/>
              </a:ext>
            </a:extLst>
          </p:cNvPr>
          <p:cNvPicPr>
            <a:picLocks noChangeAspect="1"/>
          </p:cNvPicPr>
          <p:nvPr/>
        </p:nvPicPr>
        <p:blipFill>
          <a:blip r:embed="rId2"/>
          <a:stretch>
            <a:fillRect/>
          </a:stretch>
        </p:blipFill>
        <p:spPr>
          <a:xfrm>
            <a:off x="860532" y="2822611"/>
            <a:ext cx="6032500" cy="3390900"/>
          </a:xfrm>
          <a:prstGeom prst="rect">
            <a:avLst/>
          </a:prstGeom>
        </p:spPr>
      </p:pic>
      <p:pic>
        <p:nvPicPr>
          <p:cNvPr id="9" name="Image 8">
            <a:extLst>
              <a:ext uri="{FF2B5EF4-FFF2-40B4-BE49-F238E27FC236}">
                <a16:creationId xmlns:a16="http://schemas.microsoft.com/office/drawing/2014/main" id="{D739C2EF-3C38-2F42-B088-81BD02C8BF4A}"/>
              </a:ext>
            </a:extLst>
          </p:cNvPr>
          <p:cNvPicPr>
            <a:picLocks noChangeAspect="1"/>
          </p:cNvPicPr>
          <p:nvPr/>
        </p:nvPicPr>
        <p:blipFill>
          <a:blip r:embed="rId3"/>
          <a:stretch>
            <a:fillRect/>
          </a:stretch>
        </p:blipFill>
        <p:spPr>
          <a:xfrm>
            <a:off x="7681455" y="2822611"/>
            <a:ext cx="3048000" cy="825500"/>
          </a:xfrm>
          <a:prstGeom prst="rect">
            <a:avLst/>
          </a:prstGeom>
        </p:spPr>
      </p:pic>
      <p:sp>
        <p:nvSpPr>
          <p:cNvPr id="10" name="ZoneTexte 9">
            <a:extLst>
              <a:ext uri="{FF2B5EF4-FFF2-40B4-BE49-F238E27FC236}">
                <a16:creationId xmlns:a16="http://schemas.microsoft.com/office/drawing/2014/main" id="{439908DD-2778-4848-9BAA-04E06B37CCC3}"/>
              </a:ext>
            </a:extLst>
          </p:cNvPr>
          <p:cNvSpPr txBox="1"/>
          <p:nvPr/>
        </p:nvSpPr>
        <p:spPr>
          <a:xfrm>
            <a:off x="7307106" y="3991588"/>
            <a:ext cx="4039767" cy="923330"/>
          </a:xfrm>
          <a:prstGeom prst="rect">
            <a:avLst/>
          </a:prstGeom>
          <a:noFill/>
        </p:spPr>
        <p:txBody>
          <a:bodyPr wrap="square" rtlCol="0">
            <a:spAutoFit/>
          </a:bodyPr>
          <a:lstStyle/>
          <a:p>
            <a:pPr algn="just"/>
            <a:r>
              <a:rPr lang="fr-FR" dirty="0"/>
              <a:t>Pour changer la précision du calcul modifiez seulement les décimales de PI.</a:t>
            </a:r>
          </a:p>
        </p:txBody>
      </p:sp>
    </p:spTree>
    <p:extLst>
      <p:ext uri="{BB962C8B-B14F-4D97-AF65-F5344CB8AC3E}">
        <p14:creationId xmlns:p14="http://schemas.microsoft.com/office/powerpoint/2010/main" val="362623769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pPr algn="just"/>
            <a:r>
              <a:rPr lang="fr-FR" b="1" dirty="0">
                <a:solidFill>
                  <a:srgbClr val="FFFF00"/>
                </a:solidFill>
              </a:rPr>
              <a:t>Les macros</a:t>
            </a:r>
          </a:p>
          <a:p>
            <a:pPr algn="just"/>
            <a:r>
              <a:rPr lang="fr-FR" dirty="0"/>
              <a:t>Si l’on peut remplacer du texte par des valeurs on peut aussi remplacer du texte par des parties de programme. Comme tout en C il est important de comprendre qu’il ne faut JAMAIS privilégier les « subtilités » de programmation au détriment de la compréhension. </a:t>
            </a:r>
          </a:p>
          <a:p>
            <a:pPr algn="just"/>
            <a:r>
              <a:rPr lang="fr-FR" dirty="0"/>
              <a:t>#</a:t>
            </a:r>
            <a:r>
              <a:rPr lang="fr-FR" dirty="0" err="1"/>
              <a:t>define</a:t>
            </a:r>
            <a:r>
              <a:rPr lang="fr-FR" dirty="0"/>
              <a:t> Nom() </a:t>
            </a:r>
            <a:r>
              <a:rPr lang="fr-FR" dirty="0" err="1"/>
              <a:t>codearemplacer</a:t>
            </a:r>
            <a:r>
              <a:rPr lang="fr-FR" dirty="0"/>
              <a:t>.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190</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pic>
        <p:nvPicPr>
          <p:cNvPr id="7" name="Image 6">
            <a:extLst>
              <a:ext uri="{FF2B5EF4-FFF2-40B4-BE49-F238E27FC236}">
                <a16:creationId xmlns:a16="http://schemas.microsoft.com/office/drawing/2014/main" id="{CC50C4B8-EBAD-9242-9271-70CB79AE0867}"/>
              </a:ext>
            </a:extLst>
          </p:cNvPr>
          <p:cNvPicPr>
            <a:picLocks noChangeAspect="1"/>
          </p:cNvPicPr>
          <p:nvPr/>
        </p:nvPicPr>
        <p:blipFill>
          <a:blip r:embed="rId2"/>
          <a:stretch>
            <a:fillRect/>
          </a:stretch>
        </p:blipFill>
        <p:spPr>
          <a:xfrm>
            <a:off x="6630146" y="4178459"/>
            <a:ext cx="4472670" cy="2515243"/>
          </a:xfrm>
          <a:prstGeom prst="rect">
            <a:avLst/>
          </a:prstGeom>
        </p:spPr>
      </p:pic>
      <p:pic>
        <p:nvPicPr>
          <p:cNvPr id="9" name="Image 8">
            <a:extLst>
              <a:ext uri="{FF2B5EF4-FFF2-40B4-BE49-F238E27FC236}">
                <a16:creationId xmlns:a16="http://schemas.microsoft.com/office/drawing/2014/main" id="{81EB46CF-04CA-0647-9C57-1DCABF7316BB}"/>
              </a:ext>
            </a:extLst>
          </p:cNvPr>
          <p:cNvPicPr>
            <a:picLocks noChangeAspect="1"/>
          </p:cNvPicPr>
          <p:nvPr/>
        </p:nvPicPr>
        <p:blipFill>
          <a:blip r:embed="rId3"/>
          <a:stretch>
            <a:fillRect/>
          </a:stretch>
        </p:blipFill>
        <p:spPr>
          <a:xfrm>
            <a:off x="2523281" y="5260846"/>
            <a:ext cx="3048000" cy="1054100"/>
          </a:xfrm>
          <a:prstGeom prst="rect">
            <a:avLst/>
          </a:prstGeom>
        </p:spPr>
      </p:pic>
    </p:spTree>
    <p:extLst>
      <p:ext uri="{BB962C8B-B14F-4D97-AF65-F5344CB8AC3E}">
        <p14:creationId xmlns:p14="http://schemas.microsoft.com/office/powerpoint/2010/main" val="326354386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Les macros</a:t>
            </a:r>
          </a:p>
          <a:p>
            <a:r>
              <a:rPr lang="fr-FR" dirty="0"/>
              <a:t>Si vous avez plusieurs instructions vous pouvez les enchainer avec un \</a:t>
            </a:r>
          </a:p>
          <a:p>
            <a:endParaRPr lang="fr-FR" b="1" dirty="0">
              <a:solidFill>
                <a:srgbClr val="FFFF00"/>
              </a:solidFill>
            </a:endParaRP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191</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pic>
        <p:nvPicPr>
          <p:cNvPr id="7" name="Image 6">
            <a:extLst>
              <a:ext uri="{FF2B5EF4-FFF2-40B4-BE49-F238E27FC236}">
                <a16:creationId xmlns:a16="http://schemas.microsoft.com/office/drawing/2014/main" id="{EF1BF3C3-5C5D-4448-AC4B-B47601850F02}"/>
              </a:ext>
            </a:extLst>
          </p:cNvPr>
          <p:cNvPicPr>
            <a:picLocks noChangeAspect="1"/>
          </p:cNvPicPr>
          <p:nvPr/>
        </p:nvPicPr>
        <p:blipFill>
          <a:blip r:embed="rId2"/>
          <a:stretch>
            <a:fillRect/>
          </a:stretch>
        </p:blipFill>
        <p:spPr>
          <a:xfrm>
            <a:off x="931923" y="3517896"/>
            <a:ext cx="6832600" cy="2921000"/>
          </a:xfrm>
          <a:prstGeom prst="rect">
            <a:avLst/>
          </a:prstGeom>
        </p:spPr>
      </p:pic>
      <p:pic>
        <p:nvPicPr>
          <p:cNvPr id="9" name="Image 8">
            <a:extLst>
              <a:ext uri="{FF2B5EF4-FFF2-40B4-BE49-F238E27FC236}">
                <a16:creationId xmlns:a16="http://schemas.microsoft.com/office/drawing/2014/main" id="{D786C398-414B-A946-B017-E203241E7E64}"/>
              </a:ext>
            </a:extLst>
          </p:cNvPr>
          <p:cNvPicPr>
            <a:picLocks noChangeAspect="1"/>
          </p:cNvPicPr>
          <p:nvPr/>
        </p:nvPicPr>
        <p:blipFill>
          <a:blip r:embed="rId3"/>
          <a:stretch>
            <a:fillRect/>
          </a:stretch>
        </p:blipFill>
        <p:spPr>
          <a:xfrm>
            <a:off x="8156930" y="4527546"/>
            <a:ext cx="3149600" cy="901700"/>
          </a:xfrm>
          <a:prstGeom prst="rect">
            <a:avLst/>
          </a:prstGeom>
        </p:spPr>
      </p:pic>
    </p:spTree>
    <p:extLst>
      <p:ext uri="{BB962C8B-B14F-4D97-AF65-F5344CB8AC3E}">
        <p14:creationId xmlns:p14="http://schemas.microsoft.com/office/powerpoint/2010/main" val="248308782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Le </a:t>
            </a:r>
            <a:r>
              <a:rPr lang="fr-FR" dirty="0" err="1"/>
              <a:t>pré-processeur</a:t>
            </a:r>
            <a:endParaRPr lang="fr-FR" dirty="0"/>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dirty="0"/>
              <a:t>Il y a plein de choses autour des macros de compilation ce sera vu quand vous apprendrez la compilation séparée.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192</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12</a:t>
            </a:r>
          </a:p>
        </p:txBody>
      </p:sp>
      <p:pic>
        <p:nvPicPr>
          <p:cNvPr id="6" name="Image 5">
            <a:extLst>
              <a:ext uri="{FF2B5EF4-FFF2-40B4-BE49-F238E27FC236}">
                <a16:creationId xmlns:a16="http://schemas.microsoft.com/office/drawing/2014/main" id="{53BAC3B5-64AB-254B-82AD-366A756AEF5D}"/>
              </a:ext>
            </a:extLst>
          </p:cNvPr>
          <p:cNvPicPr>
            <a:picLocks noChangeAspect="1"/>
          </p:cNvPicPr>
          <p:nvPr/>
        </p:nvPicPr>
        <p:blipFill>
          <a:blip r:embed="rId2"/>
          <a:stretch>
            <a:fillRect/>
          </a:stretch>
        </p:blipFill>
        <p:spPr>
          <a:xfrm>
            <a:off x="3469672" y="3102014"/>
            <a:ext cx="4053872" cy="3582492"/>
          </a:xfrm>
          <a:prstGeom prst="rect">
            <a:avLst/>
          </a:prstGeom>
        </p:spPr>
      </p:pic>
    </p:spTree>
    <p:extLst>
      <p:ext uri="{BB962C8B-B14F-4D97-AF65-F5344CB8AC3E}">
        <p14:creationId xmlns:p14="http://schemas.microsoft.com/office/powerpoint/2010/main" val="55985462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0" y="2336873"/>
            <a:ext cx="11067983" cy="3599316"/>
          </a:xfrm>
        </p:spPr>
        <p:txBody>
          <a:bodyPr/>
          <a:lstStyle/>
          <a:p>
            <a:r>
              <a:rPr lang="fr-FR" dirty="0"/>
              <a:t>C’est bien d’utiliser les variables des autres mais puis-je définir mes propres variables ?</a:t>
            </a:r>
          </a:p>
          <a:p>
            <a:r>
              <a:rPr lang="fr-FR" dirty="0"/>
              <a:t>Le langage C nous permet de faire quelque chose de très puissant : il nous permet de créer nos propres types de variables.</a:t>
            </a:r>
          </a:p>
          <a:p>
            <a:r>
              <a:rPr lang="fr-FR" dirty="0"/>
              <a:t>Des "types de variables personnalisés", nous allons en voir 2 sortes :</a:t>
            </a:r>
          </a:p>
          <a:p>
            <a:r>
              <a:rPr lang="fr-FR" b="1" dirty="0">
                <a:solidFill>
                  <a:srgbClr val="FFFF00"/>
                </a:solidFill>
              </a:rPr>
              <a:t>Les structures </a:t>
            </a:r>
            <a:r>
              <a:rPr lang="fr-FR" dirty="0"/>
              <a:t>: elles permettent de créer des variables composées de plusieurs sous-variables, c’est très utilisé.</a:t>
            </a:r>
          </a:p>
          <a:p>
            <a:r>
              <a:rPr lang="fr-FR" b="1" dirty="0">
                <a:solidFill>
                  <a:srgbClr val="FFFF00"/>
                </a:solidFill>
              </a:rPr>
              <a:t>Les énumérations : </a:t>
            </a:r>
            <a:r>
              <a:rPr lang="fr-FR" dirty="0"/>
              <a:t>elles permettent de définir une liste de valeurs possibles pour une variable, c’est moins intéressant.</a:t>
            </a:r>
          </a:p>
          <a:p>
            <a:endParaRPr lang="fr-FR" dirty="0"/>
          </a:p>
          <a:p>
            <a:endParaRPr lang="fr-FR" dirty="0"/>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193</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Tree>
    <p:extLst>
      <p:ext uri="{BB962C8B-B14F-4D97-AF65-F5344CB8AC3E}">
        <p14:creationId xmlns:p14="http://schemas.microsoft.com/office/powerpoint/2010/main" val="276682594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La notion de structure (important)</a:t>
            </a:r>
          </a:p>
          <a:p>
            <a:r>
              <a:rPr lang="fr-FR" dirty="0"/>
              <a:t>Une structure est un assemblage de variables définissant une même entité supérieure. Par exemple une variable personne pourrait avoir en variables:</a:t>
            </a:r>
          </a:p>
          <a:p>
            <a:pPr lvl="1"/>
            <a:r>
              <a:rPr lang="fr-FR" dirty="0"/>
              <a:t>char Nom[30];</a:t>
            </a:r>
          </a:p>
          <a:p>
            <a:pPr lvl="1"/>
            <a:r>
              <a:rPr lang="fr-FR" dirty="0"/>
              <a:t>char </a:t>
            </a:r>
            <a:r>
              <a:rPr lang="fr-FR" dirty="0" err="1"/>
              <a:t>Prenom</a:t>
            </a:r>
            <a:r>
              <a:rPr lang="fr-FR" dirty="0"/>
              <a:t> [30];</a:t>
            </a:r>
          </a:p>
          <a:p>
            <a:pPr lvl="1"/>
            <a:r>
              <a:rPr lang="fr-FR" dirty="0"/>
              <a:t>char Adresse [100];</a:t>
            </a:r>
          </a:p>
          <a:p>
            <a:pPr lvl="1"/>
            <a:r>
              <a:rPr lang="fr-FR" dirty="0" err="1"/>
              <a:t>int</a:t>
            </a:r>
            <a:r>
              <a:rPr lang="fr-FR" dirty="0"/>
              <a:t> </a:t>
            </a:r>
            <a:r>
              <a:rPr lang="fr-FR" dirty="0" err="1"/>
              <a:t>age</a:t>
            </a:r>
            <a:r>
              <a:rPr lang="fr-FR" dirty="0"/>
              <a:t>;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194</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Tree>
    <p:extLst>
      <p:ext uri="{BB962C8B-B14F-4D97-AF65-F5344CB8AC3E}">
        <p14:creationId xmlns:p14="http://schemas.microsoft.com/office/powerpoint/2010/main" val="28426971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Structure définition</a:t>
            </a:r>
          </a:p>
          <a:p>
            <a:r>
              <a:rPr lang="fr-FR" dirty="0"/>
              <a:t>Il y a plusieurs façons de définir une structure, la plus générale étant :</a:t>
            </a:r>
          </a:p>
          <a:p>
            <a:pPr marL="0" indent="0">
              <a:buNone/>
            </a:pPr>
            <a:r>
              <a:rPr lang="fr-FR" dirty="0" err="1"/>
              <a:t>struct</a:t>
            </a:r>
            <a:r>
              <a:rPr lang="fr-FR" dirty="0"/>
              <a:t> </a:t>
            </a:r>
            <a:r>
              <a:rPr lang="fr-FR" dirty="0" err="1"/>
              <a:t>NomStructure</a:t>
            </a:r>
            <a:endParaRPr lang="fr-FR" dirty="0"/>
          </a:p>
          <a:p>
            <a:pPr marL="0" indent="0">
              <a:buNone/>
            </a:pPr>
            <a:r>
              <a:rPr lang="fr-FR" dirty="0"/>
              <a:t>{ </a:t>
            </a:r>
          </a:p>
          <a:p>
            <a:pPr marL="457200" lvl="1" indent="0">
              <a:buNone/>
            </a:pPr>
            <a:r>
              <a:rPr lang="fr-FR" dirty="0" err="1"/>
              <a:t>int</a:t>
            </a:r>
            <a:r>
              <a:rPr lang="fr-FR" dirty="0"/>
              <a:t> variable 1;</a:t>
            </a:r>
          </a:p>
          <a:p>
            <a:pPr marL="457200" lvl="1" indent="0">
              <a:buNone/>
            </a:pPr>
            <a:r>
              <a:rPr lang="fr-FR" dirty="0"/>
              <a:t>char variable 2;</a:t>
            </a:r>
          </a:p>
          <a:p>
            <a:pPr marL="457200" lvl="1" indent="0">
              <a:buNone/>
            </a:pPr>
            <a:r>
              <a:rPr lang="fr-FR" dirty="0" err="1"/>
              <a:t>float</a:t>
            </a:r>
            <a:r>
              <a:rPr lang="fr-FR" dirty="0"/>
              <a:t> variable 3;</a:t>
            </a:r>
          </a:p>
          <a:p>
            <a:pPr marL="0" indent="0">
              <a:buNone/>
            </a:pPr>
            <a:r>
              <a:rPr lang="fr-FR" dirty="0"/>
              <a:t>};  /* Ne pas oublier le ; à la fin.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195</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Tree>
    <p:extLst>
      <p:ext uri="{BB962C8B-B14F-4D97-AF65-F5344CB8AC3E}">
        <p14:creationId xmlns:p14="http://schemas.microsoft.com/office/powerpoint/2010/main" val="325236459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Déclaration d’une variable structurée</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196</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6" name="Image 5">
            <a:extLst>
              <a:ext uri="{FF2B5EF4-FFF2-40B4-BE49-F238E27FC236}">
                <a16:creationId xmlns:a16="http://schemas.microsoft.com/office/drawing/2014/main" id="{CA18BEA9-1C6B-594E-8AA4-8B95CDC64107}"/>
              </a:ext>
            </a:extLst>
          </p:cNvPr>
          <p:cNvPicPr>
            <a:picLocks noChangeAspect="1"/>
          </p:cNvPicPr>
          <p:nvPr/>
        </p:nvPicPr>
        <p:blipFill>
          <a:blip r:embed="rId2"/>
          <a:stretch>
            <a:fillRect/>
          </a:stretch>
        </p:blipFill>
        <p:spPr>
          <a:xfrm>
            <a:off x="809417" y="2814932"/>
            <a:ext cx="4190846" cy="3121257"/>
          </a:xfrm>
          <a:prstGeom prst="rect">
            <a:avLst/>
          </a:prstGeom>
        </p:spPr>
      </p:pic>
      <p:sp>
        <p:nvSpPr>
          <p:cNvPr id="7" name="ZoneTexte 6">
            <a:extLst>
              <a:ext uri="{FF2B5EF4-FFF2-40B4-BE49-F238E27FC236}">
                <a16:creationId xmlns:a16="http://schemas.microsoft.com/office/drawing/2014/main" id="{3ED77DBC-5540-1E43-8B10-CA0658094D57}"/>
              </a:ext>
            </a:extLst>
          </p:cNvPr>
          <p:cNvSpPr txBox="1"/>
          <p:nvPr/>
        </p:nvSpPr>
        <p:spPr>
          <a:xfrm>
            <a:off x="5129360" y="2814931"/>
            <a:ext cx="6943036" cy="646331"/>
          </a:xfrm>
          <a:prstGeom prst="rect">
            <a:avLst/>
          </a:prstGeom>
          <a:noFill/>
        </p:spPr>
        <p:txBody>
          <a:bodyPr wrap="square" rtlCol="0">
            <a:spAutoFit/>
          </a:bodyPr>
          <a:lstStyle/>
          <a:p>
            <a:r>
              <a:rPr lang="fr-FR" dirty="0"/>
              <a:t>Comme on ne veut pas trainer le mot </a:t>
            </a:r>
            <a:r>
              <a:rPr lang="fr-FR" dirty="0" err="1"/>
              <a:t>struct</a:t>
            </a:r>
            <a:r>
              <a:rPr lang="fr-FR" dirty="0"/>
              <a:t> à chaque définition il est possible de renommer la structure avec un ... </a:t>
            </a:r>
            <a:r>
              <a:rPr lang="fr-FR" dirty="0" err="1"/>
              <a:t>typedef</a:t>
            </a:r>
            <a:r>
              <a:rPr lang="fr-FR" dirty="0"/>
              <a:t>. </a:t>
            </a:r>
          </a:p>
        </p:txBody>
      </p:sp>
      <p:pic>
        <p:nvPicPr>
          <p:cNvPr id="9" name="Image 8">
            <a:extLst>
              <a:ext uri="{FF2B5EF4-FFF2-40B4-BE49-F238E27FC236}">
                <a16:creationId xmlns:a16="http://schemas.microsoft.com/office/drawing/2014/main" id="{A1F7C628-CF4F-DE45-8575-395E33841FC0}"/>
              </a:ext>
            </a:extLst>
          </p:cNvPr>
          <p:cNvPicPr>
            <a:picLocks noChangeAspect="1"/>
          </p:cNvPicPr>
          <p:nvPr/>
        </p:nvPicPr>
        <p:blipFill>
          <a:blip r:embed="rId3"/>
          <a:stretch>
            <a:fillRect/>
          </a:stretch>
        </p:blipFill>
        <p:spPr>
          <a:xfrm>
            <a:off x="6745056" y="3473548"/>
            <a:ext cx="3984399" cy="2965348"/>
          </a:xfrm>
          <a:prstGeom prst="rect">
            <a:avLst/>
          </a:prstGeom>
        </p:spPr>
      </p:pic>
    </p:spTree>
    <p:extLst>
      <p:ext uri="{BB962C8B-B14F-4D97-AF65-F5344CB8AC3E}">
        <p14:creationId xmlns:p14="http://schemas.microsoft.com/office/powerpoint/2010/main" val="185871188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p:txBody>
          <a:bodyPr/>
          <a:lstStyle/>
          <a:p>
            <a:r>
              <a:rPr lang="fr-FR" b="1" dirty="0">
                <a:solidFill>
                  <a:srgbClr val="FFFF00"/>
                </a:solidFill>
              </a:rPr>
              <a:t>Utilisation des valeurs d’un type structuré.</a:t>
            </a:r>
          </a:p>
          <a:p>
            <a:r>
              <a:rPr lang="fr-FR" dirty="0" err="1"/>
              <a:t>Basiquement</a:t>
            </a:r>
            <a:r>
              <a:rPr lang="fr-FR" dirty="0"/>
              <a:t> il faut donner le nom de la variable puis le nom du champ concerné le tout séparé par un « .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197</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7" name="Image 6">
            <a:extLst>
              <a:ext uri="{FF2B5EF4-FFF2-40B4-BE49-F238E27FC236}">
                <a16:creationId xmlns:a16="http://schemas.microsoft.com/office/drawing/2014/main" id="{2A8BF268-CB08-B243-9F2C-605E4A8D129A}"/>
              </a:ext>
            </a:extLst>
          </p:cNvPr>
          <p:cNvPicPr>
            <a:picLocks noChangeAspect="1"/>
          </p:cNvPicPr>
          <p:nvPr/>
        </p:nvPicPr>
        <p:blipFill>
          <a:blip r:embed="rId2"/>
          <a:stretch>
            <a:fillRect/>
          </a:stretch>
        </p:blipFill>
        <p:spPr>
          <a:xfrm>
            <a:off x="1319514" y="3530279"/>
            <a:ext cx="4744577" cy="3134810"/>
          </a:xfrm>
          <a:prstGeom prst="rect">
            <a:avLst/>
          </a:prstGeom>
        </p:spPr>
      </p:pic>
      <p:pic>
        <p:nvPicPr>
          <p:cNvPr id="9" name="Image 8">
            <a:extLst>
              <a:ext uri="{FF2B5EF4-FFF2-40B4-BE49-F238E27FC236}">
                <a16:creationId xmlns:a16="http://schemas.microsoft.com/office/drawing/2014/main" id="{F875B392-FE90-E14F-8F9E-B9D3F8EDBF6E}"/>
              </a:ext>
            </a:extLst>
          </p:cNvPr>
          <p:cNvPicPr>
            <a:picLocks noChangeAspect="1"/>
          </p:cNvPicPr>
          <p:nvPr/>
        </p:nvPicPr>
        <p:blipFill>
          <a:blip r:embed="rId3"/>
          <a:stretch>
            <a:fillRect/>
          </a:stretch>
        </p:blipFill>
        <p:spPr>
          <a:xfrm>
            <a:off x="6945575" y="4748434"/>
            <a:ext cx="3987800" cy="698500"/>
          </a:xfrm>
          <a:prstGeom prst="rect">
            <a:avLst/>
          </a:prstGeom>
        </p:spPr>
      </p:pic>
    </p:spTree>
    <p:extLst>
      <p:ext uri="{BB962C8B-B14F-4D97-AF65-F5344CB8AC3E}">
        <p14:creationId xmlns:p14="http://schemas.microsoft.com/office/powerpoint/2010/main" val="418256674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3" name="Espace réservé du contenu 2">
            <a:extLst>
              <a:ext uri="{FF2B5EF4-FFF2-40B4-BE49-F238E27FC236}">
                <a16:creationId xmlns:a16="http://schemas.microsoft.com/office/drawing/2014/main" id="{80352FA0-3445-6D44-A18F-4C5147102251}"/>
              </a:ext>
            </a:extLst>
          </p:cNvPr>
          <p:cNvSpPr>
            <a:spLocks noGrp="1"/>
          </p:cNvSpPr>
          <p:nvPr>
            <p:ph idx="1"/>
          </p:nvPr>
        </p:nvSpPr>
        <p:spPr>
          <a:xfrm>
            <a:off x="680321" y="2336873"/>
            <a:ext cx="9613861" cy="3948180"/>
          </a:xfrm>
        </p:spPr>
        <p:txBody>
          <a:bodyPr>
            <a:normAutofit/>
          </a:bodyPr>
          <a:lstStyle/>
          <a:p>
            <a:pPr algn="just"/>
            <a:r>
              <a:rPr lang="fr-FR" b="1" dirty="0">
                <a:solidFill>
                  <a:srgbClr val="FFFF00"/>
                </a:solidFill>
              </a:rPr>
              <a:t>Tableau de structure. </a:t>
            </a:r>
          </a:p>
          <a:p>
            <a:pPr algn="just"/>
            <a:r>
              <a:rPr lang="fr-FR" dirty="0"/>
              <a:t>Comme le type que vous avez défini est utilisable comme les éléments de base de C vous pouvez très bien définir un tableau de type structuré. </a:t>
            </a:r>
          </a:p>
          <a:p>
            <a:pPr algn="just"/>
            <a:r>
              <a:rPr lang="fr-FR" dirty="0"/>
              <a:t>Ce sont les mêmes règles que pour les lectures/écritures de n’importe quelle variable tableau. </a:t>
            </a:r>
          </a:p>
          <a:p>
            <a:pPr algn="just"/>
            <a:r>
              <a:rPr lang="fr-FR" dirty="0"/>
              <a:t>Ce sont les mêmes règles d’utilisation que n’importe quelle variable tableau. </a:t>
            </a:r>
          </a:p>
          <a:p>
            <a:pPr algn="just"/>
            <a:r>
              <a:rPr lang="fr-FR" dirty="0"/>
              <a:t>Il faut juste ne pas se tromper entre le nom de tableau, l’indice de la case et le nom de la variable. </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198</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Tree>
    <p:extLst>
      <p:ext uri="{BB962C8B-B14F-4D97-AF65-F5344CB8AC3E}">
        <p14:creationId xmlns:p14="http://schemas.microsoft.com/office/powerpoint/2010/main" val="371450233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pic>
        <p:nvPicPr>
          <p:cNvPr id="7" name="Espace réservé du contenu 6">
            <a:extLst>
              <a:ext uri="{FF2B5EF4-FFF2-40B4-BE49-F238E27FC236}">
                <a16:creationId xmlns:a16="http://schemas.microsoft.com/office/drawing/2014/main" id="{3F7E0AAB-D7F5-B147-969D-6EE21B7F4325}"/>
              </a:ext>
            </a:extLst>
          </p:cNvPr>
          <p:cNvPicPr>
            <a:picLocks noGrp="1" noChangeAspect="1"/>
          </p:cNvPicPr>
          <p:nvPr>
            <p:ph idx="1"/>
          </p:nvPr>
        </p:nvPicPr>
        <p:blipFill>
          <a:blip r:embed="rId3"/>
          <a:stretch>
            <a:fillRect/>
          </a:stretch>
        </p:blipFill>
        <p:spPr>
          <a:xfrm>
            <a:off x="121438" y="2013995"/>
            <a:ext cx="8271311" cy="4877308"/>
          </a:xfrm>
        </p:spPr>
      </p:pic>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199</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9" name="Image 8">
            <a:extLst>
              <a:ext uri="{FF2B5EF4-FFF2-40B4-BE49-F238E27FC236}">
                <a16:creationId xmlns:a16="http://schemas.microsoft.com/office/drawing/2014/main" id="{AE6DDADC-1216-1546-86E7-E8F12386AE00}"/>
              </a:ext>
            </a:extLst>
          </p:cNvPr>
          <p:cNvPicPr>
            <a:picLocks noChangeAspect="1"/>
          </p:cNvPicPr>
          <p:nvPr/>
        </p:nvPicPr>
        <p:blipFill>
          <a:blip r:embed="rId4"/>
          <a:stretch>
            <a:fillRect/>
          </a:stretch>
        </p:blipFill>
        <p:spPr>
          <a:xfrm>
            <a:off x="8594306" y="2992149"/>
            <a:ext cx="3289300" cy="2921000"/>
          </a:xfrm>
          <a:prstGeom prst="rect">
            <a:avLst/>
          </a:prstGeom>
        </p:spPr>
      </p:pic>
    </p:spTree>
    <p:extLst>
      <p:ext uri="{BB962C8B-B14F-4D97-AF65-F5344CB8AC3E}">
        <p14:creationId xmlns:p14="http://schemas.microsoft.com/office/powerpoint/2010/main" val="70118747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200</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2" y="2336873"/>
            <a:ext cx="9213692" cy="3599316"/>
          </a:xfrm>
        </p:spPr>
        <p:txBody>
          <a:bodyPr/>
          <a:lstStyle/>
          <a:p>
            <a:pPr algn="just"/>
            <a:r>
              <a:rPr lang="fr-FR" b="1" dirty="0">
                <a:solidFill>
                  <a:srgbClr val="FFFF00"/>
                </a:solidFill>
              </a:rPr>
              <a:t>Pointeur sur structure</a:t>
            </a:r>
          </a:p>
          <a:p>
            <a:pPr algn="just"/>
            <a:r>
              <a:rPr lang="fr-FR" dirty="0"/>
              <a:t>Comme nous pouvions créer un pointeur sur un type conventionnel, nous pouvons créer un pointeur sur une structure. </a:t>
            </a:r>
          </a:p>
          <a:p>
            <a:pPr algn="just"/>
            <a:r>
              <a:rPr lang="fr-FR" dirty="0"/>
              <a:t>La déclaration et l’initialisation respectent les mêmes règles </a:t>
            </a:r>
          </a:p>
          <a:p>
            <a:pPr algn="just"/>
            <a:r>
              <a:rPr lang="fr-FR" dirty="0" err="1"/>
              <a:t>TypeStruct</a:t>
            </a:r>
            <a:r>
              <a:rPr lang="fr-FR" dirty="0"/>
              <a:t> *Pt;</a:t>
            </a:r>
          </a:p>
          <a:p>
            <a:pPr algn="just"/>
            <a:r>
              <a:rPr lang="fr-FR" dirty="0"/>
              <a:t>La différence vient principalement du principe d’accès aux données. Voyons cela sur l’exemple des cercles. </a:t>
            </a:r>
          </a:p>
        </p:txBody>
      </p:sp>
      <p:pic>
        <p:nvPicPr>
          <p:cNvPr id="8" name="Image 7">
            <a:extLst>
              <a:ext uri="{FF2B5EF4-FFF2-40B4-BE49-F238E27FC236}">
                <a16:creationId xmlns:a16="http://schemas.microsoft.com/office/drawing/2014/main" id="{22E16468-112F-6C4B-A8C1-AF0AAA947FED}"/>
              </a:ext>
            </a:extLst>
          </p:cNvPr>
          <p:cNvPicPr>
            <a:picLocks noChangeAspect="1"/>
          </p:cNvPicPr>
          <p:nvPr/>
        </p:nvPicPr>
        <p:blipFill>
          <a:blip r:embed="rId2"/>
          <a:stretch>
            <a:fillRect/>
          </a:stretch>
        </p:blipFill>
        <p:spPr>
          <a:xfrm>
            <a:off x="9995061" y="2071867"/>
            <a:ext cx="2087716" cy="2601089"/>
          </a:xfrm>
          <a:prstGeom prst="rect">
            <a:avLst/>
          </a:prstGeom>
        </p:spPr>
      </p:pic>
    </p:spTree>
    <p:extLst>
      <p:ext uri="{BB962C8B-B14F-4D97-AF65-F5344CB8AC3E}">
        <p14:creationId xmlns:p14="http://schemas.microsoft.com/office/powerpoint/2010/main" val="88264380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201</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2336873"/>
            <a:ext cx="8515049" cy="3468026"/>
          </a:xfrm>
        </p:spPr>
        <p:txBody>
          <a:bodyPr>
            <a:normAutofit lnSpcReduction="10000"/>
          </a:bodyPr>
          <a:lstStyle/>
          <a:p>
            <a:pPr algn="just"/>
            <a:r>
              <a:rPr lang="fr-FR" dirty="0"/>
              <a:t>On commence par déclarer un pointeur sur un cercle.</a:t>
            </a:r>
          </a:p>
          <a:p>
            <a:pPr algn="just"/>
            <a:endParaRPr lang="fr-FR" dirty="0"/>
          </a:p>
          <a:p>
            <a:pPr algn="just"/>
            <a:endParaRPr lang="fr-FR" dirty="0"/>
          </a:p>
          <a:p>
            <a:pPr algn="just"/>
            <a:endParaRPr lang="fr-FR" dirty="0"/>
          </a:p>
          <a:p>
            <a:pPr algn="just"/>
            <a:r>
              <a:rPr lang="fr-FR" dirty="0"/>
              <a:t>Une fois le pointeur déclaré il faut le faire pointer sur une structure adéquate. Là c’est très simple nous allons le faire pointer sur le premier élément du tableau de cercles, ce qui revient à lui affecter le nom du tableau qui est déjà un pointeur (petit rappel).   </a:t>
            </a:r>
          </a:p>
        </p:txBody>
      </p:sp>
      <p:pic>
        <p:nvPicPr>
          <p:cNvPr id="7" name="Image 6">
            <a:extLst>
              <a:ext uri="{FF2B5EF4-FFF2-40B4-BE49-F238E27FC236}">
                <a16:creationId xmlns:a16="http://schemas.microsoft.com/office/drawing/2014/main" id="{3154BC04-63EE-AD43-97DE-CA6A71F76996}"/>
              </a:ext>
            </a:extLst>
          </p:cNvPr>
          <p:cNvPicPr>
            <a:picLocks noChangeAspect="1"/>
          </p:cNvPicPr>
          <p:nvPr/>
        </p:nvPicPr>
        <p:blipFill>
          <a:blip r:embed="rId2"/>
          <a:stretch>
            <a:fillRect/>
          </a:stretch>
        </p:blipFill>
        <p:spPr>
          <a:xfrm>
            <a:off x="9195370" y="2189969"/>
            <a:ext cx="2887101" cy="2221600"/>
          </a:xfrm>
          <a:prstGeom prst="rect">
            <a:avLst/>
          </a:prstGeom>
        </p:spPr>
      </p:pic>
      <p:pic>
        <p:nvPicPr>
          <p:cNvPr id="9" name="Image 8">
            <a:extLst>
              <a:ext uri="{FF2B5EF4-FFF2-40B4-BE49-F238E27FC236}">
                <a16:creationId xmlns:a16="http://schemas.microsoft.com/office/drawing/2014/main" id="{13D8BF4F-6DC9-A443-9287-1C4157A7E65F}"/>
              </a:ext>
            </a:extLst>
          </p:cNvPr>
          <p:cNvPicPr>
            <a:picLocks noChangeAspect="1"/>
          </p:cNvPicPr>
          <p:nvPr/>
        </p:nvPicPr>
        <p:blipFill>
          <a:blip r:embed="rId3"/>
          <a:stretch>
            <a:fillRect/>
          </a:stretch>
        </p:blipFill>
        <p:spPr>
          <a:xfrm>
            <a:off x="9376905" y="4860318"/>
            <a:ext cx="2705100" cy="342900"/>
          </a:xfrm>
          <a:prstGeom prst="rect">
            <a:avLst/>
          </a:prstGeom>
        </p:spPr>
      </p:pic>
    </p:spTree>
    <p:extLst>
      <p:ext uri="{BB962C8B-B14F-4D97-AF65-F5344CB8AC3E}">
        <p14:creationId xmlns:p14="http://schemas.microsoft.com/office/powerpoint/2010/main" val="83929327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202</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2336873"/>
            <a:ext cx="9613861" cy="3735154"/>
          </a:xfrm>
        </p:spPr>
        <p:txBody>
          <a:bodyPr>
            <a:normAutofit lnSpcReduction="10000"/>
          </a:bodyPr>
          <a:lstStyle/>
          <a:p>
            <a:r>
              <a:rPr lang="fr-FR" dirty="0"/>
              <a:t>Ensuite il faut accéder au contenu d’une case puis aux différents éléments de la structure (</a:t>
            </a:r>
            <a:r>
              <a:rPr lang="fr-FR" dirty="0" err="1"/>
              <a:t>Xcentre</a:t>
            </a:r>
            <a:r>
              <a:rPr lang="fr-FR" dirty="0"/>
              <a:t>, </a:t>
            </a:r>
            <a:r>
              <a:rPr lang="fr-FR" dirty="0" err="1"/>
              <a:t>Ycentre</a:t>
            </a:r>
            <a:r>
              <a:rPr lang="fr-FR" dirty="0"/>
              <a:t> et Rayon). Il y a deux façons d’écrire l’accès à un élément. Les deux sont standards, à vous de choisir celle que vous préférez.</a:t>
            </a:r>
          </a:p>
          <a:p>
            <a:endParaRPr lang="fr-FR" dirty="0"/>
          </a:p>
          <a:p>
            <a:endParaRPr lang="fr-FR" dirty="0"/>
          </a:p>
          <a:p>
            <a:r>
              <a:rPr lang="fr-FR" dirty="0"/>
              <a:t>Soit Pt-&gt;variable  soit (*Pt).variable</a:t>
            </a:r>
          </a:p>
          <a:p>
            <a:r>
              <a:rPr lang="fr-FR" dirty="0"/>
              <a:t>Reprenons notre exemple d’affichage d’un tableau de cercles. L’initialisation se fera classiquement, l’affichage utilisera des pointeurs.  </a:t>
            </a:r>
          </a:p>
        </p:txBody>
      </p:sp>
      <p:pic>
        <p:nvPicPr>
          <p:cNvPr id="7" name="Image 6">
            <a:extLst>
              <a:ext uri="{FF2B5EF4-FFF2-40B4-BE49-F238E27FC236}">
                <a16:creationId xmlns:a16="http://schemas.microsoft.com/office/drawing/2014/main" id="{8934DBD9-E797-6544-8FB9-EE95E353B385}"/>
              </a:ext>
            </a:extLst>
          </p:cNvPr>
          <p:cNvPicPr>
            <a:picLocks noChangeAspect="1"/>
          </p:cNvPicPr>
          <p:nvPr/>
        </p:nvPicPr>
        <p:blipFill>
          <a:blip r:embed="rId2"/>
          <a:stretch>
            <a:fillRect/>
          </a:stretch>
        </p:blipFill>
        <p:spPr>
          <a:xfrm>
            <a:off x="2402584" y="4054337"/>
            <a:ext cx="5843876" cy="394372"/>
          </a:xfrm>
          <a:prstGeom prst="rect">
            <a:avLst/>
          </a:prstGeom>
        </p:spPr>
      </p:pic>
    </p:spTree>
    <p:extLst>
      <p:ext uri="{BB962C8B-B14F-4D97-AF65-F5344CB8AC3E}">
        <p14:creationId xmlns:p14="http://schemas.microsoft.com/office/powerpoint/2010/main" val="302316128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203</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8" name="Espace réservé du contenu 7">
            <a:extLst>
              <a:ext uri="{FF2B5EF4-FFF2-40B4-BE49-F238E27FC236}">
                <a16:creationId xmlns:a16="http://schemas.microsoft.com/office/drawing/2014/main" id="{7BBC2EDD-83F3-DE4D-BAD2-D5C1C8301640}"/>
              </a:ext>
            </a:extLst>
          </p:cNvPr>
          <p:cNvPicPr>
            <a:picLocks noGrp="1" noChangeAspect="1"/>
          </p:cNvPicPr>
          <p:nvPr>
            <p:ph idx="1"/>
          </p:nvPr>
        </p:nvPicPr>
        <p:blipFill>
          <a:blip r:embed="rId2"/>
          <a:stretch>
            <a:fillRect/>
          </a:stretch>
        </p:blipFill>
        <p:spPr>
          <a:xfrm>
            <a:off x="129010" y="2018300"/>
            <a:ext cx="7052626" cy="4827097"/>
          </a:xfrm>
        </p:spPr>
      </p:pic>
      <p:pic>
        <p:nvPicPr>
          <p:cNvPr id="10" name="Image 9">
            <a:extLst>
              <a:ext uri="{FF2B5EF4-FFF2-40B4-BE49-F238E27FC236}">
                <a16:creationId xmlns:a16="http://schemas.microsoft.com/office/drawing/2014/main" id="{3B22285D-5A39-0649-BD1F-A66ADA8870E1}"/>
              </a:ext>
            </a:extLst>
          </p:cNvPr>
          <p:cNvPicPr>
            <a:picLocks noChangeAspect="1"/>
          </p:cNvPicPr>
          <p:nvPr/>
        </p:nvPicPr>
        <p:blipFill>
          <a:blip r:embed="rId3"/>
          <a:stretch>
            <a:fillRect/>
          </a:stretch>
        </p:blipFill>
        <p:spPr>
          <a:xfrm>
            <a:off x="7794733" y="2453312"/>
            <a:ext cx="3136900" cy="1663700"/>
          </a:xfrm>
          <a:prstGeom prst="rect">
            <a:avLst/>
          </a:prstGeom>
        </p:spPr>
      </p:pic>
      <p:sp>
        <p:nvSpPr>
          <p:cNvPr id="11" name="ZoneTexte 10">
            <a:extLst>
              <a:ext uri="{FF2B5EF4-FFF2-40B4-BE49-F238E27FC236}">
                <a16:creationId xmlns:a16="http://schemas.microsoft.com/office/drawing/2014/main" id="{AD46549F-5C39-D849-9AC1-57538A6BE513}"/>
              </a:ext>
            </a:extLst>
          </p:cNvPr>
          <p:cNvSpPr txBox="1"/>
          <p:nvPr/>
        </p:nvSpPr>
        <p:spPr>
          <a:xfrm>
            <a:off x="7274104" y="4417888"/>
            <a:ext cx="4609502" cy="1477328"/>
          </a:xfrm>
          <a:prstGeom prst="rect">
            <a:avLst/>
          </a:prstGeom>
          <a:noFill/>
        </p:spPr>
        <p:txBody>
          <a:bodyPr wrap="square" rtlCol="0">
            <a:spAutoFit/>
          </a:bodyPr>
          <a:lstStyle/>
          <a:p>
            <a:pPr algn="just"/>
            <a:r>
              <a:rPr lang="fr-FR" dirty="0"/>
              <a:t>Pour passer à l’élément suivant dans le tableau il suffit d’incrémenter le pointeur sur structure.  </a:t>
            </a:r>
            <a:r>
              <a:rPr lang="fr-FR" dirty="0" err="1"/>
              <a:t>Ptcercle</a:t>
            </a:r>
            <a:r>
              <a:rPr lang="fr-FR" dirty="0"/>
              <a:t>++ placera le pointeur sur la structure suivante du tableau.  </a:t>
            </a:r>
          </a:p>
        </p:txBody>
      </p:sp>
    </p:spTree>
    <p:extLst>
      <p:ext uri="{BB962C8B-B14F-4D97-AF65-F5344CB8AC3E}">
        <p14:creationId xmlns:p14="http://schemas.microsoft.com/office/powerpoint/2010/main" val="108000849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204</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2336873"/>
            <a:ext cx="9613861" cy="3735154"/>
          </a:xfrm>
        </p:spPr>
        <p:txBody>
          <a:bodyPr>
            <a:normAutofit lnSpcReduction="10000"/>
          </a:bodyPr>
          <a:lstStyle/>
          <a:p>
            <a:pPr algn="just"/>
            <a:r>
              <a:rPr lang="fr-FR" b="1" dirty="0">
                <a:solidFill>
                  <a:srgbClr val="FFFF00"/>
                </a:solidFill>
              </a:rPr>
              <a:t>Les structures et les passages de paramètres</a:t>
            </a:r>
          </a:p>
          <a:p>
            <a:pPr algn="just"/>
            <a:r>
              <a:rPr lang="fr-FR" dirty="0"/>
              <a:t>Imaginons maintenant que nous voulions écrire une procédure pour initialiser une structure. Il faut dans un premier temps que cette structure existe. Vous apprendrez dans la gestion dynamique de la mémoire (en L2) comment à partir d’un pointeur on réserve une zone mémoire. Nous, nous allons laisser cette tâche au système.</a:t>
            </a:r>
          </a:p>
          <a:p>
            <a:pPr algn="just"/>
            <a:r>
              <a:rPr lang="fr-FR" dirty="0"/>
              <a:t>Il faudra donc définir une variable cercle sur laquelle viendra pointer notre variable </a:t>
            </a:r>
            <a:r>
              <a:rPr lang="fr-FR" dirty="0" err="1"/>
              <a:t>PointeurSurCercle</a:t>
            </a:r>
            <a:r>
              <a:rPr lang="fr-FR" dirty="0"/>
              <a:t>. </a:t>
            </a:r>
          </a:p>
          <a:p>
            <a:pPr algn="just"/>
            <a:r>
              <a:rPr lang="fr-FR" dirty="0"/>
              <a:t>Regardons l’exemple.</a:t>
            </a:r>
          </a:p>
        </p:txBody>
      </p:sp>
    </p:spTree>
    <p:extLst>
      <p:ext uri="{BB962C8B-B14F-4D97-AF65-F5344CB8AC3E}">
        <p14:creationId xmlns:p14="http://schemas.microsoft.com/office/powerpoint/2010/main" val="35304042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205</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7" name="Image 6">
            <a:extLst>
              <a:ext uri="{FF2B5EF4-FFF2-40B4-BE49-F238E27FC236}">
                <a16:creationId xmlns:a16="http://schemas.microsoft.com/office/drawing/2014/main" id="{BB65AF24-4228-714D-8CD8-A0A981850F14}"/>
              </a:ext>
            </a:extLst>
          </p:cNvPr>
          <p:cNvPicPr>
            <a:picLocks noChangeAspect="1"/>
          </p:cNvPicPr>
          <p:nvPr/>
        </p:nvPicPr>
        <p:blipFill>
          <a:blip r:embed="rId2"/>
          <a:stretch>
            <a:fillRect/>
          </a:stretch>
        </p:blipFill>
        <p:spPr>
          <a:xfrm>
            <a:off x="400866" y="1972638"/>
            <a:ext cx="7455266" cy="4885362"/>
          </a:xfrm>
          <a:prstGeom prst="rect">
            <a:avLst/>
          </a:prstGeom>
        </p:spPr>
      </p:pic>
      <p:pic>
        <p:nvPicPr>
          <p:cNvPr id="9" name="Image 8">
            <a:extLst>
              <a:ext uri="{FF2B5EF4-FFF2-40B4-BE49-F238E27FC236}">
                <a16:creationId xmlns:a16="http://schemas.microsoft.com/office/drawing/2014/main" id="{1BF4FDFF-2423-5A40-A637-14B8D4A36D0D}"/>
              </a:ext>
            </a:extLst>
          </p:cNvPr>
          <p:cNvPicPr>
            <a:picLocks noChangeAspect="1"/>
          </p:cNvPicPr>
          <p:nvPr/>
        </p:nvPicPr>
        <p:blipFill>
          <a:blip r:embed="rId3"/>
          <a:stretch>
            <a:fillRect/>
          </a:stretch>
        </p:blipFill>
        <p:spPr>
          <a:xfrm>
            <a:off x="8420261" y="3513619"/>
            <a:ext cx="3149600" cy="901700"/>
          </a:xfrm>
          <a:prstGeom prst="rect">
            <a:avLst/>
          </a:prstGeom>
        </p:spPr>
      </p:pic>
    </p:spTree>
    <p:extLst>
      <p:ext uri="{BB962C8B-B14F-4D97-AF65-F5344CB8AC3E}">
        <p14:creationId xmlns:p14="http://schemas.microsoft.com/office/powerpoint/2010/main" val="351795063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206</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1997826"/>
            <a:ext cx="9613861" cy="3735154"/>
          </a:xfrm>
        </p:spPr>
        <p:txBody>
          <a:bodyPr>
            <a:normAutofit/>
          </a:bodyPr>
          <a:lstStyle/>
          <a:p>
            <a:r>
              <a:rPr lang="fr-FR" b="1" dirty="0">
                <a:solidFill>
                  <a:srgbClr val="FFFF00"/>
                </a:solidFill>
              </a:rPr>
              <a:t>Et si nous avions un tableau de structure ? </a:t>
            </a:r>
          </a:p>
        </p:txBody>
      </p:sp>
      <p:pic>
        <p:nvPicPr>
          <p:cNvPr id="7" name="Image 6">
            <a:extLst>
              <a:ext uri="{FF2B5EF4-FFF2-40B4-BE49-F238E27FC236}">
                <a16:creationId xmlns:a16="http://schemas.microsoft.com/office/drawing/2014/main" id="{AAFD5B57-0583-7544-852D-3C981B066B5F}"/>
              </a:ext>
            </a:extLst>
          </p:cNvPr>
          <p:cNvPicPr>
            <a:picLocks noChangeAspect="1"/>
          </p:cNvPicPr>
          <p:nvPr/>
        </p:nvPicPr>
        <p:blipFill>
          <a:blip r:embed="rId2"/>
          <a:stretch>
            <a:fillRect/>
          </a:stretch>
        </p:blipFill>
        <p:spPr>
          <a:xfrm>
            <a:off x="462337" y="2348216"/>
            <a:ext cx="5965858" cy="4509784"/>
          </a:xfrm>
          <a:prstGeom prst="rect">
            <a:avLst/>
          </a:prstGeom>
        </p:spPr>
      </p:pic>
      <p:pic>
        <p:nvPicPr>
          <p:cNvPr id="9" name="Image 8">
            <a:extLst>
              <a:ext uri="{FF2B5EF4-FFF2-40B4-BE49-F238E27FC236}">
                <a16:creationId xmlns:a16="http://schemas.microsoft.com/office/drawing/2014/main" id="{4D43C0F9-6D0C-2048-8947-4CE086B9C343}"/>
              </a:ext>
            </a:extLst>
          </p:cNvPr>
          <p:cNvPicPr>
            <a:picLocks noChangeAspect="1"/>
          </p:cNvPicPr>
          <p:nvPr/>
        </p:nvPicPr>
        <p:blipFill>
          <a:blip r:embed="rId3"/>
          <a:stretch>
            <a:fillRect/>
          </a:stretch>
        </p:blipFill>
        <p:spPr>
          <a:xfrm>
            <a:off x="6996122" y="2570003"/>
            <a:ext cx="3213100" cy="1295400"/>
          </a:xfrm>
          <a:prstGeom prst="rect">
            <a:avLst/>
          </a:prstGeom>
        </p:spPr>
      </p:pic>
      <p:sp>
        <p:nvSpPr>
          <p:cNvPr id="10" name="ZoneTexte 9">
            <a:extLst>
              <a:ext uri="{FF2B5EF4-FFF2-40B4-BE49-F238E27FC236}">
                <a16:creationId xmlns:a16="http://schemas.microsoft.com/office/drawing/2014/main" id="{9770555B-0B4B-DD4A-989E-D72B85CBC4EA}"/>
              </a:ext>
            </a:extLst>
          </p:cNvPr>
          <p:cNvSpPr txBox="1"/>
          <p:nvPr/>
        </p:nvSpPr>
        <p:spPr>
          <a:xfrm>
            <a:off x="6931462" y="4029063"/>
            <a:ext cx="4952144" cy="1477328"/>
          </a:xfrm>
          <a:prstGeom prst="rect">
            <a:avLst/>
          </a:prstGeom>
          <a:noFill/>
        </p:spPr>
        <p:txBody>
          <a:bodyPr wrap="square" rtlCol="0">
            <a:spAutoFit/>
          </a:bodyPr>
          <a:lstStyle/>
          <a:p>
            <a:pPr algn="just"/>
            <a:r>
              <a:rPr lang="fr-FR" dirty="0"/>
              <a:t>Vous avez ensuite toutes les variantes mixant des syntaxes de pointeur et de tableau mais je vois conseille de ne jamais mélanger les types au sein d’une même écriture, cela n’apporte que de la confusion. </a:t>
            </a:r>
          </a:p>
        </p:txBody>
      </p:sp>
    </p:spTree>
    <p:extLst>
      <p:ext uri="{BB962C8B-B14F-4D97-AF65-F5344CB8AC3E}">
        <p14:creationId xmlns:p14="http://schemas.microsoft.com/office/powerpoint/2010/main" val="327553688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2F05FB-CA9B-514B-8510-716F49AC1BF7}"/>
              </a:ext>
            </a:extLst>
          </p:cNvPr>
          <p:cNvSpPr>
            <a:spLocks noGrp="1"/>
          </p:cNvSpPr>
          <p:nvPr>
            <p:ph type="title"/>
          </p:nvPr>
        </p:nvSpPr>
        <p:spPr/>
        <p:txBody>
          <a:bodyPr/>
          <a:lstStyle/>
          <a:p>
            <a:r>
              <a:rPr lang="en-GB" dirty="0"/>
              <a:t>Une function </a:t>
            </a:r>
            <a:r>
              <a:rPr lang="en-GB" dirty="0" err="1"/>
              <a:t>peut</a:t>
            </a:r>
            <a:r>
              <a:rPr lang="en-GB" dirty="0"/>
              <a:t> </a:t>
            </a:r>
            <a:r>
              <a:rPr lang="en-GB" dirty="0" err="1"/>
              <a:t>renvoyer</a:t>
            </a:r>
            <a:r>
              <a:rPr lang="en-GB" dirty="0"/>
              <a:t> </a:t>
            </a:r>
            <a:r>
              <a:rPr lang="en-GB" dirty="0" err="1"/>
              <a:t>une</a:t>
            </a:r>
            <a:r>
              <a:rPr lang="en-GB" dirty="0"/>
              <a:t> structure ?</a:t>
            </a:r>
          </a:p>
        </p:txBody>
      </p:sp>
      <p:sp>
        <p:nvSpPr>
          <p:cNvPr id="3" name="Espace réservé du contenu 2">
            <a:extLst>
              <a:ext uri="{FF2B5EF4-FFF2-40B4-BE49-F238E27FC236}">
                <a16:creationId xmlns:a16="http://schemas.microsoft.com/office/drawing/2014/main" id="{889D62E7-B889-2A4B-A0E0-5B8D2934880A}"/>
              </a:ext>
            </a:extLst>
          </p:cNvPr>
          <p:cNvSpPr>
            <a:spLocks noGrp="1"/>
          </p:cNvSpPr>
          <p:nvPr>
            <p:ph idx="1"/>
          </p:nvPr>
        </p:nvSpPr>
        <p:spPr/>
        <p:txBody>
          <a:bodyPr/>
          <a:lstStyle/>
          <a:p>
            <a:r>
              <a:rPr lang="en-GB" dirty="0" err="1"/>
              <a:t>Oui</a:t>
            </a:r>
            <a:r>
              <a:rPr lang="en-GB" dirty="0"/>
              <a:t>, </a:t>
            </a:r>
            <a:r>
              <a:rPr lang="en-GB" dirty="0" err="1"/>
              <a:t>c’est</a:t>
            </a:r>
            <a:r>
              <a:rPr lang="en-GB" dirty="0"/>
              <a:t> </a:t>
            </a:r>
            <a:r>
              <a:rPr lang="en-GB" dirty="0" err="1"/>
              <a:t>même</a:t>
            </a:r>
            <a:r>
              <a:rPr lang="en-GB" dirty="0"/>
              <a:t> </a:t>
            </a:r>
            <a:r>
              <a:rPr lang="en-GB" dirty="0" err="1"/>
              <a:t>très</a:t>
            </a:r>
            <a:r>
              <a:rPr lang="en-GB" dirty="0"/>
              <a:t> simple</a:t>
            </a:r>
          </a:p>
        </p:txBody>
      </p:sp>
      <p:sp>
        <p:nvSpPr>
          <p:cNvPr id="4" name="Espace réservé du numéro de diapositive 3">
            <a:extLst>
              <a:ext uri="{FF2B5EF4-FFF2-40B4-BE49-F238E27FC236}">
                <a16:creationId xmlns:a16="http://schemas.microsoft.com/office/drawing/2014/main" id="{296D7EA8-4FC6-F547-A4B8-B1D81986EB1C}"/>
              </a:ext>
            </a:extLst>
          </p:cNvPr>
          <p:cNvSpPr>
            <a:spLocks noGrp="1"/>
          </p:cNvSpPr>
          <p:nvPr>
            <p:ph type="sldNum" sz="quarter" idx="12"/>
          </p:nvPr>
        </p:nvSpPr>
        <p:spPr/>
        <p:txBody>
          <a:bodyPr/>
          <a:lstStyle/>
          <a:p>
            <a:fld id="{6D22F896-40B5-4ADD-8801-0D06FADFA095}" type="slidenum">
              <a:rPr lang="en-US" smtClean="0"/>
              <a:t>207</a:t>
            </a:fld>
            <a:endParaRPr lang="en-US" dirty="0"/>
          </a:p>
        </p:txBody>
      </p:sp>
      <p:pic>
        <p:nvPicPr>
          <p:cNvPr id="6" name="Image 5" descr="Une image contenant capture d’écran&#10;&#10;Description générée automatiquement">
            <a:extLst>
              <a:ext uri="{FF2B5EF4-FFF2-40B4-BE49-F238E27FC236}">
                <a16:creationId xmlns:a16="http://schemas.microsoft.com/office/drawing/2014/main" id="{6FC124CC-288F-4A41-846F-D9496EBE105A}"/>
              </a:ext>
            </a:extLst>
          </p:cNvPr>
          <p:cNvPicPr>
            <a:picLocks noChangeAspect="1"/>
          </p:cNvPicPr>
          <p:nvPr/>
        </p:nvPicPr>
        <p:blipFill>
          <a:blip r:embed="rId2"/>
          <a:stretch>
            <a:fillRect/>
          </a:stretch>
        </p:blipFill>
        <p:spPr>
          <a:xfrm>
            <a:off x="1716300" y="2871299"/>
            <a:ext cx="6540595" cy="3567597"/>
          </a:xfrm>
          <a:prstGeom prst="rect">
            <a:avLst/>
          </a:prstGeom>
        </p:spPr>
      </p:pic>
    </p:spTree>
    <p:extLst>
      <p:ext uri="{BB962C8B-B14F-4D97-AF65-F5344CB8AC3E}">
        <p14:creationId xmlns:p14="http://schemas.microsoft.com/office/powerpoint/2010/main" val="248830941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208</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2189968"/>
            <a:ext cx="9613861" cy="4488233"/>
          </a:xfrm>
        </p:spPr>
        <p:txBody>
          <a:bodyPr>
            <a:normAutofit/>
          </a:bodyPr>
          <a:lstStyle/>
          <a:p>
            <a:pPr algn="just"/>
            <a:r>
              <a:rPr lang="fr-FR" b="1" dirty="0">
                <a:solidFill>
                  <a:srgbClr val="FFFF00"/>
                </a:solidFill>
              </a:rPr>
              <a:t>Le type énuméré </a:t>
            </a:r>
            <a:r>
              <a:rPr lang="fr-FR" b="1" dirty="0" err="1">
                <a:solidFill>
                  <a:srgbClr val="FFFF00"/>
                </a:solidFill>
              </a:rPr>
              <a:t>enum</a:t>
            </a:r>
            <a:endParaRPr lang="fr-FR" b="1" dirty="0">
              <a:solidFill>
                <a:srgbClr val="FFFF00"/>
              </a:solidFill>
            </a:endParaRPr>
          </a:p>
          <a:p>
            <a:pPr algn="just"/>
            <a:r>
              <a:rPr lang="fr-FR" dirty="0"/>
              <a:t>Bon on va le voir rapidement car en 300 ans de programmation je n’ai du l’utiliser qu’une fois. </a:t>
            </a:r>
          </a:p>
          <a:p>
            <a:pPr algn="just"/>
            <a:r>
              <a:rPr lang="fr-FR" dirty="0"/>
              <a:t>Un type énuméré est un type dont on énumère, c’est-à-dire dont on donne la liste effective, les éléments de ce type. On voit immédiatement des cas où cela peut être intéressant, par exemple pour traiter : </a:t>
            </a:r>
          </a:p>
          <a:p>
            <a:pPr lvl="1"/>
            <a:r>
              <a:rPr lang="fr-FR" dirty="0"/>
              <a:t>les mois de l’année (janvier, février...) ;</a:t>
            </a:r>
          </a:p>
          <a:p>
            <a:pPr lvl="1"/>
            <a:r>
              <a:rPr lang="fr-FR" dirty="0"/>
              <a:t>les notes de musique ;</a:t>
            </a:r>
          </a:p>
          <a:p>
            <a:pPr lvl="1"/>
            <a:r>
              <a:rPr lang="fr-FR" dirty="0"/>
              <a:t>les noms de cartes à jouer (as, roi, dame...) ;</a:t>
            </a:r>
          </a:p>
          <a:p>
            <a:pPr lvl="1"/>
            <a:r>
              <a:rPr lang="fr-FR" dirty="0"/>
              <a:t>les marques de voiture;</a:t>
            </a:r>
          </a:p>
          <a:p>
            <a:pPr lvl="1"/>
            <a:r>
              <a:rPr lang="fr-FR" dirty="0"/>
              <a:t>les indications d’ ́état civil (célibataire, marié, divorcé...). </a:t>
            </a:r>
          </a:p>
          <a:p>
            <a:pPr lvl="1" algn="just"/>
            <a:endParaRPr lang="fr-FR" dirty="0"/>
          </a:p>
          <a:p>
            <a:pPr algn="just"/>
            <a:endParaRPr lang="fr-FR" dirty="0"/>
          </a:p>
        </p:txBody>
      </p:sp>
    </p:spTree>
    <p:extLst>
      <p:ext uri="{BB962C8B-B14F-4D97-AF65-F5344CB8AC3E}">
        <p14:creationId xmlns:p14="http://schemas.microsoft.com/office/powerpoint/2010/main" val="70325528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44DA8-1DF7-C840-84DE-2586184D72F2}"/>
              </a:ext>
            </a:extLst>
          </p:cNvPr>
          <p:cNvSpPr>
            <a:spLocks noGrp="1"/>
          </p:cNvSpPr>
          <p:nvPr>
            <p:ph type="title"/>
          </p:nvPr>
        </p:nvSpPr>
        <p:spPr/>
        <p:txBody>
          <a:bodyPr/>
          <a:lstStyle/>
          <a:p>
            <a:r>
              <a:rPr lang="fr-FR" dirty="0"/>
              <a:t>Vos propres variables</a:t>
            </a:r>
          </a:p>
        </p:txBody>
      </p:sp>
      <p:sp>
        <p:nvSpPr>
          <p:cNvPr id="4" name="Espace réservé du numéro de diapositive 3">
            <a:extLst>
              <a:ext uri="{FF2B5EF4-FFF2-40B4-BE49-F238E27FC236}">
                <a16:creationId xmlns:a16="http://schemas.microsoft.com/office/drawing/2014/main" id="{772B3CA3-D000-4A48-9B80-83799387037B}"/>
              </a:ext>
            </a:extLst>
          </p:cNvPr>
          <p:cNvSpPr>
            <a:spLocks noGrp="1"/>
          </p:cNvSpPr>
          <p:nvPr>
            <p:ph type="sldNum" sz="quarter" idx="12"/>
          </p:nvPr>
        </p:nvSpPr>
        <p:spPr/>
        <p:txBody>
          <a:bodyPr/>
          <a:lstStyle/>
          <a:p>
            <a:fld id="{6D22F896-40B5-4ADD-8801-0D06FADFA095}" type="slidenum">
              <a:rPr lang="en-US" smtClean="0"/>
              <a:t>209</a:t>
            </a:fld>
            <a:endParaRPr lang="en-US" dirty="0"/>
          </a:p>
        </p:txBody>
      </p:sp>
      <p:sp>
        <p:nvSpPr>
          <p:cNvPr id="5" name="ZoneTexte 4">
            <a:extLst>
              <a:ext uri="{FF2B5EF4-FFF2-40B4-BE49-F238E27FC236}">
                <a16:creationId xmlns:a16="http://schemas.microsoft.com/office/drawing/2014/main" id="{33C93A1F-20F3-8041-B248-1C250A0F1290}"/>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sp>
        <p:nvSpPr>
          <p:cNvPr id="6" name="Espace réservé du contenu 5">
            <a:extLst>
              <a:ext uri="{FF2B5EF4-FFF2-40B4-BE49-F238E27FC236}">
                <a16:creationId xmlns:a16="http://schemas.microsoft.com/office/drawing/2014/main" id="{9C68E966-B8D0-7848-9E57-9C5407F80A58}"/>
              </a:ext>
            </a:extLst>
          </p:cNvPr>
          <p:cNvSpPr>
            <a:spLocks noGrp="1"/>
          </p:cNvSpPr>
          <p:nvPr>
            <p:ph idx="1"/>
          </p:nvPr>
        </p:nvSpPr>
        <p:spPr>
          <a:xfrm>
            <a:off x="680321" y="2336872"/>
            <a:ext cx="9613861" cy="4218039"/>
          </a:xfrm>
        </p:spPr>
        <p:txBody>
          <a:bodyPr>
            <a:normAutofit/>
          </a:bodyPr>
          <a:lstStyle/>
          <a:p>
            <a:r>
              <a:rPr lang="fr-FR" b="1" dirty="0">
                <a:solidFill>
                  <a:srgbClr val="FFFF00"/>
                </a:solidFill>
              </a:rPr>
              <a:t>Le type énuméré </a:t>
            </a:r>
            <a:r>
              <a:rPr lang="fr-FR" b="1" dirty="0" err="1">
                <a:solidFill>
                  <a:srgbClr val="FFFF00"/>
                </a:solidFill>
              </a:rPr>
              <a:t>enum</a:t>
            </a:r>
            <a:endParaRPr lang="fr-FR" b="1" dirty="0">
              <a:solidFill>
                <a:srgbClr val="FFFF00"/>
              </a:solidFill>
            </a:endParaRPr>
          </a:p>
          <a:p>
            <a:r>
              <a:rPr lang="fr-FR" dirty="0"/>
              <a:t>On doit commencer par déclarer le type</a:t>
            </a:r>
          </a:p>
          <a:p>
            <a:pPr lvl="1"/>
            <a:r>
              <a:rPr lang="fr-FR" dirty="0" err="1"/>
              <a:t>enum</a:t>
            </a:r>
            <a:r>
              <a:rPr lang="fr-FR" dirty="0"/>
              <a:t> jour {lundi, mardi, mercredi, jeudi, vendredi, samedi, dimanche}; </a:t>
            </a:r>
          </a:p>
          <a:p>
            <a:r>
              <a:rPr lang="fr-FR" dirty="0"/>
              <a:t>On doit ensuite donner ce type à des variables </a:t>
            </a:r>
          </a:p>
          <a:p>
            <a:pPr lvl="1"/>
            <a:r>
              <a:rPr lang="fr-FR" dirty="0" err="1"/>
              <a:t>enum</a:t>
            </a:r>
            <a:r>
              <a:rPr lang="fr-FR" dirty="0"/>
              <a:t> jour j; (notez que l’on peut utiliser un </a:t>
            </a:r>
            <a:r>
              <a:rPr lang="fr-FR" dirty="0" err="1"/>
              <a:t>typedef</a:t>
            </a:r>
            <a:r>
              <a:rPr lang="fr-FR" dirty="0"/>
              <a:t> à la déclaration pour éviter de trainer </a:t>
            </a:r>
            <a:r>
              <a:rPr lang="fr-FR" dirty="0" err="1"/>
              <a:t>enum</a:t>
            </a:r>
            <a:r>
              <a:rPr lang="fr-FR" dirty="0"/>
              <a:t> à la création de variable. Cela vous savez le faire maintenant. </a:t>
            </a:r>
          </a:p>
          <a:p>
            <a:r>
              <a:rPr lang="fr-FR" dirty="0"/>
              <a:t>Ensuite on l’utilise comme une variable classique sachant qu’elle ne peut prendre </a:t>
            </a:r>
            <a:r>
              <a:rPr lang="fr-FR" dirty="0">
                <a:solidFill>
                  <a:schemeClr val="bg1"/>
                </a:solidFill>
              </a:rPr>
              <a:t>que les valeurs énumé</a:t>
            </a:r>
            <a:r>
              <a:rPr lang="fr-FR" dirty="0"/>
              <a:t>rées.</a:t>
            </a:r>
          </a:p>
          <a:p>
            <a:pPr lvl="1"/>
            <a:r>
              <a:rPr lang="fr-FR" dirty="0"/>
              <a:t>j = dimanche;</a:t>
            </a:r>
            <a:br>
              <a:rPr lang="fr-FR" dirty="0"/>
            </a:br>
            <a:r>
              <a:rPr lang="fr-FR" dirty="0"/>
              <a:t>if (j == lundi) </a:t>
            </a:r>
            <a:r>
              <a:rPr lang="fr-FR" dirty="0" err="1"/>
              <a:t>printf</a:t>
            </a:r>
            <a:r>
              <a:rPr lang="fr-FR" dirty="0"/>
              <a:t>("</a:t>
            </a:r>
            <a:r>
              <a:rPr lang="fr-FR" dirty="0" err="1"/>
              <a:t>Monday</a:t>
            </a:r>
            <a:r>
              <a:rPr lang="fr-FR" dirty="0"/>
              <a:t>");  Par exemple. </a:t>
            </a:r>
          </a:p>
          <a:p>
            <a:pPr lvl="1"/>
            <a:endParaRPr lang="fr-FR" dirty="0"/>
          </a:p>
          <a:p>
            <a:pPr lvl="1"/>
            <a:endParaRPr lang="fr-FR" dirty="0"/>
          </a:p>
        </p:txBody>
      </p:sp>
    </p:spTree>
    <p:extLst>
      <p:ext uri="{BB962C8B-B14F-4D97-AF65-F5344CB8AC3E}">
        <p14:creationId xmlns:p14="http://schemas.microsoft.com/office/powerpoint/2010/main" val="424401405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7DFEE38-0422-1346-AB00-4B8ACC7CE34D}"/>
              </a:ext>
            </a:extLst>
          </p:cNvPr>
          <p:cNvSpPr>
            <a:spLocks noGrp="1"/>
          </p:cNvSpPr>
          <p:nvPr>
            <p:ph type="sldNum" sz="quarter" idx="12"/>
          </p:nvPr>
        </p:nvSpPr>
        <p:spPr/>
        <p:txBody>
          <a:bodyPr/>
          <a:lstStyle/>
          <a:p>
            <a:fld id="{6D22F896-40B5-4ADD-8801-0D06FADFA095}" type="slidenum">
              <a:rPr lang="en-US" smtClean="0"/>
              <a:t>210</a:t>
            </a:fld>
            <a:endParaRPr lang="en-US" dirty="0"/>
          </a:p>
        </p:txBody>
      </p:sp>
      <p:sp>
        <p:nvSpPr>
          <p:cNvPr id="5" name="Titre 1">
            <a:extLst>
              <a:ext uri="{FF2B5EF4-FFF2-40B4-BE49-F238E27FC236}">
                <a16:creationId xmlns:a16="http://schemas.microsoft.com/office/drawing/2014/main" id="{3143D095-D99E-FB4C-B2C1-AEB58316CD5A}"/>
              </a:ext>
            </a:extLst>
          </p:cNvPr>
          <p:cNvSpPr>
            <a:spLocks noGrp="1"/>
          </p:cNvSpPr>
          <p:nvPr>
            <p:ph type="title"/>
          </p:nvPr>
        </p:nvSpPr>
        <p:spPr>
          <a:xfrm>
            <a:off x="680321" y="753228"/>
            <a:ext cx="9613861" cy="1080938"/>
          </a:xfrm>
        </p:spPr>
        <p:txBody>
          <a:bodyPr/>
          <a:lstStyle/>
          <a:p>
            <a:r>
              <a:rPr lang="fr-FR" dirty="0"/>
              <a:t>Vos propres variables</a:t>
            </a:r>
          </a:p>
        </p:txBody>
      </p:sp>
      <p:sp>
        <p:nvSpPr>
          <p:cNvPr id="6" name="ZoneTexte 5">
            <a:extLst>
              <a:ext uri="{FF2B5EF4-FFF2-40B4-BE49-F238E27FC236}">
                <a16:creationId xmlns:a16="http://schemas.microsoft.com/office/drawing/2014/main" id="{79CF6869-433C-444D-851F-AAB5BF78A4C7}"/>
              </a:ext>
            </a:extLst>
          </p:cNvPr>
          <p:cNvSpPr txBox="1"/>
          <p:nvPr/>
        </p:nvSpPr>
        <p:spPr>
          <a:xfrm>
            <a:off x="9780900" y="1109031"/>
            <a:ext cx="428322" cy="369332"/>
          </a:xfrm>
          <a:prstGeom prst="rect">
            <a:avLst/>
          </a:prstGeom>
          <a:noFill/>
        </p:spPr>
        <p:txBody>
          <a:bodyPr wrap="none" rtlCol="0">
            <a:spAutoFit/>
          </a:bodyPr>
          <a:lstStyle/>
          <a:p>
            <a:r>
              <a:rPr lang="fr-FR" dirty="0"/>
              <a:t>13</a:t>
            </a:r>
          </a:p>
        </p:txBody>
      </p:sp>
      <p:pic>
        <p:nvPicPr>
          <p:cNvPr id="8" name="Image 7">
            <a:extLst>
              <a:ext uri="{FF2B5EF4-FFF2-40B4-BE49-F238E27FC236}">
                <a16:creationId xmlns:a16="http://schemas.microsoft.com/office/drawing/2014/main" id="{3AFC0AC7-7FDA-7F47-A1A5-006110E8912D}"/>
              </a:ext>
            </a:extLst>
          </p:cNvPr>
          <p:cNvPicPr>
            <a:picLocks noChangeAspect="1"/>
          </p:cNvPicPr>
          <p:nvPr/>
        </p:nvPicPr>
        <p:blipFill>
          <a:blip r:embed="rId2"/>
          <a:stretch>
            <a:fillRect/>
          </a:stretch>
        </p:blipFill>
        <p:spPr>
          <a:xfrm>
            <a:off x="602368" y="1972637"/>
            <a:ext cx="6045011" cy="4924344"/>
          </a:xfrm>
          <a:prstGeom prst="rect">
            <a:avLst/>
          </a:prstGeom>
        </p:spPr>
      </p:pic>
      <p:sp>
        <p:nvSpPr>
          <p:cNvPr id="9" name="ZoneTexte 8">
            <a:extLst>
              <a:ext uri="{FF2B5EF4-FFF2-40B4-BE49-F238E27FC236}">
                <a16:creationId xmlns:a16="http://schemas.microsoft.com/office/drawing/2014/main" id="{A4981E52-1B10-AC4E-8E54-467E63451E86}"/>
              </a:ext>
            </a:extLst>
          </p:cNvPr>
          <p:cNvSpPr txBox="1"/>
          <p:nvPr/>
        </p:nvSpPr>
        <p:spPr>
          <a:xfrm>
            <a:off x="7890553" y="3277456"/>
            <a:ext cx="3817071" cy="369332"/>
          </a:xfrm>
          <a:prstGeom prst="rect">
            <a:avLst/>
          </a:prstGeom>
          <a:noFill/>
        </p:spPr>
        <p:txBody>
          <a:bodyPr wrap="none" rtlCol="0">
            <a:spAutoFit/>
          </a:bodyPr>
          <a:lstStyle/>
          <a:p>
            <a:r>
              <a:rPr lang="fr-FR" dirty="0"/>
              <a:t>Amusez-vous avec cet exemple ....</a:t>
            </a:r>
          </a:p>
        </p:txBody>
      </p:sp>
    </p:spTree>
    <p:extLst>
      <p:ext uri="{BB962C8B-B14F-4D97-AF65-F5344CB8AC3E}">
        <p14:creationId xmlns:p14="http://schemas.microsoft.com/office/powerpoint/2010/main" val="247212100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007FDF-0D9F-1148-A874-0604E2A0414A}"/>
              </a:ext>
            </a:extLst>
          </p:cNvPr>
          <p:cNvSpPr>
            <a:spLocks noGrp="1"/>
          </p:cNvSpPr>
          <p:nvPr>
            <p:ph type="title"/>
          </p:nvPr>
        </p:nvSpPr>
        <p:spPr/>
        <p:txBody>
          <a:bodyPr/>
          <a:lstStyle/>
          <a:p>
            <a:r>
              <a:rPr lang="fr-FR" dirty="0"/>
              <a:t>Exercice sur les </a:t>
            </a:r>
            <a:r>
              <a:rPr lang="fr-FR" dirty="0" err="1"/>
              <a:t>struct</a:t>
            </a:r>
            <a:endParaRPr lang="fr-FR" dirty="0"/>
          </a:p>
        </p:txBody>
      </p:sp>
      <p:sp>
        <p:nvSpPr>
          <p:cNvPr id="3" name="Espace réservé du contenu 2">
            <a:extLst>
              <a:ext uri="{FF2B5EF4-FFF2-40B4-BE49-F238E27FC236}">
                <a16:creationId xmlns:a16="http://schemas.microsoft.com/office/drawing/2014/main" id="{1967A2EE-07A4-334C-B225-63A61B03A37B}"/>
              </a:ext>
            </a:extLst>
          </p:cNvPr>
          <p:cNvSpPr>
            <a:spLocks noGrp="1"/>
          </p:cNvSpPr>
          <p:nvPr>
            <p:ph idx="1"/>
          </p:nvPr>
        </p:nvSpPr>
        <p:spPr/>
        <p:txBody>
          <a:bodyPr/>
          <a:lstStyle/>
          <a:p>
            <a:pPr algn="just"/>
            <a:r>
              <a:rPr lang="fr-FR" dirty="0"/>
              <a:t>Ecrire un programme qui définit une structure à deux champs de type string : Nom et Tel. Puis un tableau de 100 structures.</a:t>
            </a:r>
          </a:p>
          <a:p>
            <a:pPr algn="just"/>
            <a:r>
              <a:rPr lang="fr-FR" dirty="0"/>
              <a:t>Ecrire une procédure Initialiser qui permet de lire les deux éléments de structure et qui les range dans le tableau tant que l’utilisateur ne rentre pas # pour le nom. </a:t>
            </a:r>
          </a:p>
          <a:p>
            <a:pPr algn="just"/>
            <a:r>
              <a:rPr lang="fr-FR" dirty="0"/>
              <a:t>Ecrire une procédure qui affichera le contenu des structures. </a:t>
            </a:r>
          </a:p>
          <a:p>
            <a:pPr algn="just"/>
            <a:r>
              <a:rPr lang="fr-FR" dirty="0"/>
              <a:t>Le tableau sera global et donc pas passé en paramètre (vous pourrez essayer ensuite la version tableau passé en paramètre). </a:t>
            </a:r>
          </a:p>
        </p:txBody>
      </p:sp>
      <p:sp>
        <p:nvSpPr>
          <p:cNvPr id="4" name="Espace réservé du numéro de diapositive 3">
            <a:extLst>
              <a:ext uri="{FF2B5EF4-FFF2-40B4-BE49-F238E27FC236}">
                <a16:creationId xmlns:a16="http://schemas.microsoft.com/office/drawing/2014/main" id="{16203AEE-C427-1747-9A7C-BEFC1D81591D}"/>
              </a:ext>
            </a:extLst>
          </p:cNvPr>
          <p:cNvSpPr>
            <a:spLocks noGrp="1"/>
          </p:cNvSpPr>
          <p:nvPr>
            <p:ph type="sldNum" sz="quarter" idx="12"/>
          </p:nvPr>
        </p:nvSpPr>
        <p:spPr/>
        <p:txBody>
          <a:bodyPr/>
          <a:lstStyle/>
          <a:p>
            <a:fld id="{6D22F896-40B5-4ADD-8801-0D06FADFA095}" type="slidenum">
              <a:rPr lang="en-US" smtClean="0"/>
              <a:t>211</a:t>
            </a:fld>
            <a:endParaRPr lang="en-US" dirty="0"/>
          </a:p>
        </p:txBody>
      </p:sp>
    </p:spTree>
    <p:extLst>
      <p:ext uri="{BB962C8B-B14F-4D97-AF65-F5344CB8AC3E}">
        <p14:creationId xmlns:p14="http://schemas.microsoft.com/office/powerpoint/2010/main" val="205443654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3DE64D-605B-5344-9681-D25AA13B3988}"/>
              </a:ext>
            </a:extLst>
          </p:cNvPr>
          <p:cNvSpPr>
            <a:spLocks noGrp="1"/>
          </p:cNvSpPr>
          <p:nvPr>
            <p:ph type="ctrTitle"/>
          </p:nvPr>
        </p:nvSpPr>
        <p:spPr>
          <a:xfrm>
            <a:off x="236306" y="2733709"/>
            <a:ext cx="8588150" cy="1373070"/>
          </a:xfrm>
        </p:spPr>
        <p:txBody>
          <a:bodyPr/>
          <a:lstStyle/>
          <a:p>
            <a:r>
              <a:rPr lang="fr-FR" sz="4800" dirty="0"/>
              <a:t>13. Les fichiers</a:t>
            </a:r>
          </a:p>
        </p:txBody>
      </p:sp>
      <p:sp>
        <p:nvSpPr>
          <p:cNvPr id="3" name="Sous-titre 2">
            <a:extLst>
              <a:ext uri="{FF2B5EF4-FFF2-40B4-BE49-F238E27FC236}">
                <a16:creationId xmlns:a16="http://schemas.microsoft.com/office/drawing/2014/main" id="{DF58AF10-8C59-9B44-8743-0EC04AD7A343}"/>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4A5308E-4467-1545-BC55-3D8BACF8BA10}"/>
              </a:ext>
            </a:extLst>
          </p:cNvPr>
          <p:cNvSpPr>
            <a:spLocks noGrp="1"/>
          </p:cNvSpPr>
          <p:nvPr>
            <p:ph type="sldNum" sz="quarter" idx="12"/>
          </p:nvPr>
        </p:nvSpPr>
        <p:spPr/>
        <p:txBody>
          <a:bodyPr/>
          <a:lstStyle/>
          <a:p>
            <a:fld id="{6D22F896-40B5-4ADD-8801-0D06FADFA095}" type="slidenum">
              <a:rPr lang="en-US" smtClean="0"/>
              <a:t>212</a:t>
            </a:fld>
            <a:endParaRPr lang="en-US" dirty="0"/>
          </a:p>
        </p:txBody>
      </p:sp>
    </p:spTree>
    <p:extLst>
      <p:ext uri="{BB962C8B-B14F-4D97-AF65-F5344CB8AC3E}">
        <p14:creationId xmlns:p14="http://schemas.microsoft.com/office/powerpoint/2010/main" val="337049727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dirty="0"/>
              <a:t>Le grand problème des variables est qu’elles n’existent que le temps du programme (dans la mémoire vive). Une fois le programme terminé, toutes ces données sont perdues. </a:t>
            </a:r>
          </a:p>
          <a:p>
            <a:pPr algn="just"/>
            <a:endParaRPr lang="fr-FR" dirty="0"/>
          </a:p>
          <a:p>
            <a:pPr algn="just"/>
            <a:endParaRPr lang="fr-FR" dirty="0"/>
          </a:p>
          <a:p>
            <a:pPr algn="just"/>
            <a:endParaRPr lang="fr-FR" dirty="0"/>
          </a:p>
          <a:p>
            <a:pPr algn="just"/>
            <a:endParaRPr lang="fr-FR" dirty="0"/>
          </a:p>
          <a:p>
            <a:pPr algn="just"/>
            <a:r>
              <a:rPr lang="fr-FR" dirty="0"/>
              <a:t>Si </a:t>
            </a:r>
            <a:r>
              <a:rPr lang="fr-FR" dirty="0" err="1"/>
              <a:t>Jamel</a:t>
            </a:r>
            <a:r>
              <a:rPr lang="fr-FR" dirty="0"/>
              <a:t>, mais ne t’inquiète pas il y a un moyen de sauvegarder tout cela et de réutiliser les données à un autre moment ou dans un autre programme. Ce moyen s’appelle un </a:t>
            </a:r>
            <a:r>
              <a:rPr lang="fr-FR" b="1" dirty="0">
                <a:solidFill>
                  <a:srgbClr val="FFFF00"/>
                </a:solidFill>
              </a:rPr>
              <a:t>fichier</a:t>
            </a:r>
            <a:r>
              <a:rPr lang="fr-FR" dirty="0"/>
              <a:t>.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213</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3DC41105-870C-4F45-9DD3-B0AAA23AFAF6}"/>
              </a:ext>
            </a:extLst>
          </p:cNvPr>
          <p:cNvPicPr>
            <a:picLocks noChangeAspect="1"/>
          </p:cNvPicPr>
          <p:nvPr/>
        </p:nvPicPr>
        <p:blipFill>
          <a:blip r:embed="rId2"/>
          <a:stretch>
            <a:fillRect/>
          </a:stretch>
        </p:blipFill>
        <p:spPr>
          <a:xfrm>
            <a:off x="4243013" y="3390686"/>
            <a:ext cx="2781300" cy="1638300"/>
          </a:xfrm>
          <a:prstGeom prst="rect">
            <a:avLst/>
          </a:prstGeom>
        </p:spPr>
      </p:pic>
    </p:spTree>
    <p:extLst>
      <p:ext uri="{BB962C8B-B14F-4D97-AF65-F5344CB8AC3E}">
        <p14:creationId xmlns:p14="http://schemas.microsoft.com/office/powerpoint/2010/main" val="41487577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dirty="0"/>
              <a:t>Il existe trois phases dans la gestion d’un fichier :</a:t>
            </a:r>
          </a:p>
          <a:p>
            <a:pPr lvl="1" algn="just"/>
            <a:r>
              <a:rPr lang="fr-FR" sz="2400" dirty="0"/>
              <a:t>L’ouverture qui sera la même si le fichier existe déjà ou demande à être créé. On verra qu’il existe plusieurs options d’ouverture pour ajouter de l’information, lire le fichier, écrire des données.</a:t>
            </a:r>
          </a:p>
          <a:p>
            <a:pPr lvl="1" algn="just"/>
            <a:r>
              <a:rPr lang="fr-FR" sz="2400" dirty="0"/>
              <a:t>La gestion du contenu qui permettra de récupérer des données ou d’en écrire</a:t>
            </a:r>
          </a:p>
          <a:p>
            <a:pPr lvl="1" algn="just"/>
            <a:r>
              <a:rPr lang="fr-FR" sz="2400" dirty="0"/>
              <a:t>La fermeture qui restera une action fondamentale (souvent négligée) et qui permettra la sauvegarde sans perte d’information. </a:t>
            </a:r>
          </a:p>
          <a:p>
            <a:pPr algn="just"/>
            <a:r>
              <a:rPr lang="fr-FR" dirty="0"/>
              <a:t>Nous allons détailler toutes ces actions étape par étape.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214</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177961331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lnSpcReduction="10000"/>
          </a:bodyPr>
          <a:lstStyle/>
          <a:p>
            <a:pPr algn="just"/>
            <a:r>
              <a:rPr lang="fr-FR" b="1" dirty="0">
                <a:solidFill>
                  <a:srgbClr val="FFFF00"/>
                </a:solidFill>
              </a:rPr>
              <a:t>Ouverture d’un fichier</a:t>
            </a:r>
          </a:p>
          <a:p>
            <a:pPr algn="just"/>
            <a:r>
              <a:rPr lang="fr-FR" dirty="0"/>
              <a:t>Pour commencer il vous faudra inclure deux bibliothèques standards à savoir </a:t>
            </a:r>
            <a:r>
              <a:rPr lang="fr-FR" dirty="0" err="1"/>
              <a:t>stdio.h</a:t>
            </a:r>
            <a:r>
              <a:rPr lang="fr-FR" dirty="0"/>
              <a:t> et une nouvelle </a:t>
            </a:r>
            <a:r>
              <a:rPr lang="fr-FR" dirty="0" err="1"/>
              <a:t>stdlib.h</a:t>
            </a:r>
            <a:r>
              <a:rPr lang="fr-FR" dirty="0"/>
              <a:t> (en fait incluez toujours ces deux librairies). Voici les étapes d’ouverture : </a:t>
            </a:r>
          </a:p>
          <a:p>
            <a:pPr lvl="1" algn="just"/>
            <a:r>
              <a:rPr lang="fr-FR" dirty="0"/>
              <a:t>On appelle la fonction </a:t>
            </a:r>
            <a:r>
              <a:rPr lang="fr-FR" dirty="0">
                <a:solidFill>
                  <a:srgbClr val="FFFF00"/>
                </a:solidFill>
              </a:rPr>
              <a:t>d'</a:t>
            </a:r>
            <a:r>
              <a:rPr lang="fr-FR" b="1" dirty="0">
                <a:solidFill>
                  <a:srgbClr val="FFFF00"/>
                </a:solidFill>
              </a:rPr>
              <a:t>ouverture de fichier </a:t>
            </a:r>
            <a:r>
              <a:rPr lang="fr-FR" i="1" dirty="0" err="1"/>
              <a:t>fopen</a:t>
            </a:r>
            <a:r>
              <a:rPr lang="fr-FR" i="1" dirty="0"/>
              <a:t> </a:t>
            </a:r>
            <a:r>
              <a:rPr lang="fr-FR" dirty="0"/>
              <a:t>qui nous renvoie un pointeur sur le fichier (encore des pointeurs qu’il faudra définir ...).</a:t>
            </a:r>
          </a:p>
          <a:p>
            <a:pPr lvl="1" algn="just"/>
            <a:r>
              <a:rPr lang="fr-FR" b="1" dirty="0">
                <a:solidFill>
                  <a:srgbClr val="FFFF00"/>
                </a:solidFill>
              </a:rPr>
              <a:t>On vérifie si l'ouverture a réussi </a:t>
            </a:r>
            <a:r>
              <a:rPr lang="fr-FR" dirty="0"/>
              <a:t>(c'est-à-dire si le fichier existait) en testant la valeur du pointeur qu'on a reçu. Si le pointeur vaut NULL, c'est que l'ouverture du fichier n'a pas marché, dans ce cas on ne peut pas continuer (il faut afficher un message d'erreur).</a:t>
            </a:r>
          </a:p>
          <a:p>
            <a:pPr lvl="1" algn="just"/>
            <a:r>
              <a:rPr lang="fr-FR" dirty="0"/>
              <a:t>Si l'ouverture a marché (si le pointeur est différent de NULL donc), alors on peut s'amuser à </a:t>
            </a:r>
            <a:r>
              <a:rPr lang="fr-FR" b="1" dirty="0">
                <a:solidFill>
                  <a:srgbClr val="FFFF00"/>
                </a:solidFill>
              </a:rPr>
              <a:t>lire et écrire dans le fichier</a:t>
            </a:r>
            <a:r>
              <a:rPr lang="fr-FR" b="1" dirty="0"/>
              <a:t> </a:t>
            </a:r>
            <a:r>
              <a:rPr lang="fr-FR" dirty="0"/>
              <a:t>à travers des fonctions que nous allons voir.</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215</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63770915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024008"/>
            <a:ext cx="10282205" cy="4833991"/>
          </a:xfrm>
        </p:spPr>
        <p:txBody>
          <a:bodyPr>
            <a:normAutofit fontScale="92500" lnSpcReduction="10000"/>
          </a:bodyPr>
          <a:lstStyle/>
          <a:p>
            <a:pPr algn="just"/>
            <a:r>
              <a:rPr lang="fr-FR" b="1" dirty="0" err="1">
                <a:solidFill>
                  <a:srgbClr val="FFFF00"/>
                </a:solidFill>
              </a:rPr>
              <a:t>fopen</a:t>
            </a:r>
            <a:endParaRPr lang="fr-FR" b="1" dirty="0">
              <a:solidFill>
                <a:srgbClr val="FFFF00"/>
              </a:solidFill>
            </a:endParaRPr>
          </a:p>
          <a:p>
            <a:pPr algn="just"/>
            <a:r>
              <a:rPr lang="fr-FR" dirty="0"/>
              <a:t>Nous allons appeler la fonction </a:t>
            </a:r>
            <a:r>
              <a:rPr lang="fr-FR" i="1" dirty="0" err="1">
                <a:solidFill>
                  <a:srgbClr val="FFFF00"/>
                </a:solidFill>
              </a:rPr>
              <a:t>fopen</a:t>
            </a:r>
            <a:r>
              <a:rPr lang="fr-FR" i="1" dirty="0"/>
              <a:t> </a:t>
            </a:r>
            <a:r>
              <a:rPr lang="fr-FR" dirty="0"/>
              <a:t>et récupérer la valeur qu'elle renvoie dans le pointeur créé. Il faut préciser les modes d’ouverture possibles : </a:t>
            </a:r>
          </a:p>
          <a:p>
            <a:pPr algn="just"/>
            <a:endParaRPr lang="fr-FR" dirty="0"/>
          </a:p>
          <a:p>
            <a:pPr lvl="1"/>
            <a:r>
              <a:rPr lang="fr-FR" b="1" dirty="0">
                <a:solidFill>
                  <a:srgbClr val="FFFF00"/>
                </a:solidFill>
              </a:rPr>
              <a:t>"r"</a:t>
            </a:r>
            <a:r>
              <a:rPr lang="fr-FR" b="1" dirty="0"/>
              <a:t> : </a:t>
            </a:r>
            <a:r>
              <a:rPr lang="fr-FR" b="1" dirty="0">
                <a:solidFill>
                  <a:srgbClr val="FFFF00"/>
                </a:solidFill>
              </a:rPr>
              <a:t>lecture seule</a:t>
            </a:r>
            <a:r>
              <a:rPr lang="fr-FR" dirty="0"/>
              <a:t>. Vous pourrez lire le contenu du fichier, mais pas écrire dedans. </a:t>
            </a:r>
            <a:r>
              <a:rPr lang="fr-FR" i="1" dirty="0"/>
              <a:t>Le fichier doit avoir été créé au préalable.</a:t>
            </a:r>
            <a:endParaRPr lang="fr-FR" dirty="0"/>
          </a:p>
          <a:p>
            <a:pPr lvl="1"/>
            <a:r>
              <a:rPr lang="fr-FR" b="1" dirty="0">
                <a:solidFill>
                  <a:srgbClr val="FFFF00"/>
                </a:solidFill>
              </a:rPr>
              <a:t>"w"</a:t>
            </a:r>
            <a:r>
              <a:rPr lang="fr-FR" b="1" dirty="0"/>
              <a:t> : </a:t>
            </a:r>
            <a:r>
              <a:rPr lang="fr-FR" b="1" dirty="0">
                <a:solidFill>
                  <a:srgbClr val="FFFF00"/>
                </a:solidFill>
              </a:rPr>
              <a:t>écriture seule</a:t>
            </a:r>
            <a:r>
              <a:rPr lang="fr-FR" dirty="0"/>
              <a:t>. Vous pourrez écrire dans le fichier, mais pas lire son contenu. </a:t>
            </a:r>
            <a:r>
              <a:rPr lang="fr-FR" i="1" dirty="0"/>
              <a:t>Si le fichier n'existe pas, il sera créé.</a:t>
            </a:r>
            <a:endParaRPr lang="fr-FR" dirty="0"/>
          </a:p>
          <a:p>
            <a:pPr lvl="1"/>
            <a:r>
              <a:rPr lang="fr-FR" b="1" dirty="0">
                <a:solidFill>
                  <a:srgbClr val="FFFF00"/>
                </a:solidFill>
              </a:rPr>
              <a:t>"a"</a:t>
            </a:r>
            <a:r>
              <a:rPr lang="fr-FR" b="1" dirty="0"/>
              <a:t> : </a:t>
            </a:r>
            <a:r>
              <a:rPr lang="fr-FR" b="1" dirty="0">
                <a:solidFill>
                  <a:srgbClr val="FFFF00"/>
                </a:solidFill>
              </a:rPr>
              <a:t>mode d'ajout</a:t>
            </a:r>
            <a:r>
              <a:rPr lang="fr-FR" dirty="0"/>
              <a:t>. Vous écrirez dans le fichier, en partant de la fin du fichier. Vous rajouterez donc du texte à la fin du fichier. </a:t>
            </a:r>
            <a:r>
              <a:rPr lang="fr-FR" i="1" dirty="0"/>
              <a:t>Si le fichier n'existe pas, il sera créé.</a:t>
            </a:r>
            <a:endParaRPr lang="fr-FR" dirty="0"/>
          </a:p>
          <a:p>
            <a:pPr lvl="1"/>
            <a:r>
              <a:rPr lang="fr-FR" b="1" dirty="0">
                <a:solidFill>
                  <a:srgbClr val="FFFF00"/>
                </a:solidFill>
              </a:rPr>
              <a:t>"r+" </a:t>
            </a:r>
            <a:r>
              <a:rPr lang="fr-FR" b="1" dirty="0"/>
              <a:t>: </a:t>
            </a:r>
            <a:r>
              <a:rPr lang="fr-FR" b="1" dirty="0">
                <a:solidFill>
                  <a:srgbClr val="FFFF00"/>
                </a:solidFill>
              </a:rPr>
              <a:t>lecture et écriture</a:t>
            </a:r>
            <a:r>
              <a:rPr lang="fr-FR" dirty="0"/>
              <a:t>. Vous pourrez lire et écrire dans le fichier. </a:t>
            </a:r>
            <a:r>
              <a:rPr lang="fr-FR" i="1" dirty="0"/>
              <a:t>Le fichier doit avoir été créé au préalable.</a:t>
            </a:r>
            <a:endParaRPr lang="fr-FR" dirty="0"/>
          </a:p>
          <a:p>
            <a:pPr lvl="1"/>
            <a:r>
              <a:rPr lang="fr-FR" b="1" dirty="0">
                <a:solidFill>
                  <a:srgbClr val="FFFF00"/>
                </a:solidFill>
              </a:rPr>
              <a:t>"w+" </a:t>
            </a:r>
            <a:r>
              <a:rPr lang="fr-FR" b="1" dirty="0"/>
              <a:t>: </a:t>
            </a:r>
            <a:r>
              <a:rPr lang="fr-FR" b="1" dirty="0">
                <a:solidFill>
                  <a:srgbClr val="FFFF00"/>
                </a:solidFill>
              </a:rPr>
              <a:t>lecture et écriture, avec suppression du contenu au préalable</a:t>
            </a:r>
            <a:r>
              <a:rPr lang="fr-FR" dirty="0"/>
              <a:t>. Le fichier est donc d'abord vidé de son contenu, et vous écrivez et lisez ensuite dedans. </a:t>
            </a:r>
            <a:r>
              <a:rPr lang="fr-FR" i="1" dirty="0"/>
              <a:t>Si le fichier n'existe pas, il sera créé.</a:t>
            </a:r>
            <a:endParaRPr lang="fr-FR" dirty="0"/>
          </a:p>
          <a:p>
            <a:pPr lvl="1"/>
            <a:r>
              <a:rPr lang="fr-FR" b="1" dirty="0">
                <a:solidFill>
                  <a:srgbClr val="FFFF00"/>
                </a:solidFill>
              </a:rPr>
              <a:t>"a+"</a:t>
            </a:r>
            <a:r>
              <a:rPr lang="fr-FR" b="1" dirty="0"/>
              <a:t> : </a:t>
            </a:r>
            <a:r>
              <a:rPr lang="fr-FR" b="1" dirty="0">
                <a:solidFill>
                  <a:srgbClr val="FFFF00"/>
                </a:solidFill>
              </a:rPr>
              <a:t>ajout en lecture / écriture à la fin</a:t>
            </a:r>
            <a:r>
              <a:rPr lang="fr-FR" dirty="0"/>
              <a:t>. Vous écrivez et lisez du texte à partir de la fin du fichier. </a:t>
            </a:r>
            <a:r>
              <a:rPr lang="fr-FR" i="1" dirty="0"/>
              <a:t>Si le fichier n'existe pas, il</a:t>
            </a:r>
            <a:r>
              <a:rPr lang="fr-FR" dirty="0"/>
              <a:t> </a:t>
            </a:r>
            <a:r>
              <a:rPr lang="fr-FR" i="1" dirty="0"/>
              <a:t>sera créé.</a:t>
            </a:r>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216</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296391137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Où est créé votre fichier ?</a:t>
            </a:r>
          </a:p>
          <a:p>
            <a:pPr algn="just"/>
            <a:r>
              <a:rPr lang="fr-FR" dirty="0"/>
              <a:t>Normalement il est au même niveau que le fichier exécutable (.</a:t>
            </a:r>
            <a:r>
              <a:rPr lang="fr-FR" dirty="0" err="1"/>
              <a:t>exe</a:t>
            </a:r>
            <a:r>
              <a:rPr lang="fr-FR" dirty="0"/>
              <a:t> sous </a:t>
            </a:r>
            <a:r>
              <a:rPr lang="fr-FR" dirty="0" err="1"/>
              <a:t>windows</a:t>
            </a:r>
            <a:r>
              <a:rPr lang="fr-FR" dirty="0"/>
              <a:t>). Cependant il peut être utile de le placer à un autre endroit du disque. </a:t>
            </a:r>
          </a:p>
          <a:p>
            <a:pPr algn="just"/>
            <a:r>
              <a:rPr lang="fr-FR" dirty="0"/>
              <a:t>Le chemin de sauvegarde doit alors être précisé avant le nom du fichier. La syntaxe et les noms de dossier varient selon le système d’exploitation.</a:t>
            </a:r>
          </a:p>
          <a:p>
            <a:pPr algn="just"/>
            <a:r>
              <a:rPr lang="fr-FR" dirty="0"/>
              <a:t>Sous </a:t>
            </a:r>
            <a:r>
              <a:rPr lang="fr-FR" dirty="0" err="1"/>
              <a:t>windows</a:t>
            </a:r>
            <a:r>
              <a:rPr lang="fr-FR" dirty="0"/>
              <a:t> (</a:t>
            </a:r>
            <a:r>
              <a:rPr lang="fr-FR" dirty="0" err="1"/>
              <a:t>pffff</a:t>
            </a:r>
            <a:r>
              <a:rPr lang="fr-FR" dirty="0"/>
              <a:t>) cela peut ressembler à : </a:t>
            </a:r>
          </a:p>
          <a:p>
            <a:pPr lvl="1" algn="just"/>
            <a:r>
              <a:rPr lang="fr-FR" dirty="0"/>
              <a:t>fichier = </a:t>
            </a:r>
            <a:r>
              <a:rPr lang="fr-FR" dirty="0" err="1"/>
              <a:t>fopen</a:t>
            </a:r>
            <a:r>
              <a:rPr lang="fr-FR" dirty="0"/>
              <a:t>("C:</a:t>
            </a:r>
            <a:r>
              <a:rPr lang="fr-FR" b="1" dirty="0"/>
              <a:t>\\</a:t>
            </a:r>
            <a:r>
              <a:rPr lang="fr-FR" dirty="0"/>
              <a:t>Program Files</a:t>
            </a:r>
            <a:r>
              <a:rPr lang="fr-FR" b="1" dirty="0"/>
              <a:t>\\</a:t>
            </a:r>
            <a:r>
              <a:rPr lang="fr-FR" dirty="0"/>
              <a:t>Notepad++</a:t>
            </a:r>
            <a:r>
              <a:rPr lang="fr-FR" b="1" dirty="0"/>
              <a:t>\\</a:t>
            </a:r>
            <a:r>
              <a:rPr lang="fr-FR" dirty="0" err="1"/>
              <a:t>readme.txt</a:t>
            </a:r>
            <a:r>
              <a:rPr lang="fr-FR" dirty="0"/>
              <a:t>", "r+"); </a:t>
            </a:r>
            <a:r>
              <a:rPr lang="fr-FR" dirty="0">
                <a:solidFill>
                  <a:srgbClr val="FFFF00"/>
                </a:solidFill>
              </a:rPr>
              <a:t>absolu</a:t>
            </a:r>
          </a:p>
          <a:p>
            <a:pPr lvl="1" algn="just"/>
            <a:r>
              <a:rPr lang="fr-FR" dirty="0"/>
              <a:t>fichier = </a:t>
            </a:r>
            <a:r>
              <a:rPr lang="fr-FR" dirty="0" err="1"/>
              <a:t>fopen</a:t>
            </a:r>
            <a:r>
              <a:rPr lang="fr-FR" dirty="0"/>
              <a:t>("dossier/</a:t>
            </a:r>
            <a:r>
              <a:rPr lang="fr-FR" dirty="0" err="1"/>
              <a:t>test.txt</a:t>
            </a:r>
            <a:r>
              <a:rPr lang="fr-FR" dirty="0"/>
              <a:t>", "r+"); </a:t>
            </a:r>
            <a:r>
              <a:rPr lang="fr-FR" dirty="0">
                <a:solidFill>
                  <a:srgbClr val="FFFF00"/>
                </a:solidFill>
              </a:rPr>
              <a:t>relatif</a:t>
            </a:r>
          </a:p>
          <a:p>
            <a:pPr lvl="1" algn="just"/>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217</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135297527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Tester l’ouverture</a:t>
            </a:r>
          </a:p>
          <a:p>
            <a:pPr algn="just"/>
            <a:r>
              <a:rPr lang="fr-FR" dirty="0"/>
              <a:t>Si pour une raison ou une autre votre fichier n’a pas été créé ou ne s’est pas ouvert il faudra en informer l’utilisateur. </a:t>
            </a:r>
          </a:p>
          <a:p>
            <a:pPr algn="just"/>
            <a:r>
              <a:rPr lang="fr-FR" dirty="0"/>
              <a:t>Pour cela nous allons tester la valeur du pointeur sur le fichier. Si ce pointeur est à NULL alors il y a eu un problème à l’ouverture ou à la création.</a:t>
            </a:r>
          </a:p>
          <a:p>
            <a:pPr algn="just"/>
            <a:r>
              <a:rPr lang="fr-FR" dirty="0"/>
              <a:t>La syntaxe est : if (fichier != NULL) ou </a:t>
            </a:r>
            <a:r>
              <a:rPr lang="fr-FR" b="1" dirty="0"/>
              <a:t>if </a:t>
            </a:r>
            <a:r>
              <a:rPr lang="fr-FR" dirty="0"/>
              <a:t>(fichier == NULL) selon le test que vous souhaitez réaliser. </a:t>
            </a:r>
          </a:p>
          <a:p>
            <a:pPr algn="just"/>
            <a:endParaRPr lang="fr-FR" dirty="0"/>
          </a:p>
          <a:p>
            <a:pPr marL="0" indent="0" algn="just">
              <a:buNone/>
            </a:pPr>
            <a:r>
              <a:rPr lang="fr-FR" dirty="0"/>
              <a:t>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218</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251821495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dirty="0"/>
              <a:t>Exemple</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219</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B76CDD68-3BF2-3A44-9158-FD311AD5C7AF}"/>
              </a:ext>
            </a:extLst>
          </p:cNvPr>
          <p:cNvPicPr>
            <a:picLocks noChangeAspect="1"/>
          </p:cNvPicPr>
          <p:nvPr/>
        </p:nvPicPr>
        <p:blipFill>
          <a:blip r:embed="rId2"/>
          <a:stretch>
            <a:fillRect/>
          </a:stretch>
        </p:blipFill>
        <p:spPr>
          <a:xfrm>
            <a:off x="777626" y="2804844"/>
            <a:ext cx="5316672" cy="3791735"/>
          </a:xfrm>
          <a:prstGeom prst="rect">
            <a:avLst/>
          </a:prstGeom>
        </p:spPr>
      </p:pic>
      <p:pic>
        <p:nvPicPr>
          <p:cNvPr id="9" name="Image 8">
            <a:extLst>
              <a:ext uri="{FF2B5EF4-FFF2-40B4-BE49-F238E27FC236}">
                <a16:creationId xmlns:a16="http://schemas.microsoft.com/office/drawing/2014/main" id="{E884F5D8-552E-F443-9FA9-E732DFD1C59D}"/>
              </a:ext>
            </a:extLst>
          </p:cNvPr>
          <p:cNvPicPr>
            <a:picLocks noChangeAspect="1"/>
          </p:cNvPicPr>
          <p:nvPr/>
        </p:nvPicPr>
        <p:blipFill>
          <a:blip r:embed="rId3"/>
          <a:stretch>
            <a:fillRect/>
          </a:stretch>
        </p:blipFill>
        <p:spPr>
          <a:xfrm>
            <a:off x="6342508" y="2804844"/>
            <a:ext cx="2959100" cy="508000"/>
          </a:xfrm>
          <a:prstGeom prst="rect">
            <a:avLst/>
          </a:prstGeom>
        </p:spPr>
      </p:pic>
      <p:pic>
        <p:nvPicPr>
          <p:cNvPr id="11" name="Image 10">
            <a:extLst>
              <a:ext uri="{FF2B5EF4-FFF2-40B4-BE49-F238E27FC236}">
                <a16:creationId xmlns:a16="http://schemas.microsoft.com/office/drawing/2014/main" id="{8989FCF3-4189-7248-AAC5-B82B74BEDD73}"/>
              </a:ext>
            </a:extLst>
          </p:cNvPr>
          <p:cNvPicPr>
            <a:picLocks noChangeAspect="1"/>
          </p:cNvPicPr>
          <p:nvPr/>
        </p:nvPicPr>
        <p:blipFill>
          <a:blip r:embed="rId4"/>
          <a:stretch>
            <a:fillRect/>
          </a:stretch>
        </p:blipFill>
        <p:spPr>
          <a:xfrm>
            <a:off x="6342508" y="3392611"/>
            <a:ext cx="2514600" cy="1308100"/>
          </a:xfrm>
          <a:prstGeom prst="rect">
            <a:avLst/>
          </a:prstGeom>
        </p:spPr>
      </p:pic>
      <p:sp>
        <p:nvSpPr>
          <p:cNvPr id="12" name="ZoneTexte 11">
            <a:extLst>
              <a:ext uri="{FF2B5EF4-FFF2-40B4-BE49-F238E27FC236}">
                <a16:creationId xmlns:a16="http://schemas.microsoft.com/office/drawing/2014/main" id="{1FF00856-B9E9-E347-89A4-CE1167FAEA44}"/>
              </a:ext>
            </a:extLst>
          </p:cNvPr>
          <p:cNvSpPr txBox="1"/>
          <p:nvPr/>
        </p:nvSpPr>
        <p:spPr>
          <a:xfrm>
            <a:off x="6503542" y="5322013"/>
            <a:ext cx="5380064" cy="646331"/>
          </a:xfrm>
          <a:prstGeom prst="rect">
            <a:avLst/>
          </a:prstGeom>
          <a:noFill/>
        </p:spPr>
        <p:txBody>
          <a:bodyPr wrap="square" rtlCol="0">
            <a:spAutoFit/>
          </a:bodyPr>
          <a:lstStyle/>
          <a:p>
            <a:r>
              <a:rPr lang="fr-FR" dirty="0"/>
              <a:t>Le fichier est bien ouvert dans le dossier voulu. Notez déjà le </a:t>
            </a:r>
            <a:r>
              <a:rPr lang="fr-FR" dirty="0" err="1"/>
              <a:t>fclose</a:t>
            </a:r>
            <a:r>
              <a:rPr lang="fr-FR" dirty="0"/>
              <a:t> final</a:t>
            </a:r>
          </a:p>
        </p:txBody>
      </p:sp>
    </p:spTree>
    <p:extLst>
      <p:ext uri="{BB962C8B-B14F-4D97-AF65-F5344CB8AC3E}">
        <p14:creationId xmlns:p14="http://schemas.microsoft.com/office/powerpoint/2010/main" val="77344455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Méthodes d’écriture / lecture dans un fichier.</a:t>
            </a:r>
          </a:p>
          <a:p>
            <a:pPr algn="just"/>
            <a:r>
              <a:rPr lang="fr-FR" dirty="0"/>
              <a:t>L’</a:t>
            </a:r>
            <a:r>
              <a:rPr lang="fr-FR" dirty="0" err="1"/>
              <a:t>extension.txt</a:t>
            </a:r>
            <a:r>
              <a:rPr lang="fr-FR" dirty="0"/>
              <a:t> n’est pas la seule possible. En fait vous pouvez mettre ce que vous voulez y compris un type qui n’existe pas. Le contenu restera du texte uniquement (caractères ou chaines). Sachant qu’en C même les chiffres peuvent être considérés comme des caractères vous pourrez sauvegarder au final facilement toutes vos données (ou presque, c’est plus compliqué pour des images ;-))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220</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272063054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Ecrire dans un fichier</a:t>
            </a:r>
          </a:p>
          <a:p>
            <a:pPr algn="just"/>
            <a:r>
              <a:rPr lang="fr-FR" dirty="0"/>
              <a:t>Vous avez en fait 3 fonctions </a:t>
            </a:r>
            <a:r>
              <a:rPr lang="fr-FR" dirty="0" err="1"/>
              <a:t>pré-définies</a:t>
            </a:r>
            <a:r>
              <a:rPr lang="fr-FR" dirty="0"/>
              <a:t> pour pouvoir écrire dans un fichier. </a:t>
            </a:r>
          </a:p>
          <a:p>
            <a:pPr lvl="1"/>
            <a:r>
              <a:rPr lang="fr-FR" b="1" dirty="0" err="1">
                <a:solidFill>
                  <a:srgbClr val="FFFF00"/>
                </a:solidFill>
              </a:rPr>
              <a:t>fputc</a:t>
            </a:r>
            <a:r>
              <a:rPr lang="fr-FR" dirty="0"/>
              <a:t> : écrit un caractère dans le fichier (UN SEUL caractère à la fois).</a:t>
            </a:r>
          </a:p>
          <a:p>
            <a:pPr lvl="1"/>
            <a:r>
              <a:rPr lang="fr-FR" b="1" dirty="0" err="1">
                <a:solidFill>
                  <a:srgbClr val="FFFF00"/>
                </a:solidFill>
              </a:rPr>
              <a:t>fputs</a:t>
            </a:r>
            <a:r>
              <a:rPr lang="fr-FR" dirty="0"/>
              <a:t> : écrit une chaîne dans le fichier</a:t>
            </a:r>
          </a:p>
          <a:p>
            <a:pPr lvl="1"/>
            <a:r>
              <a:rPr lang="fr-FR" b="1" dirty="0" err="1">
                <a:solidFill>
                  <a:srgbClr val="FFFF00"/>
                </a:solidFill>
              </a:rPr>
              <a:t>fprintf</a:t>
            </a:r>
            <a:r>
              <a:rPr lang="fr-FR" dirty="0"/>
              <a:t> : écrit une chaîne "formatée" dans le fichier, fonctionnement quasi-identique à </a:t>
            </a:r>
            <a:r>
              <a:rPr lang="fr-FR" dirty="0" err="1"/>
              <a:t>printf</a:t>
            </a:r>
            <a:endParaRPr lang="fr-FR" dirty="0"/>
          </a:p>
          <a:p>
            <a:endParaRPr lang="fr-FR" dirty="0"/>
          </a:p>
          <a:p>
            <a:r>
              <a:rPr lang="fr-FR" dirty="0"/>
              <a:t>Super en fait c’est super simple pour une fois </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221</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6" name="Image 5">
            <a:extLst>
              <a:ext uri="{FF2B5EF4-FFF2-40B4-BE49-F238E27FC236}">
                <a16:creationId xmlns:a16="http://schemas.microsoft.com/office/drawing/2014/main" id="{38FCB14E-E294-664B-A305-7F717A581DC3}"/>
              </a:ext>
            </a:extLst>
          </p:cNvPr>
          <p:cNvPicPr>
            <a:picLocks noChangeAspect="1"/>
          </p:cNvPicPr>
          <p:nvPr/>
        </p:nvPicPr>
        <p:blipFill>
          <a:blip r:embed="rId2"/>
          <a:stretch>
            <a:fillRect/>
          </a:stretch>
        </p:blipFill>
        <p:spPr>
          <a:xfrm>
            <a:off x="7870432" y="4602822"/>
            <a:ext cx="2999198" cy="1999465"/>
          </a:xfrm>
          <a:prstGeom prst="rect">
            <a:avLst/>
          </a:prstGeom>
        </p:spPr>
      </p:pic>
    </p:spTree>
    <p:extLst>
      <p:ext uri="{BB962C8B-B14F-4D97-AF65-F5344CB8AC3E}">
        <p14:creationId xmlns:p14="http://schemas.microsoft.com/office/powerpoint/2010/main" val="202726827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err="1">
                <a:solidFill>
                  <a:srgbClr val="FFFF00"/>
                </a:solidFill>
              </a:rPr>
              <a:t>fputc</a:t>
            </a:r>
            <a:r>
              <a:rPr lang="fr-FR" b="1" dirty="0">
                <a:solidFill>
                  <a:srgbClr val="FFFF00"/>
                </a:solidFill>
              </a:rPr>
              <a:t>(‘</a:t>
            </a:r>
            <a:r>
              <a:rPr lang="fr-FR" b="1" dirty="0" err="1">
                <a:solidFill>
                  <a:srgbClr val="FFFF00"/>
                </a:solidFill>
              </a:rPr>
              <a:t>caractere</a:t>
            </a:r>
            <a:r>
              <a:rPr lang="fr-FR" b="1" dirty="0">
                <a:solidFill>
                  <a:srgbClr val="FFFF00"/>
                </a:solidFill>
              </a:rPr>
              <a:t>’, File *pt)</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222</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5F4B3BA0-9A8F-1E49-A444-DFFC27C656D1}"/>
              </a:ext>
            </a:extLst>
          </p:cNvPr>
          <p:cNvPicPr>
            <a:picLocks noChangeAspect="1"/>
          </p:cNvPicPr>
          <p:nvPr/>
        </p:nvPicPr>
        <p:blipFill>
          <a:blip r:embed="rId2"/>
          <a:stretch>
            <a:fillRect/>
          </a:stretch>
        </p:blipFill>
        <p:spPr>
          <a:xfrm>
            <a:off x="5503499" y="2044557"/>
            <a:ext cx="6572702" cy="4791970"/>
          </a:xfrm>
          <a:prstGeom prst="rect">
            <a:avLst/>
          </a:prstGeom>
        </p:spPr>
      </p:pic>
      <p:pic>
        <p:nvPicPr>
          <p:cNvPr id="9" name="Image 8">
            <a:extLst>
              <a:ext uri="{FF2B5EF4-FFF2-40B4-BE49-F238E27FC236}">
                <a16:creationId xmlns:a16="http://schemas.microsoft.com/office/drawing/2014/main" id="{F3C3F183-C848-DF40-BC37-B077B7DDC83E}"/>
              </a:ext>
            </a:extLst>
          </p:cNvPr>
          <p:cNvPicPr>
            <a:picLocks noChangeAspect="1"/>
          </p:cNvPicPr>
          <p:nvPr/>
        </p:nvPicPr>
        <p:blipFill>
          <a:blip r:embed="rId3"/>
          <a:stretch>
            <a:fillRect/>
          </a:stretch>
        </p:blipFill>
        <p:spPr>
          <a:xfrm>
            <a:off x="899020" y="2979505"/>
            <a:ext cx="4116369" cy="1266575"/>
          </a:xfrm>
          <a:prstGeom prst="rect">
            <a:avLst/>
          </a:prstGeom>
        </p:spPr>
      </p:pic>
      <p:sp>
        <p:nvSpPr>
          <p:cNvPr id="10" name="ZoneTexte 9">
            <a:extLst>
              <a:ext uri="{FF2B5EF4-FFF2-40B4-BE49-F238E27FC236}">
                <a16:creationId xmlns:a16="http://schemas.microsoft.com/office/drawing/2014/main" id="{06C9EC7A-4932-1A41-B755-69F135C45B48}"/>
              </a:ext>
            </a:extLst>
          </p:cNvPr>
          <p:cNvSpPr txBox="1"/>
          <p:nvPr/>
        </p:nvSpPr>
        <p:spPr>
          <a:xfrm>
            <a:off x="1033726" y="4880225"/>
            <a:ext cx="3587649" cy="369332"/>
          </a:xfrm>
          <a:prstGeom prst="rect">
            <a:avLst/>
          </a:prstGeom>
          <a:noFill/>
        </p:spPr>
        <p:txBody>
          <a:bodyPr wrap="none" rtlCol="0">
            <a:spAutoFit/>
          </a:bodyPr>
          <a:lstStyle/>
          <a:p>
            <a:r>
              <a:rPr lang="fr-FR" dirty="0" err="1"/>
              <a:t>Yes</a:t>
            </a:r>
            <a:r>
              <a:rPr lang="fr-FR" dirty="0"/>
              <a:t> ca marche avec un caractère</a:t>
            </a:r>
          </a:p>
        </p:txBody>
      </p:sp>
    </p:spTree>
    <p:extLst>
      <p:ext uri="{BB962C8B-B14F-4D97-AF65-F5344CB8AC3E}">
        <p14:creationId xmlns:p14="http://schemas.microsoft.com/office/powerpoint/2010/main" val="42778896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err="1">
                <a:solidFill>
                  <a:srgbClr val="FFFF00"/>
                </a:solidFill>
              </a:rPr>
              <a:t>fputs</a:t>
            </a:r>
            <a:r>
              <a:rPr lang="fr-FR" b="1" dirty="0">
                <a:solidFill>
                  <a:srgbClr val="FFFF00"/>
                </a:solidFill>
              </a:rPr>
              <a:t>(chaine, File *pt);</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223</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EB7AB36E-901F-2C44-8B5A-72B95A70CC82}"/>
              </a:ext>
            </a:extLst>
          </p:cNvPr>
          <p:cNvPicPr>
            <a:picLocks noChangeAspect="1"/>
          </p:cNvPicPr>
          <p:nvPr/>
        </p:nvPicPr>
        <p:blipFill>
          <a:blip r:embed="rId2"/>
          <a:stretch>
            <a:fillRect/>
          </a:stretch>
        </p:blipFill>
        <p:spPr>
          <a:xfrm>
            <a:off x="6129161" y="1982663"/>
            <a:ext cx="5633412" cy="4823717"/>
          </a:xfrm>
          <a:prstGeom prst="rect">
            <a:avLst/>
          </a:prstGeom>
        </p:spPr>
      </p:pic>
      <p:pic>
        <p:nvPicPr>
          <p:cNvPr id="9" name="Image 8">
            <a:extLst>
              <a:ext uri="{FF2B5EF4-FFF2-40B4-BE49-F238E27FC236}">
                <a16:creationId xmlns:a16="http://schemas.microsoft.com/office/drawing/2014/main" id="{05042961-4224-1C4F-9F06-1BD1AA195A01}"/>
              </a:ext>
            </a:extLst>
          </p:cNvPr>
          <p:cNvPicPr>
            <a:picLocks noChangeAspect="1"/>
          </p:cNvPicPr>
          <p:nvPr/>
        </p:nvPicPr>
        <p:blipFill>
          <a:blip r:embed="rId3"/>
          <a:stretch>
            <a:fillRect/>
          </a:stretch>
        </p:blipFill>
        <p:spPr>
          <a:xfrm>
            <a:off x="1104385" y="2776465"/>
            <a:ext cx="3313504" cy="651161"/>
          </a:xfrm>
          <a:prstGeom prst="rect">
            <a:avLst/>
          </a:prstGeom>
        </p:spPr>
      </p:pic>
      <p:sp>
        <p:nvSpPr>
          <p:cNvPr id="8" name="ZoneTexte 7">
            <a:extLst>
              <a:ext uri="{FF2B5EF4-FFF2-40B4-BE49-F238E27FC236}">
                <a16:creationId xmlns:a16="http://schemas.microsoft.com/office/drawing/2014/main" id="{7837CF07-C7BC-124A-9A64-419E2AEB840E}"/>
              </a:ext>
            </a:extLst>
          </p:cNvPr>
          <p:cNvSpPr txBox="1"/>
          <p:nvPr/>
        </p:nvSpPr>
        <p:spPr>
          <a:xfrm>
            <a:off x="1033726" y="4880225"/>
            <a:ext cx="3400098" cy="369332"/>
          </a:xfrm>
          <a:prstGeom prst="rect">
            <a:avLst/>
          </a:prstGeom>
          <a:noFill/>
        </p:spPr>
        <p:txBody>
          <a:bodyPr wrap="none" rtlCol="0">
            <a:spAutoFit/>
          </a:bodyPr>
          <a:lstStyle/>
          <a:p>
            <a:r>
              <a:rPr lang="fr-FR" dirty="0" err="1"/>
              <a:t>Yes</a:t>
            </a:r>
            <a:r>
              <a:rPr lang="fr-FR" dirty="0"/>
              <a:t> ca marche avec une chaine</a:t>
            </a:r>
          </a:p>
        </p:txBody>
      </p:sp>
    </p:spTree>
    <p:extLst>
      <p:ext uri="{BB962C8B-B14F-4D97-AF65-F5344CB8AC3E}">
        <p14:creationId xmlns:p14="http://schemas.microsoft.com/office/powerpoint/2010/main" val="94817196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err="1">
                <a:solidFill>
                  <a:srgbClr val="FFFF00"/>
                </a:solidFill>
              </a:rPr>
              <a:t>fprintf</a:t>
            </a:r>
            <a:r>
              <a:rPr lang="fr-FR" b="1" dirty="0">
                <a:solidFill>
                  <a:srgbClr val="FFFF00"/>
                </a:solidFill>
              </a:rPr>
              <a:t>(File *pt, Format, chaine)</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224</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8" name="Image 7">
            <a:extLst>
              <a:ext uri="{FF2B5EF4-FFF2-40B4-BE49-F238E27FC236}">
                <a16:creationId xmlns:a16="http://schemas.microsoft.com/office/drawing/2014/main" id="{00733EB7-9F51-1A4F-A126-5761A3940E2D}"/>
              </a:ext>
            </a:extLst>
          </p:cNvPr>
          <p:cNvPicPr>
            <a:picLocks noChangeAspect="1"/>
          </p:cNvPicPr>
          <p:nvPr/>
        </p:nvPicPr>
        <p:blipFill>
          <a:blip r:embed="rId2"/>
          <a:stretch>
            <a:fillRect/>
          </a:stretch>
        </p:blipFill>
        <p:spPr>
          <a:xfrm>
            <a:off x="6293539" y="1952089"/>
            <a:ext cx="5898461" cy="4713341"/>
          </a:xfrm>
          <a:prstGeom prst="rect">
            <a:avLst/>
          </a:prstGeom>
        </p:spPr>
      </p:pic>
      <p:pic>
        <p:nvPicPr>
          <p:cNvPr id="10" name="Image 9">
            <a:extLst>
              <a:ext uri="{FF2B5EF4-FFF2-40B4-BE49-F238E27FC236}">
                <a16:creationId xmlns:a16="http://schemas.microsoft.com/office/drawing/2014/main" id="{8E79760D-E82E-9A4D-AA2A-32984C743777}"/>
              </a:ext>
            </a:extLst>
          </p:cNvPr>
          <p:cNvPicPr>
            <a:picLocks noChangeAspect="1"/>
          </p:cNvPicPr>
          <p:nvPr/>
        </p:nvPicPr>
        <p:blipFill>
          <a:blip r:embed="rId3"/>
          <a:stretch>
            <a:fillRect/>
          </a:stretch>
        </p:blipFill>
        <p:spPr>
          <a:xfrm>
            <a:off x="1031671" y="3168864"/>
            <a:ext cx="4772372" cy="704493"/>
          </a:xfrm>
          <a:prstGeom prst="rect">
            <a:avLst/>
          </a:prstGeom>
        </p:spPr>
      </p:pic>
      <p:sp>
        <p:nvSpPr>
          <p:cNvPr id="9" name="ZoneTexte 8">
            <a:extLst>
              <a:ext uri="{FF2B5EF4-FFF2-40B4-BE49-F238E27FC236}">
                <a16:creationId xmlns:a16="http://schemas.microsoft.com/office/drawing/2014/main" id="{9FC86471-6DD8-C049-9C7A-2E32C424CB4D}"/>
              </a:ext>
            </a:extLst>
          </p:cNvPr>
          <p:cNvSpPr txBox="1"/>
          <p:nvPr/>
        </p:nvSpPr>
        <p:spPr>
          <a:xfrm>
            <a:off x="1033726" y="4880225"/>
            <a:ext cx="4426020" cy="369332"/>
          </a:xfrm>
          <a:prstGeom prst="rect">
            <a:avLst/>
          </a:prstGeom>
          <a:noFill/>
        </p:spPr>
        <p:txBody>
          <a:bodyPr wrap="none" rtlCol="0">
            <a:spAutoFit/>
          </a:bodyPr>
          <a:lstStyle/>
          <a:p>
            <a:r>
              <a:rPr lang="fr-FR" dirty="0" err="1"/>
              <a:t>Yes</a:t>
            </a:r>
            <a:r>
              <a:rPr lang="fr-FR" dirty="0"/>
              <a:t> ca marche avec une chaine formatée</a:t>
            </a:r>
          </a:p>
        </p:txBody>
      </p:sp>
    </p:spTree>
    <p:extLst>
      <p:ext uri="{BB962C8B-B14F-4D97-AF65-F5344CB8AC3E}">
        <p14:creationId xmlns:p14="http://schemas.microsoft.com/office/powerpoint/2010/main" val="123648484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Lire dans un fichier</a:t>
            </a:r>
          </a:p>
          <a:p>
            <a:pPr algn="just"/>
            <a:r>
              <a:rPr lang="fr-FR" dirty="0"/>
              <a:t>Pour la lecture avons 3 fonctions qui sont le pendant des fonctions de l’écriture : </a:t>
            </a:r>
          </a:p>
          <a:p>
            <a:pPr lvl="1"/>
            <a:r>
              <a:rPr lang="fr-FR" dirty="0" err="1"/>
              <a:t>fgetc</a:t>
            </a:r>
            <a:r>
              <a:rPr lang="fr-FR" dirty="0"/>
              <a:t> : lit un caractère</a:t>
            </a:r>
          </a:p>
          <a:p>
            <a:pPr lvl="1"/>
            <a:r>
              <a:rPr lang="fr-FR" dirty="0" err="1"/>
              <a:t>fgets</a:t>
            </a:r>
            <a:r>
              <a:rPr lang="fr-FR" dirty="0"/>
              <a:t> : lit une chaîne</a:t>
            </a:r>
          </a:p>
          <a:p>
            <a:pPr lvl="1"/>
            <a:r>
              <a:rPr lang="fr-FR" dirty="0" err="1"/>
              <a:t>fscanf</a:t>
            </a:r>
            <a:r>
              <a:rPr lang="fr-FR" dirty="0"/>
              <a:t> : lit une chaîne formatée</a:t>
            </a:r>
          </a:p>
          <a:p>
            <a:pPr algn="just"/>
            <a:r>
              <a:rPr lang="fr-FR" dirty="0"/>
              <a:t>Quand on crée un fichier, le système ajoute un caractère spécial ,invisible à l’ouverture, permettant d’indiquer la fin du fichier (équivalent au \0 des chaines). Ce caractère spéciale est </a:t>
            </a:r>
            <a:r>
              <a:rPr lang="fr-FR" b="1" dirty="0">
                <a:solidFill>
                  <a:srgbClr val="FFFF00"/>
                </a:solidFill>
              </a:rPr>
              <a:t>EOF</a:t>
            </a:r>
            <a:r>
              <a:rPr lang="fr-FR" dirty="0"/>
              <a:t> (End Of File).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225</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360334032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char = </a:t>
            </a:r>
            <a:r>
              <a:rPr lang="fr-FR" b="1" dirty="0" err="1">
                <a:solidFill>
                  <a:srgbClr val="FFFF00"/>
                </a:solidFill>
              </a:rPr>
              <a:t>fgetc</a:t>
            </a:r>
            <a:r>
              <a:rPr lang="fr-FR" b="1" dirty="0">
                <a:solidFill>
                  <a:srgbClr val="FFFF00"/>
                </a:solidFill>
              </a:rPr>
              <a:t>(File *</a:t>
            </a:r>
            <a:r>
              <a:rPr lang="fr-FR" b="1" dirty="0" err="1">
                <a:solidFill>
                  <a:srgbClr val="FFFF00"/>
                </a:solidFill>
              </a:rPr>
              <a:t>ptfichier</a:t>
            </a:r>
            <a:r>
              <a:rPr lang="fr-FR" b="1" dirty="0">
                <a:solidFill>
                  <a:srgbClr val="FFFF00"/>
                </a:solidFill>
              </a:rPr>
              <a:t>)</a:t>
            </a:r>
          </a:p>
          <a:p>
            <a:pPr algn="just"/>
            <a:r>
              <a:rPr lang="fr-FR" dirty="0"/>
              <a:t>Ici le fichier est ouvert en lecture</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226</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D7DD476E-19F8-9440-821C-DD57E38C9109}"/>
              </a:ext>
            </a:extLst>
          </p:cNvPr>
          <p:cNvPicPr>
            <a:picLocks noChangeAspect="1"/>
          </p:cNvPicPr>
          <p:nvPr/>
        </p:nvPicPr>
        <p:blipFill>
          <a:blip r:embed="rId2"/>
          <a:stretch>
            <a:fillRect/>
          </a:stretch>
        </p:blipFill>
        <p:spPr>
          <a:xfrm>
            <a:off x="5810079" y="2003460"/>
            <a:ext cx="6381921" cy="4854540"/>
          </a:xfrm>
          <a:prstGeom prst="rect">
            <a:avLst/>
          </a:prstGeom>
        </p:spPr>
      </p:pic>
      <p:pic>
        <p:nvPicPr>
          <p:cNvPr id="9" name="Image 8">
            <a:extLst>
              <a:ext uri="{FF2B5EF4-FFF2-40B4-BE49-F238E27FC236}">
                <a16:creationId xmlns:a16="http://schemas.microsoft.com/office/drawing/2014/main" id="{DAEEEAF1-11D6-1D47-8A66-0304B9BFAA03}"/>
              </a:ext>
            </a:extLst>
          </p:cNvPr>
          <p:cNvPicPr>
            <a:picLocks noChangeAspect="1"/>
          </p:cNvPicPr>
          <p:nvPr/>
        </p:nvPicPr>
        <p:blipFill>
          <a:blip r:embed="rId3"/>
          <a:stretch>
            <a:fillRect/>
          </a:stretch>
        </p:blipFill>
        <p:spPr>
          <a:xfrm>
            <a:off x="1543400" y="3810322"/>
            <a:ext cx="3403600" cy="584200"/>
          </a:xfrm>
          <a:prstGeom prst="rect">
            <a:avLst/>
          </a:prstGeom>
        </p:spPr>
      </p:pic>
    </p:spTree>
    <p:extLst>
      <p:ext uri="{BB962C8B-B14F-4D97-AF65-F5344CB8AC3E}">
        <p14:creationId xmlns:p14="http://schemas.microsoft.com/office/powerpoint/2010/main" val="215006567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81200" y="2223011"/>
            <a:ext cx="9613861" cy="4115298"/>
          </a:xfrm>
        </p:spPr>
        <p:txBody>
          <a:bodyPr>
            <a:normAutofit/>
          </a:bodyPr>
          <a:lstStyle/>
          <a:p>
            <a:pPr algn="just"/>
            <a:r>
              <a:rPr lang="fr-FR" b="1" dirty="0" err="1">
                <a:solidFill>
                  <a:srgbClr val="FFFF00"/>
                </a:solidFill>
              </a:rPr>
              <a:t>fgets</a:t>
            </a:r>
            <a:r>
              <a:rPr lang="fr-FR" b="1" dirty="0">
                <a:solidFill>
                  <a:srgbClr val="FFFF00"/>
                </a:solidFill>
              </a:rPr>
              <a:t>(chaine, nb, File *</a:t>
            </a:r>
            <a:r>
              <a:rPr lang="fr-FR" b="1" dirty="0" err="1">
                <a:solidFill>
                  <a:srgbClr val="FFFF00"/>
                </a:solidFill>
              </a:rPr>
              <a:t>ptfichier</a:t>
            </a:r>
            <a:r>
              <a:rPr lang="fr-FR" b="1" dirty="0">
                <a:solidFill>
                  <a:srgbClr val="FFFF00"/>
                </a:solidFill>
              </a:rPr>
              <a:t>)</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227</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EB798791-AEB9-D44D-9546-582F4BBC4F34}"/>
              </a:ext>
            </a:extLst>
          </p:cNvPr>
          <p:cNvPicPr>
            <a:picLocks noChangeAspect="1"/>
          </p:cNvPicPr>
          <p:nvPr/>
        </p:nvPicPr>
        <p:blipFill>
          <a:blip r:embed="rId2"/>
          <a:stretch>
            <a:fillRect/>
          </a:stretch>
        </p:blipFill>
        <p:spPr>
          <a:xfrm>
            <a:off x="5387818" y="2414427"/>
            <a:ext cx="6804181" cy="4443573"/>
          </a:xfrm>
          <a:prstGeom prst="rect">
            <a:avLst/>
          </a:prstGeom>
        </p:spPr>
      </p:pic>
      <p:pic>
        <p:nvPicPr>
          <p:cNvPr id="9" name="Image 8">
            <a:extLst>
              <a:ext uri="{FF2B5EF4-FFF2-40B4-BE49-F238E27FC236}">
                <a16:creationId xmlns:a16="http://schemas.microsoft.com/office/drawing/2014/main" id="{41EBBD15-1CC4-684B-B9B4-2AD46957CFC7}"/>
              </a:ext>
            </a:extLst>
          </p:cNvPr>
          <p:cNvPicPr>
            <a:picLocks noChangeAspect="1"/>
          </p:cNvPicPr>
          <p:nvPr/>
        </p:nvPicPr>
        <p:blipFill>
          <a:blip r:embed="rId3"/>
          <a:stretch>
            <a:fillRect/>
          </a:stretch>
        </p:blipFill>
        <p:spPr>
          <a:xfrm>
            <a:off x="1489080" y="3075255"/>
            <a:ext cx="3403600" cy="584200"/>
          </a:xfrm>
          <a:prstGeom prst="rect">
            <a:avLst/>
          </a:prstGeom>
        </p:spPr>
      </p:pic>
    </p:spTree>
    <p:extLst>
      <p:ext uri="{BB962C8B-B14F-4D97-AF65-F5344CB8AC3E}">
        <p14:creationId xmlns:p14="http://schemas.microsoft.com/office/powerpoint/2010/main" val="7285234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a:solidFill>
                  <a:srgbClr val="FFFF00"/>
                </a:solidFill>
              </a:rPr>
              <a:t>Lire tout un fichier avec </a:t>
            </a:r>
            <a:r>
              <a:rPr lang="fr-FR" b="1" dirty="0" err="1">
                <a:solidFill>
                  <a:srgbClr val="FFFF00"/>
                </a:solidFill>
              </a:rPr>
              <a:t>fgets</a:t>
            </a:r>
            <a:endParaRPr lang="fr-FR" b="1" dirty="0">
              <a:solidFill>
                <a:srgbClr val="FFFF00"/>
              </a:solidFill>
            </a:endParaRPr>
          </a:p>
          <a:p>
            <a:pPr algn="just"/>
            <a:r>
              <a:rPr lang="fr-FR" dirty="0"/>
              <a:t>Bon j’ai ajouté des lignes</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228</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4D18FF0E-3F53-C148-BDC9-3097FD6B9819}"/>
              </a:ext>
            </a:extLst>
          </p:cNvPr>
          <p:cNvPicPr>
            <a:picLocks noChangeAspect="1"/>
          </p:cNvPicPr>
          <p:nvPr/>
        </p:nvPicPr>
        <p:blipFill>
          <a:blip r:embed="rId2"/>
          <a:stretch>
            <a:fillRect/>
          </a:stretch>
        </p:blipFill>
        <p:spPr>
          <a:xfrm>
            <a:off x="428803" y="3558268"/>
            <a:ext cx="3391476" cy="836254"/>
          </a:xfrm>
          <a:prstGeom prst="rect">
            <a:avLst/>
          </a:prstGeom>
        </p:spPr>
      </p:pic>
      <p:pic>
        <p:nvPicPr>
          <p:cNvPr id="9" name="Image 8">
            <a:extLst>
              <a:ext uri="{FF2B5EF4-FFF2-40B4-BE49-F238E27FC236}">
                <a16:creationId xmlns:a16="http://schemas.microsoft.com/office/drawing/2014/main" id="{36822C1C-92DC-B64E-BE51-3E105BA49C6B}"/>
              </a:ext>
            </a:extLst>
          </p:cNvPr>
          <p:cNvPicPr>
            <a:picLocks noChangeAspect="1"/>
          </p:cNvPicPr>
          <p:nvPr/>
        </p:nvPicPr>
        <p:blipFill>
          <a:blip r:embed="rId3"/>
          <a:stretch>
            <a:fillRect/>
          </a:stretch>
        </p:blipFill>
        <p:spPr>
          <a:xfrm>
            <a:off x="5246365" y="2640458"/>
            <a:ext cx="6867151" cy="4217542"/>
          </a:xfrm>
          <a:prstGeom prst="rect">
            <a:avLst/>
          </a:prstGeom>
        </p:spPr>
      </p:pic>
      <p:pic>
        <p:nvPicPr>
          <p:cNvPr id="11" name="Image 10">
            <a:extLst>
              <a:ext uri="{FF2B5EF4-FFF2-40B4-BE49-F238E27FC236}">
                <a16:creationId xmlns:a16="http://schemas.microsoft.com/office/drawing/2014/main" id="{178FCD1B-5F8F-3145-A754-B6B9E4BC210B}"/>
              </a:ext>
            </a:extLst>
          </p:cNvPr>
          <p:cNvPicPr>
            <a:picLocks noChangeAspect="1"/>
          </p:cNvPicPr>
          <p:nvPr/>
        </p:nvPicPr>
        <p:blipFill>
          <a:blip r:embed="rId4"/>
          <a:stretch>
            <a:fillRect/>
          </a:stretch>
        </p:blipFill>
        <p:spPr>
          <a:xfrm>
            <a:off x="428803" y="5189520"/>
            <a:ext cx="3937000" cy="876300"/>
          </a:xfrm>
          <a:prstGeom prst="rect">
            <a:avLst/>
          </a:prstGeom>
        </p:spPr>
      </p:pic>
    </p:spTree>
    <p:extLst>
      <p:ext uri="{BB962C8B-B14F-4D97-AF65-F5344CB8AC3E}">
        <p14:creationId xmlns:p14="http://schemas.microsoft.com/office/powerpoint/2010/main" val="384235638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b="1" dirty="0" err="1">
                <a:solidFill>
                  <a:srgbClr val="FFFF00"/>
                </a:solidFill>
              </a:rPr>
              <a:t>fscanf</a:t>
            </a:r>
            <a:r>
              <a:rPr lang="fr-FR" b="1" dirty="0">
                <a:solidFill>
                  <a:srgbClr val="FFFF00"/>
                </a:solidFill>
              </a:rPr>
              <a:t>(...)</a:t>
            </a:r>
          </a:p>
          <a:p>
            <a:pPr algn="just"/>
            <a:r>
              <a:rPr lang="fr-FR" dirty="0"/>
              <a:t>C'est le même principe que la fonction </a:t>
            </a:r>
            <a:r>
              <a:rPr lang="fr-FR" dirty="0" err="1"/>
              <a:t>scanf</a:t>
            </a:r>
            <a:r>
              <a:rPr lang="fr-FR" dirty="0"/>
              <a:t>.</a:t>
            </a:r>
          </a:p>
          <a:p>
            <a:pPr algn="just"/>
            <a:r>
              <a:rPr lang="fr-FR" dirty="0"/>
              <a:t>Attention cette fonction lit dans un fichier qui doit avoir été écrit d'une manière précise. Il faut respecter le format. Je change le contenu de mon fichier pour y mettre 3 de vos moyennes en maths : 3.5 6.4 2.1  les trois réels sont séparés par un espace. </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229</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346AD677-34D5-8D4C-98C3-B1B2FCA99BF1}"/>
              </a:ext>
            </a:extLst>
          </p:cNvPr>
          <p:cNvPicPr>
            <a:picLocks noChangeAspect="1"/>
          </p:cNvPicPr>
          <p:nvPr/>
        </p:nvPicPr>
        <p:blipFill>
          <a:blip r:embed="rId2"/>
          <a:stretch>
            <a:fillRect/>
          </a:stretch>
        </p:blipFill>
        <p:spPr>
          <a:xfrm>
            <a:off x="3003764" y="5048464"/>
            <a:ext cx="4622800" cy="685800"/>
          </a:xfrm>
          <a:prstGeom prst="rect">
            <a:avLst/>
          </a:prstGeom>
        </p:spPr>
      </p:pic>
    </p:spTree>
    <p:extLst>
      <p:ext uri="{BB962C8B-B14F-4D97-AF65-F5344CB8AC3E}">
        <p14:creationId xmlns:p14="http://schemas.microsoft.com/office/powerpoint/2010/main" val="296243047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680321" y="2336873"/>
            <a:ext cx="9613861" cy="4115298"/>
          </a:xfrm>
        </p:spPr>
        <p:txBody>
          <a:bodyPr>
            <a:normAutofit/>
          </a:bodyPr>
          <a:lstStyle/>
          <a:p>
            <a:pPr algn="just"/>
            <a:r>
              <a:rPr lang="fr-FR" dirty="0"/>
              <a:t>Voilà ca marche aussi</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230</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9EE39587-D892-6440-8D24-59C4E8CC3E33}"/>
              </a:ext>
            </a:extLst>
          </p:cNvPr>
          <p:cNvPicPr>
            <a:picLocks noChangeAspect="1"/>
          </p:cNvPicPr>
          <p:nvPr/>
        </p:nvPicPr>
        <p:blipFill>
          <a:blip r:embed="rId2"/>
          <a:stretch>
            <a:fillRect/>
          </a:stretch>
        </p:blipFill>
        <p:spPr>
          <a:xfrm>
            <a:off x="582622" y="3167021"/>
            <a:ext cx="7575059" cy="3607647"/>
          </a:xfrm>
          <a:prstGeom prst="rect">
            <a:avLst/>
          </a:prstGeom>
        </p:spPr>
      </p:pic>
      <p:pic>
        <p:nvPicPr>
          <p:cNvPr id="9" name="Image 8">
            <a:extLst>
              <a:ext uri="{FF2B5EF4-FFF2-40B4-BE49-F238E27FC236}">
                <a16:creationId xmlns:a16="http://schemas.microsoft.com/office/drawing/2014/main" id="{CAF08146-A9B6-C94F-94C8-C01D7266858F}"/>
              </a:ext>
            </a:extLst>
          </p:cNvPr>
          <p:cNvPicPr>
            <a:picLocks noChangeAspect="1"/>
          </p:cNvPicPr>
          <p:nvPr/>
        </p:nvPicPr>
        <p:blipFill>
          <a:blip r:embed="rId3"/>
          <a:stretch>
            <a:fillRect/>
          </a:stretch>
        </p:blipFill>
        <p:spPr>
          <a:xfrm>
            <a:off x="6151081" y="2361924"/>
            <a:ext cx="5232400" cy="482600"/>
          </a:xfrm>
          <a:prstGeom prst="rect">
            <a:avLst/>
          </a:prstGeom>
        </p:spPr>
      </p:pic>
    </p:spTree>
    <p:extLst>
      <p:ext uri="{BB962C8B-B14F-4D97-AF65-F5344CB8AC3E}">
        <p14:creationId xmlns:p14="http://schemas.microsoft.com/office/powerpoint/2010/main" val="69933107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4" y="2090294"/>
            <a:ext cx="5874592" cy="3313913"/>
          </a:xfrm>
        </p:spPr>
        <p:txBody>
          <a:bodyPr>
            <a:normAutofit/>
          </a:bodyPr>
          <a:lstStyle/>
          <a:p>
            <a:pPr algn="just"/>
            <a:r>
              <a:rPr lang="fr-FR" dirty="0"/>
              <a:t>Problème éventuel avec les chaines de caractères. Si vous voulez ranger dans un fichier une chaine lue au clavier avec un </a:t>
            </a:r>
            <a:r>
              <a:rPr lang="fr-FR" dirty="0" err="1"/>
              <a:t>scanf</a:t>
            </a:r>
            <a:r>
              <a:rPr lang="fr-FR" dirty="0"/>
              <a:t> il est possible que sur certains systèmes la chaîne écrite s’arrête après le premier espace rencontré. </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231</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BFD599C4-52BE-5D4D-93EA-680E1B0C7203}"/>
              </a:ext>
            </a:extLst>
          </p:cNvPr>
          <p:cNvPicPr>
            <a:picLocks noChangeAspect="1"/>
          </p:cNvPicPr>
          <p:nvPr/>
        </p:nvPicPr>
        <p:blipFill>
          <a:blip r:embed="rId2"/>
          <a:stretch>
            <a:fillRect/>
          </a:stretch>
        </p:blipFill>
        <p:spPr>
          <a:xfrm>
            <a:off x="6389377" y="2003460"/>
            <a:ext cx="5802623" cy="4854540"/>
          </a:xfrm>
          <a:prstGeom prst="rect">
            <a:avLst/>
          </a:prstGeom>
        </p:spPr>
      </p:pic>
      <p:pic>
        <p:nvPicPr>
          <p:cNvPr id="9" name="Image 8">
            <a:extLst>
              <a:ext uri="{FF2B5EF4-FFF2-40B4-BE49-F238E27FC236}">
                <a16:creationId xmlns:a16="http://schemas.microsoft.com/office/drawing/2014/main" id="{6EB57686-A383-664A-9F2D-CBB92BE5FFE3}"/>
              </a:ext>
            </a:extLst>
          </p:cNvPr>
          <p:cNvPicPr>
            <a:picLocks noChangeAspect="1"/>
          </p:cNvPicPr>
          <p:nvPr/>
        </p:nvPicPr>
        <p:blipFill>
          <a:blip r:embed="rId3"/>
          <a:stretch>
            <a:fillRect/>
          </a:stretch>
        </p:blipFill>
        <p:spPr>
          <a:xfrm>
            <a:off x="680321" y="4616949"/>
            <a:ext cx="3403600" cy="685800"/>
          </a:xfrm>
          <a:prstGeom prst="rect">
            <a:avLst/>
          </a:prstGeom>
        </p:spPr>
      </p:pic>
      <p:pic>
        <p:nvPicPr>
          <p:cNvPr id="11" name="Image 10">
            <a:extLst>
              <a:ext uri="{FF2B5EF4-FFF2-40B4-BE49-F238E27FC236}">
                <a16:creationId xmlns:a16="http://schemas.microsoft.com/office/drawing/2014/main" id="{1B702428-0AE8-A749-8535-F9B882ECBD87}"/>
              </a:ext>
            </a:extLst>
          </p:cNvPr>
          <p:cNvPicPr>
            <a:picLocks noChangeAspect="1"/>
          </p:cNvPicPr>
          <p:nvPr/>
        </p:nvPicPr>
        <p:blipFill>
          <a:blip r:embed="rId4"/>
          <a:stretch>
            <a:fillRect/>
          </a:stretch>
        </p:blipFill>
        <p:spPr>
          <a:xfrm>
            <a:off x="694690" y="5734407"/>
            <a:ext cx="5270500" cy="711200"/>
          </a:xfrm>
          <a:prstGeom prst="rect">
            <a:avLst/>
          </a:prstGeom>
        </p:spPr>
      </p:pic>
    </p:spTree>
    <p:extLst>
      <p:ext uri="{BB962C8B-B14F-4D97-AF65-F5344CB8AC3E}">
        <p14:creationId xmlns:p14="http://schemas.microsoft.com/office/powerpoint/2010/main" val="132992621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5504723" cy="2194030"/>
          </a:xfrm>
        </p:spPr>
        <p:txBody>
          <a:bodyPr>
            <a:normAutofit/>
          </a:bodyPr>
          <a:lstStyle/>
          <a:p>
            <a:pPr algn="just"/>
            <a:r>
              <a:rPr lang="fr-FR" dirty="0"/>
              <a:t>La solution est d’utiliser le </a:t>
            </a:r>
            <a:r>
              <a:rPr lang="fr-FR" dirty="0" err="1"/>
              <a:t>fgets</a:t>
            </a:r>
            <a:r>
              <a:rPr lang="fr-FR" dirty="0"/>
              <a:t> mais en lui disant explicitement de lire le « clavier » qui est en fait un fichier particulier appelé </a:t>
            </a:r>
            <a:r>
              <a:rPr lang="fr-FR" dirty="0" err="1"/>
              <a:t>stdin</a:t>
            </a:r>
            <a:r>
              <a:rPr lang="fr-FR" dirty="0"/>
              <a:t>. L ’écran étant lui un fichier appelé </a:t>
            </a:r>
            <a:r>
              <a:rPr lang="fr-FR" dirty="0" err="1"/>
              <a:t>stdout</a:t>
            </a:r>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232</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8" name="Image 7">
            <a:extLst>
              <a:ext uri="{FF2B5EF4-FFF2-40B4-BE49-F238E27FC236}">
                <a16:creationId xmlns:a16="http://schemas.microsoft.com/office/drawing/2014/main" id="{3F51DB1C-A28F-6848-814E-10C57C5B6010}"/>
              </a:ext>
            </a:extLst>
          </p:cNvPr>
          <p:cNvPicPr>
            <a:picLocks noChangeAspect="1"/>
          </p:cNvPicPr>
          <p:nvPr/>
        </p:nvPicPr>
        <p:blipFill>
          <a:blip r:embed="rId2"/>
          <a:stretch>
            <a:fillRect/>
          </a:stretch>
        </p:blipFill>
        <p:spPr>
          <a:xfrm>
            <a:off x="6151372" y="2013735"/>
            <a:ext cx="5732234" cy="4844265"/>
          </a:xfrm>
          <a:prstGeom prst="rect">
            <a:avLst/>
          </a:prstGeom>
        </p:spPr>
      </p:pic>
      <p:pic>
        <p:nvPicPr>
          <p:cNvPr id="12" name="Image 11">
            <a:extLst>
              <a:ext uri="{FF2B5EF4-FFF2-40B4-BE49-F238E27FC236}">
                <a16:creationId xmlns:a16="http://schemas.microsoft.com/office/drawing/2014/main" id="{B1D21621-64AE-D744-BE6E-23315D4B72B6}"/>
              </a:ext>
            </a:extLst>
          </p:cNvPr>
          <p:cNvPicPr>
            <a:picLocks noChangeAspect="1"/>
          </p:cNvPicPr>
          <p:nvPr/>
        </p:nvPicPr>
        <p:blipFill>
          <a:blip r:embed="rId3"/>
          <a:stretch>
            <a:fillRect/>
          </a:stretch>
        </p:blipFill>
        <p:spPr>
          <a:xfrm>
            <a:off x="821861" y="4284325"/>
            <a:ext cx="4178300" cy="660400"/>
          </a:xfrm>
          <a:prstGeom prst="rect">
            <a:avLst/>
          </a:prstGeom>
        </p:spPr>
      </p:pic>
      <p:pic>
        <p:nvPicPr>
          <p:cNvPr id="14" name="Image 13">
            <a:extLst>
              <a:ext uri="{FF2B5EF4-FFF2-40B4-BE49-F238E27FC236}">
                <a16:creationId xmlns:a16="http://schemas.microsoft.com/office/drawing/2014/main" id="{7AA1129A-E647-1C42-A4F6-90DA26E1CBAF}"/>
              </a:ext>
            </a:extLst>
          </p:cNvPr>
          <p:cNvPicPr>
            <a:picLocks noChangeAspect="1"/>
          </p:cNvPicPr>
          <p:nvPr/>
        </p:nvPicPr>
        <p:blipFill>
          <a:blip r:embed="rId4"/>
          <a:stretch>
            <a:fillRect/>
          </a:stretch>
        </p:blipFill>
        <p:spPr>
          <a:xfrm>
            <a:off x="821861" y="5355190"/>
            <a:ext cx="2997200" cy="647700"/>
          </a:xfrm>
          <a:prstGeom prst="rect">
            <a:avLst/>
          </a:prstGeom>
        </p:spPr>
      </p:pic>
    </p:spTree>
    <p:extLst>
      <p:ext uri="{BB962C8B-B14F-4D97-AF65-F5344CB8AC3E}">
        <p14:creationId xmlns:p14="http://schemas.microsoft.com/office/powerpoint/2010/main" val="204589948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10662350" cy="4608456"/>
          </a:xfrm>
        </p:spPr>
        <p:txBody>
          <a:bodyPr>
            <a:normAutofit/>
          </a:bodyPr>
          <a:lstStyle/>
          <a:p>
            <a:pPr algn="just"/>
            <a:r>
              <a:rPr lang="fr-FR" b="1" dirty="0">
                <a:solidFill>
                  <a:srgbClr val="FFFF00"/>
                </a:solidFill>
              </a:rPr>
              <a:t>Se déplacer dans un fichier</a:t>
            </a:r>
          </a:p>
          <a:p>
            <a:pPr algn="just"/>
            <a:r>
              <a:rPr lang="fr-FR" dirty="0"/>
              <a:t>Ce qui est intéressant avec les fichiers c’est que l’on peut déplacer le curseur sur n’importe quelle position. Il est placé au début du fichier par défaut à l’ouverture. On a vu qu’il était possible de le placer à la fin du fichier en changeant les options à l’ouverture. Mais, il existe des fonctions qui permettent d’atteindre de positions. </a:t>
            </a:r>
          </a:p>
          <a:p>
            <a:pPr lvl="1"/>
            <a:r>
              <a:rPr lang="fr-FR" b="1" dirty="0" err="1">
                <a:solidFill>
                  <a:srgbClr val="FFFF00"/>
                </a:solidFill>
              </a:rPr>
              <a:t>ftell</a:t>
            </a:r>
            <a:r>
              <a:rPr lang="fr-FR" dirty="0"/>
              <a:t> : indique à quelle position vous êtes actuellement dans le fichier</a:t>
            </a:r>
          </a:p>
          <a:p>
            <a:pPr lvl="1"/>
            <a:r>
              <a:rPr lang="fr-FR" b="1" dirty="0" err="1">
                <a:solidFill>
                  <a:srgbClr val="FFFF00"/>
                </a:solidFill>
              </a:rPr>
              <a:t>fseek</a:t>
            </a:r>
            <a:r>
              <a:rPr lang="fr-FR" dirty="0"/>
              <a:t> : positionne le curseur à un endroit précis</a:t>
            </a:r>
          </a:p>
          <a:p>
            <a:pPr lvl="1"/>
            <a:r>
              <a:rPr lang="fr-FR" b="1" dirty="0" err="1">
                <a:solidFill>
                  <a:srgbClr val="FFFF00"/>
                </a:solidFill>
              </a:rPr>
              <a:t>rewind</a:t>
            </a:r>
            <a:r>
              <a:rPr lang="fr-FR" dirty="0"/>
              <a:t> : remet le curseur au début du fichier (c'est équivalent à la fonction </a:t>
            </a:r>
            <a:r>
              <a:rPr lang="fr-FR" dirty="0" err="1"/>
              <a:t>fseek</a:t>
            </a:r>
            <a:r>
              <a:rPr lang="fr-FR" dirty="0"/>
              <a:t> de avec le curseur au début).</a:t>
            </a:r>
          </a:p>
          <a:p>
            <a:pPr lvl="1"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233</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49985245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10662350" cy="3180348"/>
          </a:xfrm>
        </p:spPr>
        <p:txBody>
          <a:bodyPr>
            <a:normAutofit/>
          </a:bodyPr>
          <a:lstStyle/>
          <a:p>
            <a:pPr algn="just"/>
            <a:r>
              <a:rPr lang="fr-FR" b="1" dirty="0" err="1">
                <a:solidFill>
                  <a:srgbClr val="FFFF00"/>
                </a:solidFill>
              </a:rPr>
              <a:t>ftell</a:t>
            </a:r>
            <a:r>
              <a:rPr lang="fr-FR" b="1" dirty="0">
                <a:solidFill>
                  <a:srgbClr val="FFFF00"/>
                </a:solidFill>
              </a:rPr>
              <a:t> (File *</a:t>
            </a:r>
            <a:r>
              <a:rPr lang="fr-FR" b="1" dirty="0" err="1">
                <a:solidFill>
                  <a:srgbClr val="FFFF00"/>
                </a:solidFill>
              </a:rPr>
              <a:t>ptfichier</a:t>
            </a:r>
            <a:r>
              <a:rPr lang="fr-FR" b="1" dirty="0">
                <a:solidFill>
                  <a:srgbClr val="FFFF00"/>
                </a:solidFill>
              </a:rPr>
              <a:t>)</a:t>
            </a:r>
          </a:p>
          <a:p>
            <a:pPr algn="just"/>
            <a:r>
              <a:rPr lang="fr-FR" dirty="0"/>
              <a:t>Cette fonction renvoie un entier long correspondant à la position du curseur. </a:t>
            </a:r>
          </a:p>
          <a:p>
            <a:pPr algn="just"/>
            <a:r>
              <a:rPr lang="fr-FR" dirty="0"/>
              <a:t>Voir l’exemple complet un peu plus loin</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234</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363975953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10662350" cy="3180348"/>
          </a:xfrm>
        </p:spPr>
        <p:txBody>
          <a:bodyPr>
            <a:normAutofit/>
          </a:bodyPr>
          <a:lstStyle/>
          <a:p>
            <a:pPr algn="just"/>
            <a:r>
              <a:rPr lang="fr-FR" b="1" dirty="0" err="1">
                <a:solidFill>
                  <a:srgbClr val="FFFF00"/>
                </a:solidFill>
              </a:rPr>
              <a:t>fseek</a:t>
            </a:r>
            <a:r>
              <a:rPr lang="fr-FR" b="1" dirty="0">
                <a:solidFill>
                  <a:srgbClr val="FFFF00"/>
                </a:solidFill>
              </a:rPr>
              <a:t>(File *</a:t>
            </a:r>
            <a:r>
              <a:rPr lang="fr-FR" b="1" dirty="0" err="1">
                <a:solidFill>
                  <a:srgbClr val="FFFF00"/>
                </a:solidFill>
              </a:rPr>
              <a:t>Ptfichier</a:t>
            </a:r>
            <a:r>
              <a:rPr lang="fr-FR" b="1" dirty="0">
                <a:solidFill>
                  <a:srgbClr val="FFFF00"/>
                </a:solidFill>
              </a:rPr>
              <a:t>, </a:t>
            </a:r>
            <a:r>
              <a:rPr lang="fr-FR" b="1" dirty="0" err="1">
                <a:solidFill>
                  <a:srgbClr val="FFFF00"/>
                </a:solidFill>
              </a:rPr>
              <a:t>dep</a:t>
            </a:r>
            <a:r>
              <a:rPr lang="fr-FR" b="1" dirty="0">
                <a:solidFill>
                  <a:srgbClr val="FFFF00"/>
                </a:solidFill>
              </a:rPr>
              <a:t>, </a:t>
            </a:r>
            <a:r>
              <a:rPr lang="fr-FR" b="1" dirty="0" err="1">
                <a:solidFill>
                  <a:srgbClr val="FFFF00"/>
                </a:solidFill>
              </a:rPr>
              <a:t>opt</a:t>
            </a:r>
            <a:r>
              <a:rPr lang="fr-FR" b="1" dirty="0">
                <a:solidFill>
                  <a:srgbClr val="FFFF00"/>
                </a:solidFill>
              </a:rPr>
              <a:t>)</a:t>
            </a:r>
          </a:p>
          <a:p>
            <a:pPr algn="just"/>
            <a:r>
              <a:rPr lang="fr-FR" dirty="0" err="1"/>
              <a:t>Ptfichier</a:t>
            </a:r>
            <a:r>
              <a:rPr lang="fr-FR" dirty="0"/>
              <a:t> c’est le nom du fichier ouvert</a:t>
            </a:r>
          </a:p>
          <a:p>
            <a:pPr algn="just"/>
            <a:r>
              <a:rPr lang="fr-FR" dirty="0" err="1"/>
              <a:t>dep</a:t>
            </a:r>
            <a:r>
              <a:rPr lang="fr-FR" dirty="0"/>
              <a:t> correspond au déplacement désiré en nb caractères </a:t>
            </a:r>
          </a:p>
          <a:p>
            <a:pPr algn="just"/>
            <a:r>
              <a:rPr lang="fr-FR" dirty="0" err="1"/>
              <a:t>Opt</a:t>
            </a:r>
            <a:r>
              <a:rPr lang="fr-FR" dirty="0"/>
              <a:t> sont au nombre de 3 :</a:t>
            </a:r>
          </a:p>
          <a:p>
            <a:pPr lvl="1"/>
            <a:r>
              <a:rPr lang="fr-FR" dirty="0"/>
              <a:t>SEEK_SET : indique le début du fichier.</a:t>
            </a:r>
          </a:p>
          <a:p>
            <a:pPr lvl="1"/>
            <a:r>
              <a:rPr lang="fr-FR" dirty="0"/>
              <a:t>SEEK_CUR : indique la position actuelle du curseur.</a:t>
            </a:r>
          </a:p>
          <a:p>
            <a:pPr lvl="1"/>
            <a:r>
              <a:rPr lang="fr-FR" dirty="0"/>
              <a:t>SEEK_END : indique la fin du fichier.</a:t>
            </a:r>
          </a:p>
          <a:p>
            <a:pPr lvl="1"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235</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165968306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10662350" cy="3180348"/>
          </a:xfrm>
        </p:spPr>
        <p:txBody>
          <a:bodyPr>
            <a:normAutofit/>
          </a:bodyPr>
          <a:lstStyle/>
          <a:p>
            <a:pPr algn="just"/>
            <a:r>
              <a:rPr lang="fr-FR" dirty="0"/>
              <a:t>Exemple complet</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236</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6AF6886A-FD1E-854F-BE57-452F78AAF28A}"/>
              </a:ext>
            </a:extLst>
          </p:cNvPr>
          <p:cNvPicPr>
            <a:picLocks noChangeAspect="1"/>
          </p:cNvPicPr>
          <p:nvPr/>
        </p:nvPicPr>
        <p:blipFill>
          <a:blip r:embed="rId2"/>
          <a:stretch>
            <a:fillRect/>
          </a:stretch>
        </p:blipFill>
        <p:spPr>
          <a:xfrm>
            <a:off x="5487251" y="0"/>
            <a:ext cx="6704692" cy="6858000"/>
          </a:xfrm>
          <a:prstGeom prst="rect">
            <a:avLst/>
          </a:prstGeom>
        </p:spPr>
      </p:pic>
      <p:pic>
        <p:nvPicPr>
          <p:cNvPr id="9" name="Image 8">
            <a:extLst>
              <a:ext uri="{FF2B5EF4-FFF2-40B4-BE49-F238E27FC236}">
                <a16:creationId xmlns:a16="http://schemas.microsoft.com/office/drawing/2014/main" id="{482BE152-B2D3-B24E-B7D4-22143DB34115}"/>
              </a:ext>
            </a:extLst>
          </p:cNvPr>
          <p:cNvPicPr>
            <a:picLocks noChangeAspect="1"/>
          </p:cNvPicPr>
          <p:nvPr/>
        </p:nvPicPr>
        <p:blipFill>
          <a:blip r:embed="rId3"/>
          <a:stretch>
            <a:fillRect/>
          </a:stretch>
        </p:blipFill>
        <p:spPr>
          <a:xfrm>
            <a:off x="3259985" y="1944683"/>
            <a:ext cx="2227266" cy="1552032"/>
          </a:xfrm>
          <a:prstGeom prst="rect">
            <a:avLst/>
          </a:prstGeom>
        </p:spPr>
      </p:pic>
      <p:sp>
        <p:nvSpPr>
          <p:cNvPr id="10" name="ZoneTexte 9">
            <a:extLst>
              <a:ext uri="{FF2B5EF4-FFF2-40B4-BE49-F238E27FC236}">
                <a16:creationId xmlns:a16="http://schemas.microsoft.com/office/drawing/2014/main" id="{070A1F7C-4171-D149-8E63-BD0FE8E5CBBE}"/>
              </a:ext>
            </a:extLst>
          </p:cNvPr>
          <p:cNvSpPr txBox="1"/>
          <p:nvPr/>
        </p:nvSpPr>
        <p:spPr>
          <a:xfrm>
            <a:off x="154113" y="3668866"/>
            <a:ext cx="5333138" cy="2554545"/>
          </a:xfrm>
          <a:prstGeom prst="rect">
            <a:avLst/>
          </a:prstGeom>
          <a:noFill/>
        </p:spPr>
        <p:txBody>
          <a:bodyPr wrap="square" rtlCol="0">
            <a:spAutoFit/>
          </a:bodyPr>
          <a:lstStyle/>
          <a:p>
            <a:pPr algn="just"/>
            <a:r>
              <a:rPr lang="fr-FR" sz="1600" dirty="0"/>
              <a:t>Attention quand je rentre 1 en fait je rentre 2 caractères 1 et \0 (fin de chaine). Quand je lis une chaine avec </a:t>
            </a:r>
            <a:r>
              <a:rPr lang="fr-FR" sz="1600" dirty="0" err="1"/>
              <a:t>fgets</a:t>
            </a:r>
            <a:r>
              <a:rPr lang="fr-FR" sz="1600" dirty="0"/>
              <a:t>, le curseur se déplace de deux caractères. Quand j’affiche chaine 1, le curseur avance et se trouve bien en position 2.</a:t>
            </a:r>
          </a:p>
          <a:p>
            <a:pPr algn="just"/>
            <a:r>
              <a:rPr lang="fr-FR" sz="1400" dirty="0"/>
              <a:t>0</a:t>
            </a:r>
            <a:r>
              <a:rPr lang="fr-FR" sz="1600" dirty="0"/>
              <a:t> </a:t>
            </a:r>
            <a:r>
              <a:rPr lang="fr-FR" sz="1600" b="1" dirty="0">
                <a:solidFill>
                  <a:srgbClr val="FFFF00"/>
                </a:solidFill>
              </a:rPr>
              <a:t>1 \0</a:t>
            </a:r>
          </a:p>
          <a:p>
            <a:pPr algn="just"/>
            <a:r>
              <a:rPr lang="fr-FR" sz="1400" dirty="0"/>
              <a:t>2</a:t>
            </a:r>
            <a:r>
              <a:rPr lang="fr-FR" sz="1600" dirty="0"/>
              <a:t> </a:t>
            </a:r>
            <a:r>
              <a:rPr lang="fr-FR" sz="1600" b="1" dirty="0">
                <a:solidFill>
                  <a:srgbClr val="FFFF00"/>
                </a:solidFill>
              </a:rPr>
              <a:t>2 \0</a:t>
            </a:r>
          </a:p>
          <a:p>
            <a:pPr algn="just"/>
            <a:r>
              <a:rPr lang="fr-FR" sz="1400" dirty="0"/>
              <a:t>4</a:t>
            </a:r>
            <a:r>
              <a:rPr lang="fr-FR" sz="1600" dirty="0"/>
              <a:t> </a:t>
            </a:r>
            <a:r>
              <a:rPr lang="fr-FR" sz="1600" b="1" dirty="0">
                <a:solidFill>
                  <a:srgbClr val="FFFF00"/>
                </a:solidFill>
              </a:rPr>
              <a:t>3 \0</a:t>
            </a:r>
          </a:p>
          <a:p>
            <a:pPr algn="just"/>
            <a:r>
              <a:rPr lang="fr-FR" sz="1400" dirty="0"/>
              <a:t>6</a:t>
            </a:r>
            <a:r>
              <a:rPr lang="fr-FR" sz="1600" dirty="0"/>
              <a:t> </a:t>
            </a:r>
            <a:r>
              <a:rPr lang="fr-FR" sz="1600" b="1" dirty="0">
                <a:solidFill>
                  <a:srgbClr val="FFFF00"/>
                </a:solidFill>
              </a:rPr>
              <a:t>4 \0</a:t>
            </a:r>
          </a:p>
          <a:p>
            <a:pPr algn="just"/>
            <a:r>
              <a:rPr lang="fr-FR" sz="1400" dirty="0"/>
              <a:t>8</a:t>
            </a:r>
            <a:r>
              <a:rPr lang="fr-FR" sz="1600" dirty="0"/>
              <a:t> </a:t>
            </a:r>
            <a:r>
              <a:rPr lang="fr-FR" sz="1600" dirty="0">
                <a:solidFill>
                  <a:srgbClr val="FFFF00"/>
                </a:solidFill>
              </a:rPr>
              <a:t>5 \0</a:t>
            </a:r>
          </a:p>
        </p:txBody>
      </p:sp>
      <p:sp>
        <p:nvSpPr>
          <p:cNvPr id="11" name="ZoneTexte 10">
            <a:extLst>
              <a:ext uri="{FF2B5EF4-FFF2-40B4-BE49-F238E27FC236}">
                <a16:creationId xmlns:a16="http://schemas.microsoft.com/office/drawing/2014/main" id="{87B2DA69-2658-AB4E-91B8-83EBFD3D9135}"/>
              </a:ext>
            </a:extLst>
          </p:cNvPr>
          <p:cNvSpPr txBox="1"/>
          <p:nvPr/>
        </p:nvSpPr>
        <p:spPr>
          <a:xfrm>
            <a:off x="472611" y="6318607"/>
            <a:ext cx="4891083" cy="369332"/>
          </a:xfrm>
          <a:prstGeom prst="rect">
            <a:avLst/>
          </a:prstGeom>
          <a:noFill/>
        </p:spPr>
        <p:txBody>
          <a:bodyPr wrap="none" rtlCol="0">
            <a:spAutoFit/>
          </a:bodyPr>
          <a:lstStyle/>
          <a:p>
            <a:r>
              <a:rPr lang="fr-FR" dirty="0"/>
              <a:t>Essayez de comprendre le reste de l’exemple</a:t>
            </a:r>
          </a:p>
        </p:txBody>
      </p:sp>
    </p:spTree>
    <p:extLst>
      <p:ext uri="{BB962C8B-B14F-4D97-AF65-F5344CB8AC3E}">
        <p14:creationId xmlns:p14="http://schemas.microsoft.com/office/powerpoint/2010/main" val="225239580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5412256" cy="3180348"/>
          </a:xfrm>
        </p:spPr>
        <p:txBody>
          <a:bodyPr>
            <a:normAutofit/>
          </a:bodyPr>
          <a:lstStyle/>
          <a:p>
            <a:pPr algn="just"/>
            <a:r>
              <a:rPr lang="fr-FR" b="1" dirty="0" err="1">
                <a:solidFill>
                  <a:srgbClr val="FFFF00"/>
                </a:solidFill>
              </a:rPr>
              <a:t>Rewind</a:t>
            </a:r>
            <a:r>
              <a:rPr lang="fr-FR" b="1" dirty="0">
                <a:solidFill>
                  <a:srgbClr val="FFFF00"/>
                </a:solidFill>
              </a:rPr>
              <a:t>(File *</a:t>
            </a:r>
            <a:r>
              <a:rPr lang="fr-FR" b="1" dirty="0" err="1">
                <a:solidFill>
                  <a:srgbClr val="FFFF00"/>
                </a:solidFill>
              </a:rPr>
              <a:t>Ptfichier</a:t>
            </a:r>
            <a:r>
              <a:rPr lang="fr-FR" b="1" dirty="0">
                <a:solidFill>
                  <a:srgbClr val="FFFF00"/>
                </a:solidFill>
              </a:rPr>
              <a:t>)</a:t>
            </a:r>
          </a:p>
          <a:p>
            <a:pPr algn="just"/>
            <a:r>
              <a:rPr lang="fr-FR" dirty="0"/>
              <a:t>Cette fonction sert à revenir au début du fichier. </a:t>
            </a:r>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237</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pic>
        <p:nvPicPr>
          <p:cNvPr id="7" name="Image 6">
            <a:extLst>
              <a:ext uri="{FF2B5EF4-FFF2-40B4-BE49-F238E27FC236}">
                <a16:creationId xmlns:a16="http://schemas.microsoft.com/office/drawing/2014/main" id="{7204E5DE-C87E-AE42-B880-61D622B560C5}"/>
              </a:ext>
            </a:extLst>
          </p:cNvPr>
          <p:cNvPicPr>
            <a:picLocks noChangeAspect="1"/>
          </p:cNvPicPr>
          <p:nvPr/>
        </p:nvPicPr>
        <p:blipFill>
          <a:blip r:embed="rId2"/>
          <a:stretch>
            <a:fillRect/>
          </a:stretch>
        </p:blipFill>
        <p:spPr>
          <a:xfrm>
            <a:off x="680321" y="3311805"/>
            <a:ext cx="2799993" cy="1423725"/>
          </a:xfrm>
          <a:prstGeom prst="rect">
            <a:avLst/>
          </a:prstGeom>
        </p:spPr>
      </p:pic>
      <p:pic>
        <p:nvPicPr>
          <p:cNvPr id="9" name="Image 8">
            <a:extLst>
              <a:ext uri="{FF2B5EF4-FFF2-40B4-BE49-F238E27FC236}">
                <a16:creationId xmlns:a16="http://schemas.microsoft.com/office/drawing/2014/main" id="{9FD0571D-C67D-2D42-9566-4698F85145F5}"/>
              </a:ext>
            </a:extLst>
          </p:cNvPr>
          <p:cNvPicPr>
            <a:picLocks noChangeAspect="1"/>
          </p:cNvPicPr>
          <p:nvPr/>
        </p:nvPicPr>
        <p:blipFill>
          <a:blip r:embed="rId3"/>
          <a:stretch>
            <a:fillRect/>
          </a:stretch>
        </p:blipFill>
        <p:spPr>
          <a:xfrm>
            <a:off x="6571982" y="1921267"/>
            <a:ext cx="5620018" cy="4936733"/>
          </a:xfrm>
          <a:prstGeom prst="rect">
            <a:avLst/>
          </a:prstGeom>
        </p:spPr>
      </p:pic>
      <p:sp>
        <p:nvSpPr>
          <p:cNvPr id="10" name="ZoneTexte 9">
            <a:extLst>
              <a:ext uri="{FF2B5EF4-FFF2-40B4-BE49-F238E27FC236}">
                <a16:creationId xmlns:a16="http://schemas.microsoft.com/office/drawing/2014/main" id="{7BFD8821-97EC-6247-B46D-55C8FF7A7ED3}"/>
              </a:ext>
            </a:extLst>
          </p:cNvPr>
          <p:cNvSpPr txBox="1"/>
          <p:nvPr/>
        </p:nvSpPr>
        <p:spPr>
          <a:xfrm>
            <a:off x="392643" y="4947477"/>
            <a:ext cx="6008157" cy="1200329"/>
          </a:xfrm>
          <a:prstGeom prst="rect">
            <a:avLst/>
          </a:prstGeom>
          <a:noFill/>
        </p:spPr>
        <p:txBody>
          <a:bodyPr wrap="square" rtlCol="0">
            <a:spAutoFit/>
          </a:bodyPr>
          <a:lstStyle/>
          <a:p>
            <a:pPr algn="just"/>
            <a:r>
              <a:rPr lang="fr-FR" dirty="0"/>
              <a:t>Après avoir affiché la première valeur, je fais un </a:t>
            </a:r>
            <a:r>
              <a:rPr lang="fr-FR" dirty="0" err="1"/>
              <a:t>rewind</a:t>
            </a:r>
            <a:r>
              <a:rPr lang="fr-FR" dirty="0"/>
              <a:t> ce qui replace le curseur au début. Comme j’affiche ensuite la valeur de la position courante je recommence l’affichage du 1. </a:t>
            </a:r>
          </a:p>
        </p:txBody>
      </p:sp>
    </p:spTree>
    <p:extLst>
      <p:ext uri="{BB962C8B-B14F-4D97-AF65-F5344CB8AC3E}">
        <p14:creationId xmlns:p14="http://schemas.microsoft.com/office/powerpoint/2010/main" val="98043261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48F36-BFC9-9544-B846-6E765F71B3A3}"/>
              </a:ext>
            </a:extLst>
          </p:cNvPr>
          <p:cNvSpPr>
            <a:spLocks noGrp="1"/>
          </p:cNvSpPr>
          <p:nvPr>
            <p:ph type="title"/>
          </p:nvPr>
        </p:nvSpPr>
        <p:spPr/>
        <p:txBody>
          <a:bodyPr/>
          <a:lstStyle/>
          <a:p>
            <a:r>
              <a:rPr lang="fr-FR" dirty="0"/>
              <a:t>Exercice sur les fichiers</a:t>
            </a:r>
          </a:p>
        </p:txBody>
      </p:sp>
      <p:sp>
        <p:nvSpPr>
          <p:cNvPr id="3" name="Espace réservé du contenu 2">
            <a:extLst>
              <a:ext uri="{FF2B5EF4-FFF2-40B4-BE49-F238E27FC236}">
                <a16:creationId xmlns:a16="http://schemas.microsoft.com/office/drawing/2014/main" id="{514DDB79-6D5F-A741-B465-0C0D60D8E535}"/>
              </a:ext>
            </a:extLst>
          </p:cNvPr>
          <p:cNvSpPr>
            <a:spLocks noGrp="1"/>
          </p:cNvSpPr>
          <p:nvPr>
            <p:ph idx="1"/>
          </p:nvPr>
        </p:nvSpPr>
        <p:spPr>
          <a:xfrm>
            <a:off x="392643" y="2090295"/>
            <a:ext cx="10937966" cy="3180348"/>
          </a:xfrm>
        </p:spPr>
        <p:txBody>
          <a:bodyPr>
            <a:normAutofit/>
          </a:bodyPr>
          <a:lstStyle/>
          <a:p>
            <a:r>
              <a:rPr lang="fr-FR" dirty="0"/>
              <a:t>Supprimer dans INFORM.TXT tous les enregistrements dont le numéro de matricule se termine par 8.</a:t>
            </a:r>
          </a:p>
          <a:p>
            <a:r>
              <a:rPr lang="fr-FR" dirty="0"/>
              <a:t>L’enregistrement comporte 3 champs (un par ligne):</a:t>
            </a:r>
          </a:p>
          <a:p>
            <a:pPr lvl="1"/>
            <a:r>
              <a:rPr lang="fr-FR" dirty="0"/>
              <a:t>MATRICULE qui est un entier</a:t>
            </a:r>
          </a:p>
          <a:p>
            <a:pPr lvl="1"/>
            <a:r>
              <a:rPr lang="fr-FR" dirty="0"/>
              <a:t>NOM qui est une chaine de caractères 30 éléments max</a:t>
            </a:r>
          </a:p>
          <a:p>
            <a:pPr lvl="1"/>
            <a:r>
              <a:rPr lang="fr-FR" dirty="0"/>
              <a:t>PRENOM qui est une chaine de caractère de 30 éléments max</a:t>
            </a:r>
          </a:p>
          <a:p>
            <a:r>
              <a:rPr lang="fr-FR" dirty="0"/>
              <a:t>On peut créer le fichier texte à la main. Attention à l’endroit où il sera sauvegardé. </a:t>
            </a:r>
          </a:p>
          <a:p>
            <a:pPr algn="just"/>
            <a:endParaRPr lang="fr-FR" dirty="0"/>
          </a:p>
        </p:txBody>
      </p:sp>
      <p:sp>
        <p:nvSpPr>
          <p:cNvPr id="4" name="Espace réservé du numéro de diapositive 3">
            <a:extLst>
              <a:ext uri="{FF2B5EF4-FFF2-40B4-BE49-F238E27FC236}">
                <a16:creationId xmlns:a16="http://schemas.microsoft.com/office/drawing/2014/main" id="{79B9C3C7-324F-0043-8361-FA98422EEBE1}"/>
              </a:ext>
            </a:extLst>
          </p:cNvPr>
          <p:cNvSpPr>
            <a:spLocks noGrp="1"/>
          </p:cNvSpPr>
          <p:nvPr>
            <p:ph type="sldNum" sz="quarter" idx="12"/>
          </p:nvPr>
        </p:nvSpPr>
        <p:spPr/>
        <p:txBody>
          <a:bodyPr/>
          <a:lstStyle/>
          <a:p>
            <a:fld id="{6D22F896-40B5-4ADD-8801-0D06FADFA095}" type="slidenum">
              <a:rPr lang="en-US" smtClean="0"/>
              <a:t>238</a:t>
            </a:fld>
            <a:endParaRPr lang="en-US" dirty="0"/>
          </a:p>
        </p:txBody>
      </p:sp>
      <p:sp>
        <p:nvSpPr>
          <p:cNvPr id="5" name="ZoneTexte 4">
            <a:extLst>
              <a:ext uri="{FF2B5EF4-FFF2-40B4-BE49-F238E27FC236}">
                <a16:creationId xmlns:a16="http://schemas.microsoft.com/office/drawing/2014/main" id="{2EB8CD98-E0E5-6D46-AB4D-A90D7A1D0C98}"/>
              </a:ext>
            </a:extLst>
          </p:cNvPr>
          <p:cNvSpPr txBox="1"/>
          <p:nvPr/>
        </p:nvSpPr>
        <p:spPr>
          <a:xfrm>
            <a:off x="9780900" y="1109031"/>
            <a:ext cx="428322" cy="369332"/>
          </a:xfrm>
          <a:prstGeom prst="rect">
            <a:avLst/>
          </a:prstGeom>
          <a:noFill/>
        </p:spPr>
        <p:txBody>
          <a:bodyPr wrap="none" rtlCol="0">
            <a:spAutoFit/>
          </a:bodyPr>
          <a:lstStyle/>
          <a:p>
            <a:r>
              <a:rPr lang="fr-FR" dirty="0"/>
              <a:t>14</a:t>
            </a:r>
          </a:p>
        </p:txBody>
      </p:sp>
    </p:spTree>
    <p:extLst>
      <p:ext uri="{BB962C8B-B14F-4D97-AF65-F5344CB8AC3E}">
        <p14:creationId xmlns:p14="http://schemas.microsoft.com/office/powerpoint/2010/main" val="60537167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059B4-BC44-D846-9EEC-36B84525C060}"/>
              </a:ext>
            </a:extLst>
          </p:cNvPr>
          <p:cNvSpPr>
            <a:spLocks noGrp="1"/>
          </p:cNvSpPr>
          <p:nvPr>
            <p:ph type="title"/>
          </p:nvPr>
        </p:nvSpPr>
        <p:spPr/>
        <p:txBody>
          <a:bodyPr/>
          <a:lstStyle/>
          <a:p>
            <a:r>
              <a:rPr lang="fr-FR"/>
              <a:t>FIN</a:t>
            </a:r>
          </a:p>
        </p:txBody>
      </p:sp>
      <p:pic>
        <p:nvPicPr>
          <p:cNvPr id="5" name="Espace réservé du contenu 4">
            <a:extLst>
              <a:ext uri="{FF2B5EF4-FFF2-40B4-BE49-F238E27FC236}">
                <a16:creationId xmlns:a16="http://schemas.microsoft.com/office/drawing/2014/main" id="{8FA0C319-C7C8-1D4F-8DF5-83EB67891923}"/>
              </a:ext>
            </a:extLst>
          </p:cNvPr>
          <p:cNvPicPr>
            <a:picLocks noGrp="1" noChangeAspect="1"/>
          </p:cNvPicPr>
          <p:nvPr>
            <p:ph idx="1"/>
          </p:nvPr>
        </p:nvPicPr>
        <p:blipFill>
          <a:blip r:embed="rId2"/>
          <a:stretch>
            <a:fillRect/>
          </a:stretch>
        </p:blipFill>
        <p:spPr>
          <a:xfrm>
            <a:off x="3452432" y="2336800"/>
            <a:ext cx="4071111" cy="3598863"/>
          </a:xfrm>
        </p:spPr>
      </p:pic>
      <p:sp>
        <p:nvSpPr>
          <p:cNvPr id="4" name="Espace réservé du numéro de diapositive 3">
            <a:extLst>
              <a:ext uri="{FF2B5EF4-FFF2-40B4-BE49-F238E27FC236}">
                <a16:creationId xmlns:a16="http://schemas.microsoft.com/office/drawing/2014/main" id="{B9EE3AF4-7A28-784C-8FF2-FBF1F4A6D4E6}"/>
              </a:ext>
            </a:extLst>
          </p:cNvPr>
          <p:cNvSpPr>
            <a:spLocks noGrp="1"/>
          </p:cNvSpPr>
          <p:nvPr>
            <p:ph type="sldNum" sz="quarter" idx="12"/>
          </p:nvPr>
        </p:nvSpPr>
        <p:spPr/>
        <p:txBody>
          <a:bodyPr/>
          <a:lstStyle/>
          <a:p>
            <a:fld id="{6D22F896-40B5-4ADD-8801-0D06FADFA095}" type="slidenum">
              <a:rPr lang="en-US" smtClean="0"/>
              <a:t>239</a:t>
            </a:fld>
            <a:endParaRPr lang="en-US" dirty="0"/>
          </a:p>
        </p:txBody>
      </p:sp>
    </p:spTree>
    <p:extLst>
      <p:ext uri="{BB962C8B-B14F-4D97-AF65-F5344CB8AC3E}">
        <p14:creationId xmlns:p14="http://schemas.microsoft.com/office/powerpoint/2010/main" val="360511648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5230</TotalTime>
  <Words>14600</Words>
  <Application>Microsoft Macintosh PowerPoint</Application>
  <PresentationFormat>Grand écran</PresentationFormat>
  <Paragraphs>1662</Paragraphs>
  <Slides>239</Slides>
  <Notes>21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239</vt:i4>
      </vt:variant>
    </vt:vector>
  </HeadingPairs>
  <TitlesOfParts>
    <vt:vector size="243" baseType="lpstr">
      <vt:lpstr>Arial</vt:lpstr>
      <vt:lpstr>Calibri</vt:lpstr>
      <vt:lpstr>Trebuchet MS</vt:lpstr>
      <vt:lpstr>Berlin</vt:lpstr>
      <vt:lpstr>Apprendre le C</vt:lpstr>
      <vt:lpstr>Qui, quoi, où, quand ?</vt:lpstr>
      <vt:lpstr>Présentation PowerPoint</vt:lpstr>
      <vt:lpstr>cependant</vt:lpstr>
      <vt:lpstr>Présentation PowerPoint</vt:lpstr>
      <vt:lpstr>Présentation PowerPoint</vt:lpstr>
      <vt:lpstr>Présentation PowerPoint</vt:lpstr>
      <vt:lpstr>Introduction</vt:lpstr>
      <vt:lpstr>Plan général du cours (enfin presque)</vt:lpstr>
      <vt:lpstr>Plan général du cours</vt:lpstr>
      <vt:lpstr> Vous voulez programmer ?</vt:lpstr>
      <vt:lpstr>Vous voulez programmer : on commence</vt:lpstr>
      <vt:lpstr>Programmer, cela vient d’où ?</vt:lpstr>
      <vt:lpstr>Programmer dans quel langage ?????</vt:lpstr>
      <vt:lpstr>Programmer dans quel langage ?????</vt:lpstr>
      <vt:lpstr>Programmer dans quel langage ?????</vt:lpstr>
      <vt:lpstr>Programmer dans quel langage ?????</vt:lpstr>
      <vt:lpstr>Programmer dans quel langage ?????</vt:lpstr>
      <vt:lpstr>2. Avec quels outils ?</vt:lpstr>
      <vt:lpstr>Quels outils . </vt:lpstr>
      <vt:lpstr>Quels outils . </vt:lpstr>
      <vt:lpstr>3. C’est quoi un programme ?</vt:lpstr>
      <vt:lpstr>On regarde ce qu’est un programme. </vt:lpstr>
      <vt:lpstr>On regarde ce qu’est un programme. </vt:lpstr>
      <vt:lpstr>On regarde ce qu’est un programme. </vt:lpstr>
      <vt:lpstr>On regarde ce qu’est un programme. </vt:lpstr>
      <vt:lpstr>On regarde ce qu’est un programme. </vt:lpstr>
      <vt:lpstr>On regarde ce qu’est un programme. </vt:lpstr>
      <vt:lpstr>On regarde ce qu’est un programme. </vt:lpstr>
      <vt:lpstr>On regarde ce qu’est un programme. </vt:lpstr>
      <vt:lpstr>On regarde ce qu’est un programme. </vt:lpstr>
      <vt:lpstr>On regarde ce qu’est un programme. </vt:lpstr>
      <vt:lpstr>4. Les variables </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La notion de variables</vt:lpstr>
      <vt:lpstr>Vous voyez que c’est simple</vt:lpstr>
      <vt:lpstr>5. Les opérations de base</vt:lpstr>
      <vt:lpstr>Calculus</vt:lpstr>
      <vt:lpstr>Présentation PowerPoint</vt:lpstr>
      <vt:lpstr>Calculus</vt:lpstr>
      <vt:lpstr>Calculus</vt:lpstr>
      <vt:lpstr>Calculus</vt:lpstr>
      <vt:lpstr>Calculus</vt:lpstr>
      <vt:lpstr>Calculus</vt:lpstr>
      <vt:lpstr>Calculus</vt:lpstr>
      <vt:lpstr>Calculus</vt:lpstr>
      <vt:lpstr>Calculus</vt:lpstr>
      <vt:lpstr>Calculus</vt:lpstr>
      <vt:lpstr>Calculus</vt:lpstr>
      <vt:lpstr>Calculus</vt:lpstr>
      <vt:lpstr>Calculus</vt:lpstr>
      <vt:lpstr>Calculus</vt:lpstr>
      <vt:lpstr>Calculus</vt:lpstr>
      <vt:lpstr>Calculus</vt:lpstr>
      <vt:lpstr>Exercice simple opérations de base</vt:lpstr>
      <vt:lpstr>Même lui le dit</vt:lpstr>
      <vt:lpstr>6. Les conditionnelles</vt:lpstr>
      <vt:lpstr>Sortie de conditionnelle(s)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Exercices simples sur les conditionnelles</vt:lpstr>
      <vt:lpstr>7. Les boucles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Boucles : exercices application</vt:lpstr>
      <vt:lpstr>Boucles : exercices application</vt:lpstr>
      <vt:lpstr>8. 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Les Fonctions et procédures</vt:lpstr>
      <vt:lpstr>Exercices fonctions et procédure. </vt:lpstr>
      <vt:lpstr>9. 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Les pointeurs</vt:lpstr>
      <vt:lpstr>Exercices sur les pointeurs</vt:lpstr>
      <vt:lpstr>10. Les Tableaux</vt:lpstr>
      <vt:lpstr>Les tableaux</vt:lpstr>
      <vt:lpstr>Les tableaux</vt:lpstr>
      <vt:lpstr>Les tableaux</vt:lpstr>
      <vt:lpstr>Les tableaux</vt:lpstr>
      <vt:lpstr>Les tableaux</vt:lpstr>
      <vt:lpstr>Les tableaux</vt:lpstr>
      <vt:lpstr>Les tableaux</vt:lpstr>
      <vt:lpstr>Les tableaux</vt:lpstr>
      <vt:lpstr>Les tableaux</vt:lpstr>
      <vt:lpstr>Convention pour les tableaux</vt:lpstr>
      <vt:lpstr>Convention pour les tableaux</vt:lpstr>
      <vt:lpstr>Convention pour les tableaux</vt:lpstr>
      <vt:lpstr>Les tableaux à N dimensions (2 ici)</vt:lpstr>
      <vt:lpstr>Les tableaux à N dimensions (2 ici)</vt:lpstr>
      <vt:lpstr>Les tableaux à N dimensions (2 ici)</vt:lpstr>
      <vt:lpstr>Les tableaux à N dimensions (2 ici)</vt:lpstr>
      <vt:lpstr>Exercice sur les tableaux</vt:lpstr>
      <vt:lpstr>11. Les chaines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Les chaînes de caractères</vt:lpstr>
      <vt:lpstr>Exercices sur les chaines</vt:lpstr>
      <vt:lpstr>12. Le pré-processeur</vt:lpstr>
      <vt:lpstr>Le pré-processeur</vt:lpstr>
      <vt:lpstr>Le pré-processeur</vt:lpstr>
      <vt:lpstr>Le pré-processeur</vt:lpstr>
      <vt:lpstr>Le pré-processeur</vt:lpstr>
      <vt:lpstr>Le pré-processeur</vt:lpstr>
      <vt:lpstr>Le pré-processeur</vt:lpstr>
      <vt:lpstr>Le pré-processeur</vt:lpstr>
      <vt:lpstr>Le pré-processeur</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Vos propres variables</vt:lpstr>
      <vt:lpstr>Une function peut renvoyer une structure ?</vt:lpstr>
      <vt:lpstr>Vos propres variables</vt:lpstr>
      <vt:lpstr>Vos propres variables</vt:lpstr>
      <vt:lpstr>Vos propres variables</vt:lpstr>
      <vt:lpstr>Exercice sur les struct</vt:lpstr>
      <vt:lpstr>13. 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Les fichiers</vt:lpstr>
      <vt:lpstr>Exercice sur les fichiers</vt:lpstr>
      <vt:lpstr>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Apprendre le C</dc:title>
  <dc:creator>Robin</dc:creator>
  <cp:lastModifiedBy>Robin Vivian</cp:lastModifiedBy>
  <cp:revision>366</cp:revision>
  <cp:lastPrinted>2019-12-09T14:14:29Z</cp:lastPrinted>
  <dcterms:created xsi:type="dcterms:W3CDTF">2018-07-30T12:52:15Z</dcterms:created>
  <dcterms:modified xsi:type="dcterms:W3CDTF">2023-02-01T08:38:36Z</dcterms:modified>
</cp:coreProperties>
</file>